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layout20.xml" ContentType="application/vnd.openxmlformats-officedocument.drawingml.diagram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rawing19.xml" ContentType="application/vnd.ms-office.drawingml.diagramDrawing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theme/themeOverride2.xml" ContentType="application/vnd.openxmlformats-officedocument.themeOverride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18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charts/chart4.xml" ContentType="application/vnd.openxmlformats-officedocument.drawingml.chart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slides/slide49.xml" ContentType="application/vnd.openxmlformats-officedocument.presentationml.slide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19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heme/themeOverride3.xml" ContentType="application/vnd.openxmlformats-officedocument.themeOverr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diagrams/quickStyle1.xml" ContentType="application/vnd.openxmlformats-officedocument.drawingml.diagramStyle+xml"/>
  <Override PartName="/ppt/theme/themeOverride4.xml" ContentType="application/vnd.openxmlformats-officedocument.themeOverride+xml"/>
  <Override PartName="/ppt/diagrams/layout8.xml" ContentType="application/vnd.openxmlformats-officedocument.drawingml.diagramLayout+xml"/>
  <Default Extension="jpeg" ContentType="image/jpeg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drawing6.xml" ContentType="application/vnd.ms-office.drawingml.diagramDrawing+xml"/>
  <Override PartName="/ppt/diagrams/drawing20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charts/chart2.xml" ContentType="application/vnd.openxmlformats-officedocument.drawingml.chart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08" r:id="rId2"/>
    <p:sldId id="304" r:id="rId3"/>
    <p:sldId id="309" r:id="rId4"/>
    <p:sldId id="318" r:id="rId5"/>
    <p:sldId id="257" r:id="rId6"/>
    <p:sldId id="310" r:id="rId7"/>
    <p:sldId id="283" r:id="rId8"/>
    <p:sldId id="282" r:id="rId9"/>
    <p:sldId id="258" r:id="rId10"/>
    <p:sldId id="286" r:id="rId11"/>
    <p:sldId id="323" r:id="rId12"/>
    <p:sldId id="324" r:id="rId13"/>
    <p:sldId id="287" r:id="rId14"/>
    <p:sldId id="315" r:id="rId15"/>
    <p:sldId id="316" r:id="rId16"/>
    <p:sldId id="311" r:id="rId17"/>
    <p:sldId id="312" r:id="rId18"/>
    <p:sldId id="313" r:id="rId19"/>
    <p:sldId id="314" r:id="rId20"/>
    <p:sldId id="321" r:id="rId21"/>
    <p:sldId id="329" r:id="rId22"/>
    <p:sldId id="289" r:id="rId23"/>
    <p:sldId id="317" r:id="rId24"/>
    <p:sldId id="330" r:id="rId25"/>
    <p:sldId id="307" r:id="rId26"/>
    <p:sldId id="265" r:id="rId27"/>
    <p:sldId id="266" r:id="rId28"/>
    <p:sldId id="332" r:id="rId29"/>
    <p:sldId id="333" r:id="rId30"/>
    <p:sldId id="319" r:id="rId31"/>
    <p:sldId id="331" r:id="rId32"/>
    <p:sldId id="334" r:id="rId33"/>
    <p:sldId id="294" r:id="rId34"/>
    <p:sldId id="322" r:id="rId35"/>
    <p:sldId id="295" r:id="rId36"/>
    <p:sldId id="335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292" r:id="rId45"/>
    <p:sldId id="278" r:id="rId46"/>
    <p:sldId id="325" r:id="rId47"/>
    <p:sldId id="326" r:id="rId48"/>
    <p:sldId id="328" r:id="rId49"/>
    <p:sldId id="327" r:id="rId50"/>
  </p:sldIdLst>
  <p:sldSz cx="9144000" cy="6858000" type="screen4x3"/>
  <p:notesSz cx="6742113" cy="9872663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518F"/>
    <a:srgbClr val="0000FF"/>
    <a:srgbClr val="876DA7"/>
    <a:srgbClr val="8166A2"/>
    <a:srgbClr val="6C548A"/>
    <a:srgbClr val="CF7977"/>
    <a:srgbClr val="A5C26A"/>
    <a:srgbClr val="B0CA7C"/>
    <a:srgbClr val="ACC777"/>
    <a:srgbClr val="7DD5A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595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278-40A2-965C-162946CED921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278-40A2-965C-162946CED921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278-40A2-965C-162946CED92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val>
            <c:numRef>
              <c:f>revisi!$L$8:$L$10</c:f>
              <c:numCache>
                <c:formatCode>0.0%</c:formatCode>
                <c:ptCount val="3"/>
                <c:pt idx="0">
                  <c:v>0.30921181914000412</c:v>
                </c:pt>
                <c:pt idx="1">
                  <c:v>0.3641495614270151</c:v>
                </c:pt>
                <c:pt idx="2">
                  <c:v>0.32663861943298211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278-40A2-965C-162946CED921}"/>
            </c:ext>
          </c:extLst>
        </c:ser>
        <c:firstSliceAng val="0"/>
        <c:holeSize val="30"/>
      </c:doughnut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527-49F0-B978-155DB027D33C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527-49F0-B978-155DB027D33C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527-49F0-B978-155DB027D33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val>
            <c:numRef>
              <c:f>revisi!$N$8:$N$10</c:f>
              <c:numCache>
                <c:formatCode>0.0%</c:formatCode>
                <c:ptCount val="3"/>
                <c:pt idx="0">
                  <c:v>0.34485801416429412</c:v>
                </c:pt>
                <c:pt idx="1">
                  <c:v>0.17844814579437615</c:v>
                </c:pt>
                <c:pt idx="2">
                  <c:v>0.47669384004133081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527-49F0-B978-155DB027D33C}"/>
            </c:ext>
          </c:extLst>
        </c:ser>
        <c:firstSliceAng val="0"/>
        <c:holeSize val="30"/>
      </c:doughnut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DA3-47AC-827C-1182E74E82AA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DA3-47AC-827C-1182E74E82AA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DA3-47AC-827C-1182E74E82A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val>
            <c:numRef>
              <c:f>revisi!$P$8:$P$10</c:f>
              <c:numCache>
                <c:formatCode>0.0%</c:formatCode>
                <c:ptCount val="3"/>
                <c:pt idx="0">
                  <c:v>0.43350415267715109</c:v>
                </c:pt>
                <c:pt idx="1">
                  <c:v>0.21240501855451505</c:v>
                </c:pt>
                <c:pt idx="2">
                  <c:v>0.35409082876833392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DA3-47AC-827C-1182E74E82AA}"/>
            </c:ext>
          </c:extLst>
        </c:ser>
        <c:firstSliceAng val="0"/>
        <c:holeSize val="30"/>
      </c:doughnut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933-4B4E-99BC-E51C23F228CD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933-4B4E-99BC-E51C23F228CD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933-4B4E-99BC-E51C23F228C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val>
            <c:numRef>
              <c:f>revisi!$R$8:$R$10</c:f>
              <c:numCache>
                <c:formatCode>0.0%</c:formatCode>
                <c:ptCount val="3"/>
                <c:pt idx="0">
                  <c:v>0.55823843064972822</c:v>
                </c:pt>
                <c:pt idx="1">
                  <c:v>0.10985451912316498</c:v>
                </c:pt>
                <c:pt idx="2">
                  <c:v>0.33190705022710809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1933-4B4E-99BC-E51C23F228CD}"/>
            </c:ext>
          </c:extLst>
        </c:ser>
        <c:firstSliceAng val="0"/>
        <c:holeSize val="30"/>
      </c:doughnut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6.7911563137941597E-2"/>
          <c:y val="7.1288198350206305E-2"/>
          <c:w val="0.74206510644502921"/>
          <c:h val="0.83063624859392604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SAKIP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diamond"/>
            <c:size val="7"/>
            <c:spPr>
              <a:solidFill>
                <a:srgbClr val="C00000"/>
              </a:solidFill>
            </c:spPr>
          </c:marker>
          <c:dLbls>
            <c:dLbl>
              <c:idx val="1"/>
              <c:layout>
                <c:manualLayout>
                  <c:x val="-4.9679487179487225E-2"/>
                  <c:y val="-3.4031413612565717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B84-45C0-A1BA-7E6A06D5464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1666666666666713E-2"/>
                  <c:y val="-3.9267015706806414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B84-45C0-A1BA-7E6A06D5464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5256410256410201E-2"/>
                  <c:y val="-3.1413612565445323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B84-45C0-A1BA-7E6A06D5464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8956152467304611E-2"/>
                  <c:y val="-7.4583540276789734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B84-45C0-A1BA-7E6A06D5464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65.430000000000007</c:v>
                </c:pt>
                <c:pt idx="1">
                  <c:v>72.069999999999993</c:v>
                </c:pt>
                <c:pt idx="2">
                  <c:v>75.19</c:v>
                </c:pt>
                <c:pt idx="3">
                  <c:v>76.13</c:v>
                </c:pt>
                <c:pt idx="4">
                  <c:v>76.23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B84-45C0-A1BA-7E6A06D54642}"/>
            </c:ext>
          </c:extLst>
        </c:ser>
        <c:dLbls>
          <c:showVal val="1"/>
        </c:dLbls>
        <c:marker val="1"/>
        <c:axId val="141294208"/>
        <c:axId val="141427072"/>
      </c:lineChart>
      <c:catAx>
        <c:axId val="14129420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41427072"/>
        <c:crosses val="autoZero"/>
        <c:auto val="1"/>
        <c:lblAlgn val="ctr"/>
        <c:lblOffset val="100"/>
      </c:catAx>
      <c:valAx>
        <c:axId val="14142707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4129420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39C96A-C0E0-4247-89F1-5E3679F4697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D1D210C-3F03-4D10-AFCF-6A3283319942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 dirty="0" err="1" smtClean="0">
              <a:solidFill>
                <a:schemeClr val="bg1"/>
              </a:solidFill>
              <a:latin typeface="Cambria" panose="02040503050406030204" pitchFamily="18" charset="0"/>
            </a:rPr>
            <a:t>Rencana</a:t>
          </a:r>
          <a:r>
            <a:rPr lang="en-US" sz="1800" b="1" dirty="0" smtClean="0">
              <a:solidFill>
                <a:schemeClr val="bg1"/>
              </a:solidFill>
              <a:latin typeface="Cambria" panose="02040503050406030204" pitchFamily="18" charset="0"/>
            </a:rPr>
            <a:t> </a:t>
          </a:r>
          <a:r>
            <a:rPr lang="en-US" sz="1800" b="1" dirty="0" err="1" smtClean="0">
              <a:solidFill>
                <a:schemeClr val="bg1"/>
              </a:solidFill>
              <a:latin typeface="Cambria" panose="02040503050406030204" pitchFamily="18" charset="0"/>
            </a:rPr>
            <a:t>Strategis</a:t>
          </a:r>
          <a:r>
            <a:rPr lang="en-US" sz="1800" b="1" dirty="0" smtClean="0">
              <a:solidFill>
                <a:schemeClr val="bg1"/>
              </a:solidFill>
              <a:latin typeface="Cambria" panose="02040503050406030204" pitchFamily="18" charset="0"/>
            </a:rPr>
            <a:t> (</a:t>
          </a:r>
          <a:r>
            <a:rPr lang="en-US" sz="1800" b="1" dirty="0" err="1" smtClean="0">
              <a:solidFill>
                <a:schemeClr val="bg1"/>
              </a:solidFill>
              <a:latin typeface="Cambria" panose="02040503050406030204" pitchFamily="18" charset="0"/>
            </a:rPr>
            <a:t>Renstra</a:t>
          </a:r>
          <a:r>
            <a:rPr lang="en-US" sz="1800" b="1" dirty="0" smtClean="0">
              <a:solidFill>
                <a:schemeClr val="bg1"/>
              </a:solidFill>
              <a:latin typeface="Cambria" panose="02040503050406030204" pitchFamily="18" charset="0"/>
            </a:rPr>
            <a:t>)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 dirty="0" err="1" smtClean="0">
              <a:solidFill>
                <a:schemeClr val="bg1"/>
              </a:solidFill>
              <a:latin typeface="Cambria" panose="02040503050406030204" pitchFamily="18" charset="0"/>
            </a:rPr>
            <a:t>Kementerian</a:t>
          </a:r>
          <a:r>
            <a:rPr lang="en-US" sz="1800" b="1" dirty="0" smtClean="0">
              <a:solidFill>
                <a:schemeClr val="bg1"/>
              </a:solidFill>
              <a:latin typeface="Cambria" panose="02040503050406030204" pitchFamily="18" charset="0"/>
            </a:rPr>
            <a:t> PPN/</a:t>
          </a:r>
          <a:r>
            <a:rPr lang="id-ID" sz="1800" b="1" dirty="0" smtClean="0">
              <a:solidFill>
                <a:schemeClr val="bg1"/>
              </a:solidFill>
              <a:latin typeface="Cambria" panose="02040503050406030204" pitchFamily="18" charset="0"/>
            </a:rPr>
            <a:t> </a:t>
          </a:r>
          <a:r>
            <a:rPr lang="en-US" sz="1800" b="1" dirty="0" err="1" smtClean="0">
              <a:solidFill>
                <a:schemeClr val="bg1"/>
              </a:solidFill>
              <a:latin typeface="Cambria" panose="02040503050406030204" pitchFamily="18" charset="0"/>
            </a:rPr>
            <a:t>Bappenas</a:t>
          </a:r>
          <a:r>
            <a:rPr lang="en-US" sz="1800" b="1" dirty="0" smtClean="0">
              <a:solidFill>
                <a:schemeClr val="bg1"/>
              </a:solidFill>
              <a:latin typeface="Cambria" panose="02040503050406030204" pitchFamily="18" charset="0"/>
            </a:rPr>
            <a:t> 2015-2019</a:t>
          </a:r>
          <a:endParaRPr lang="en-US" sz="1800" b="1" dirty="0">
            <a:solidFill>
              <a:schemeClr val="bg1"/>
            </a:solidFill>
            <a:latin typeface="Cambria" panose="02040503050406030204" pitchFamily="18" charset="0"/>
          </a:endParaRPr>
        </a:p>
      </dgm:t>
    </dgm:pt>
    <dgm:pt modelId="{0EFF2A26-BDDA-45DE-ABC7-365021B5D7CE}" type="parTrans" cxnId="{D6C9A7C6-BFD8-4936-86EB-42D7758C23F0}">
      <dgm:prSet/>
      <dgm:spPr/>
      <dgm:t>
        <a:bodyPr/>
        <a:lstStyle/>
        <a:p>
          <a:endParaRPr lang="id-ID" b="1">
            <a:solidFill>
              <a:schemeClr val="bg1"/>
            </a:solidFill>
          </a:endParaRPr>
        </a:p>
      </dgm:t>
    </dgm:pt>
    <dgm:pt modelId="{CC542F60-6305-4843-BA6A-FFBFB4C9BDE2}" type="sibTrans" cxnId="{D6C9A7C6-BFD8-4936-86EB-42D7758C23F0}">
      <dgm:prSet/>
      <dgm:spPr/>
      <dgm:t>
        <a:bodyPr/>
        <a:lstStyle/>
        <a:p>
          <a:endParaRPr lang="id-ID" b="1">
            <a:solidFill>
              <a:schemeClr val="bg1"/>
            </a:solidFill>
          </a:endParaRPr>
        </a:p>
      </dgm:t>
    </dgm:pt>
    <dgm:pt modelId="{E93571BA-4F28-4DCC-B648-68E8DEC87C91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 dirty="0" err="1" smtClean="0">
              <a:solidFill>
                <a:schemeClr val="bg1"/>
              </a:solidFill>
              <a:latin typeface="Cambria" panose="02040503050406030204" pitchFamily="18" charset="0"/>
            </a:rPr>
            <a:t>Reformasi</a:t>
          </a:r>
          <a:r>
            <a:rPr lang="en-US" sz="1800" b="1" dirty="0" smtClean="0">
              <a:solidFill>
                <a:schemeClr val="bg1"/>
              </a:solidFill>
              <a:latin typeface="Cambria" panose="02040503050406030204" pitchFamily="18" charset="0"/>
            </a:rPr>
            <a:t> </a:t>
          </a:r>
          <a:r>
            <a:rPr lang="en-US" sz="1800" b="1" dirty="0" err="1" smtClean="0">
              <a:solidFill>
                <a:schemeClr val="bg1"/>
              </a:solidFill>
              <a:latin typeface="Cambria" panose="02040503050406030204" pitchFamily="18" charset="0"/>
            </a:rPr>
            <a:t>Birokrasi</a:t>
          </a:r>
          <a:r>
            <a:rPr lang="id-ID" sz="1800" b="1" dirty="0" smtClean="0">
              <a:solidFill>
                <a:schemeClr val="bg1"/>
              </a:solidFill>
              <a:latin typeface="Cambria" panose="02040503050406030204" pitchFamily="18" charset="0"/>
            </a:rPr>
            <a:t> </a:t>
          </a:r>
          <a:r>
            <a:rPr lang="en-US" sz="1800" b="1" dirty="0" smtClean="0">
              <a:solidFill>
                <a:schemeClr val="bg1"/>
              </a:solidFill>
              <a:latin typeface="Cambria" panose="02040503050406030204" pitchFamily="18" charset="0"/>
            </a:rPr>
            <a:t>(RB)</a:t>
          </a:r>
          <a:endParaRPr lang="en-US" sz="1800" b="1" dirty="0">
            <a:solidFill>
              <a:schemeClr val="bg1"/>
            </a:solidFill>
            <a:latin typeface="Cambria" panose="02040503050406030204" pitchFamily="18" charset="0"/>
          </a:endParaRPr>
        </a:p>
      </dgm:t>
    </dgm:pt>
    <dgm:pt modelId="{20C8F67F-A7CB-4BA0-985F-E5BD573294C2}" type="parTrans" cxnId="{CC820B28-55F8-4E7B-A1DF-17FD1B6AC7C5}">
      <dgm:prSet/>
      <dgm:spPr/>
      <dgm:t>
        <a:bodyPr/>
        <a:lstStyle/>
        <a:p>
          <a:endParaRPr lang="id-ID" b="1">
            <a:solidFill>
              <a:schemeClr val="bg1"/>
            </a:solidFill>
          </a:endParaRPr>
        </a:p>
      </dgm:t>
    </dgm:pt>
    <dgm:pt modelId="{4D59C948-A44F-4EE5-B7DE-3E8D82AADAC4}" type="sibTrans" cxnId="{CC820B28-55F8-4E7B-A1DF-17FD1B6AC7C5}">
      <dgm:prSet/>
      <dgm:spPr/>
      <dgm:t>
        <a:bodyPr/>
        <a:lstStyle/>
        <a:p>
          <a:endParaRPr lang="id-ID" b="1">
            <a:solidFill>
              <a:schemeClr val="bg1"/>
            </a:solidFill>
          </a:endParaRPr>
        </a:p>
      </dgm:t>
    </dgm:pt>
    <dgm:pt modelId="{366D2312-1516-42D3-BDCB-8AA16CD34B39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 dirty="0" err="1" smtClean="0">
              <a:solidFill>
                <a:schemeClr val="bg1"/>
              </a:solidFill>
              <a:latin typeface="Cambria" panose="02040503050406030204" pitchFamily="18" charset="0"/>
            </a:rPr>
            <a:t>Capaian</a:t>
          </a:r>
          <a:r>
            <a:rPr lang="en-US" sz="1800" b="1" dirty="0" smtClean="0">
              <a:solidFill>
                <a:schemeClr val="bg1"/>
              </a:solidFill>
              <a:latin typeface="Cambria" panose="02040503050406030204" pitchFamily="18" charset="0"/>
            </a:rPr>
            <a:t> </a:t>
          </a:r>
          <a:r>
            <a:rPr lang="en-US" sz="1800" b="1" dirty="0" err="1" smtClean="0">
              <a:solidFill>
                <a:schemeClr val="bg1"/>
              </a:solidFill>
              <a:latin typeface="Cambria" panose="02040503050406030204" pitchFamily="18" charset="0"/>
            </a:rPr>
            <a:t>Pelaksanaan</a:t>
          </a:r>
          <a:r>
            <a:rPr lang="en-US" sz="1800" b="1" dirty="0" smtClean="0">
              <a:solidFill>
                <a:schemeClr val="bg1"/>
              </a:solidFill>
              <a:latin typeface="Cambria" panose="02040503050406030204" pitchFamily="18" charset="0"/>
            </a:rPr>
            <a:t> RB </a:t>
          </a:r>
          <a:r>
            <a:rPr lang="en-US" sz="1800" b="1" dirty="0" err="1" smtClean="0">
              <a:solidFill>
                <a:schemeClr val="bg1"/>
              </a:solidFill>
              <a:latin typeface="Cambria" panose="02040503050406030204" pitchFamily="18" charset="0"/>
            </a:rPr>
            <a:t>Tahun</a:t>
          </a:r>
          <a:r>
            <a:rPr lang="en-US" sz="1800" b="1" dirty="0" smtClean="0">
              <a:solidFill>
                <a:schemeClr val="bg1"/>
              </a:solidFill>
              <a:latin typeface="Cambria" panose="02040503050406030204" pitchFamily="18" charset="0"/>
            </a:rPr>
            <a:t> 2016/2017 &amp;</a:t>
          </a:r>
          <a:r>
            <a:rPr lang="id-ID" sz="1800" b="1" dirty="0" smtClean="0">
              <a:solidFill>
                <a:schemeClr val="bg1"/>
              </a:solidFill>
              <a:latin typeface="Cambria" panose="02040503050406030204" pitchFamily="18" charset="0"/>
            </a:rPr>
            <a:t> </a:t>
          </a:r>
          <a:r>
            <a:rPr lang="en-US" sz="1800" b="1" dirty="0" err="1" smtClean="0">
              <a:solidFill>
                <a:schemeClr val="bg1"/>
              </a:solidFill>
              <a:latin typeface="Cambria" panose="02040503050406030204" pitchFamily="18" charset="0"/>
            </a:rPr>
            <a:t>Rencana</a:t>
          </a:r>
          <a:r>
            <a:rPr lang="en-US" sz="1800" b="1" dirty="0" smtClean="0">
              <a:solidFill>
                <a:schemeClr val="bg1"/>
              </a:solidFill>
              <a:latin typeface="Cambria" panose="02040503050406030204" pitchFamily="18" charset="0"/>
            </a:rPr>
            <a:t> </a:t>
          </a:r>
          <a:r>
            <a:rPr lang="en-US" sz="1800" b="1" dirty="0" err="1" smtClean="0">
              <a:solidFill>
                <a:schemeClr val="bg1"/>
              </a:solidFill>
              <a:latin typeface="Cambria" panose="02040503050406030204" pitchFamily="18" charset="0"/>
            </a:rPr>
            <a:t>Pelaksanaan</a:t>
          </a:r>
          <a:r>
            <a:rPr lang="en-US" sz="1800" b="1" dirty="0" smtClean="0">
              <a:solidFill>
                <a:schemeClr val="bg1"/>
              </a:solidFill>
              <a:latin typeface="Cambria" panose="02040503050406030204" pitchFamily="18" charset="0"/>
            </a:rPr>
            <a:t> RB </a:t>
          </a:r>
          <a:r>
            <a:rPr lang="en-US" sz="1800" b="1" dirty="0" err="1" smtClean="0">
              <a:solidFill>
                <a:schemeClr val="bg1"/>
              </a:solidFill>
              <a:latin typeface="Cambria" panose="02040503050406030204" pitchFamily="18" charset="0"/>
            </a:rPr>
            <a:t>Tahun</a:t>
          </a:r>
          <a:r>
            <a:rPr lang="en-US" sz="1800" b="1" dirty="0" smtClean="0">
              <a:solidFill>
                <a:schemeClr val="bg1"/>
              </a:solidFill>
              <a:latin typeface="Cambria" panose="02040503050406030204" pitchFamily="18" charset="0"/>
            </a:rPr>
            <a:t> 2017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 dirty="0" smtClean="0">
              <a:solidFill>
                <a:schemeClr val="bg1"/>
              </a:solidFill>
              <a:latin typeface="Cambria" panose="02040503050406030204" pitchFamily="18" charset="0"/>
            </a:rPr>
            <a:t>per Area </a:t>
          </a:r>
          <a:r>
            <a:rPr lang="en-US" sz="1800" b="1" dirty="0" err="1" smtClean="0">
              <a:solidFill>
                <a:schemeClr val="bg1"/>
              </a:solidFill>
              <a:latin typeface="Cambria" panose="02040503050406030204" pitchFamily="18" charset="0"/>
            </a:rPr>
            <a:t>Perubahan</a:t>
          </a:r>
          <a:r>
            <a:rPr lang="en-US" sz="1800" b="1" dirty="0" smtClean="0">
              <a:solidFill>
                <a:schemeClr val="bg1"/>
              </a:solidFill>
              <a:latin typeface="Cambria" panose="02040503050406030204" pitchFamily="18" charset="0"/>
            </a:rPr>
            <a:t> </a:t>
          </a:r>
          <a:endParaRPr lang="en-US" sz="1800" b="1" dirty="0">
            <a:solidFill>
              <a:schemeClr val="bg1"/>
            </a:solidFill>
            <a:latin typeface="Cambria" panose="02040503050406030204" pitchFamily="18" charset="0"/>
          </a:endParaRPr>
        </a:p>
      </dgm:t>
    </dgm:pt>
    <dgm:pt modelId="{706082B3-CCF5-4F51-B3AB-F1194FF032EB}" type="parTrans" cxnId="{CB2B91DC-2887-4E55-8C9B-13F845285447}">
      <dgm:prSet/>
      <dgm:spPr/>
      <dgm:t>
        <a:bodyPr/>
        <a:lstStyle/>
        <a:p>
          <a:endParaRPr lang="id-ID" b="1">
            <a:solidFill>
              <a:schemeClr val="bg1"/>
            </a:solidFill>
          </a:endParaRPr>
        </a:p>
      </dgm:t>
    </dgm:pt>
    <dgm:pt modelId="{28B1A142-3D4E-436D-8B07-193798886F6E}" type="sibTrans" cxnId="{CB2B91DC-2887-4E55-8C9B-13F845285447}">
      <dgm:prSet/>
      <dgm:spPr/>
      <dgm:t>
        <a:bodyPr/>
        <a:lstStyle/>
        <a:p>
          <a:endParaRPr lang="id-ID" b="1">
            <a:solidFill>
              <a:schemeClr val="bg1"/>
            </a:solidFill>
          </a:endParaRPr>
        </a:p>
      </dgm:t>
    </dgm:pt>
    <dgm:pt modelId="{49A9B764-0699-484B-BBCD-106D64C8434D}" type="pres">
      <dgm:prSet presAssocID="{9439C96A-C0E0-4247-89F1-5E3679F4697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d-ID"/>
        </a:p>
      </dgm:t>
    </dgm:pt>
    <dgm:pt modelId="{462F8D86-4385-4BD5-A695-E027533B6A06}" type="pres">
      <dgm:prSet presAssocID="{9439C96A-C0E0-4247-89F1-5E3679F4697A}" presName="Name1" presStyleCnt="0"/>
      <dgm:spPr/>
    </dgm:pt>
    <dgm:pt modelId="{D78F5B2C-26CF-4B69-A8A0-2A7B25D56730}" type="pres">
      <dgm:prSet presAssocID="{9439C96A-C0E0-4247-89F1-5E3679F4697A}" presName="cycle" presStyleCnt="0"/>
      <dgm:spPr/>
    </dgm:pt>
    <dgm:pt modelId="{DA970060-E66E-4C32-9389-867C287429A4}" type="pres">
      <dgm:prSet presAssocID="{9439C96A-C0E0-4247-89F1-5E3679F4697A}" presName="srcNode" presStyleLbl="node1" presStyleIdx="0" presStyleCnt="3"/>
      <dgm:spPr/>
    </dgm:pt>
    <dgm:pt modelId="{A87260D3-CFAE-4A06-A813-F5974BA813A0}" type="pres">
      <dgm:prSet presAssocID="{9439C96A-C0E0-4247-89F1-5E3679F4697A}" presName="conn" presStyleLbl="parChTrans1D2" presStyleIdx="0" presStyleCnt="1"/>
      <dgm:spPr/>
      <dgm:t>
        <a:bodyPr/>
        <a:lstStyle/>
        <a:p>
          <a:endParaRPr lang="id-ID"/>
        </a:p>
      </dgm:t>
    </dgm:pt>
    <dgm:pt modelId="{63AEE23F-3440-4E53-8CF7-272139603A98}" type="pres">
      <dgm:prSet presAssocID="{9439C96A-C0E0-4247-89F1-5E3679F4697A}" presName="extraNode" presStyleLbl="node1" presStyleIdx="0" presStyleCnt="3"/>
      <dgm:spPr/>
    </dgm:pt>
    <dgm:pt modelId="{67491F32-51C8-460D-BAD7-E26625CDECB4}" type="pres">
      <dgm:prSet presAssocID="{9439C96A-C0E0-4247-89F1-5E3679F4697A}" presName="dstNode" presStyleLbl="node1" presStyleIdx="0" presStyleCnt="3"/>
      <dgm:spPr/>
    </dgm:pt>
    <dgm:pt modelId="{043E301D-1531-4B69-8E09-99156FFA5B3B}" type="pres">
      <dgm:prSet presAssocID="{CD1D210C-3F03-4D10-AFCF-6A328331994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AB28993-564E-416C-BA33-2A89E6A9C66B}" type="pres">
      <dgm:prSet presAssocID="{CD1D210C-3F03-4D10-AFCF-6A3283319942}" presName="accent_1" presStyleCnt="0"/>
      <dgm:spPr/>
    </dgm:pt>
    <dgm:pt modelId="{13561E88-9BF4-4F62-BFFD-8D43E77C2925}" type="pres">
      <dgm:prSet presAssocID="{CD1D210C-3F03-4D10-AFCF-6A3283319942}" presName="accentRepeatNode" presStyleLbl="solidFgAcc1" presStyleIdx="0" presStyleCnt="3"/>
      <dgm:spPr/>
    </dgm:pt>
    <dgm:pt modelId="{C4F80882-B73B-4668-9806-B1DE05D02846}" type="pres">
      <dgm:prSet presAssocID="{E93571BA-4F28-4DCC-B648-68E8DEC87C91}" presName="text_2" presStyleLbl="node1" presStyleIdx="1" presStyleCnt="3" custScaleY="123099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11A8470-8535-4BC5-8A5F-FC93716FEBB0}" type="pres">
      <dgm:prSet presAssocID="{E93571BA-4F28-4DCC-B648-68E8DEC87C91}" presName="accent_2" presStyleCnt="0"/>
      <dgm:spPr/>
    </dgm:pt>
    <dgm:pt modelId="{E82E7F13-3D75-4F3F-A6D9-F8B563D568E0}" type="pres">
      <dgm:prSet presAssocID="{E93571BA-4F28-4DCC-B648-68E8DEC87C91}" presName="accentRepeatNode" presStyleLbl="solidFgAcc1" presStyleIdx="1" presStyleCnt="3"/>
      <dgm:spPr/>
    </dgm:pt>
    <dgm:pt modelId="{4AEECD0C-6EB2-4748-83A5-7D8AEF4D5DC0}" type="pres">
      <dgm:prSet presAssocID="{366D2312-1516-42D3-BDCB-8AA16CD34B39}" presName="text_3" presStyleLbl="node1" presStyleIdx="2" presStyleCnt="3" custScaleY="121668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82A049E-5622-4F0A-B090-A2D62095AB87}" type="pres">
      <dgm:prSet presAssocID="{366D2312-1516-42D3-BDCB-8AA16CD34B39}" presName="accent_3" presStyleCnt="0"/>
      <dgm:spPr/>
    </dgm:pt>
    <dgm:pt modelId="{3CF60E60-BD36-4911-B783-1ABE8A48D830}" type="pres">
      <dgm:prSet presAssocID="{366D2312-1516-42D3-BDCB-8AA16CD34B39}" presName="accentRepeatNode" presStyleLbl="solidFgAcc1" presStyleIdx="2" presStyleCnt="3" custScaleX="99283" custScaleY="97335"/>
      <dgm:spPr/>
    </dgm:pt>
  </dgm:ptLst>
  <dgm:cxnLst>
    <dgm:cxn modelId="{ACA91C39-F961-4F3C-9BF2-E7838C552897}" type="presOf" srcId="{9439C96A-C0E0-4247-89F1-5E3679F4697A}" destId="{49A9B764-0699-484B-BBCD-106D64C8434D}" srcOrd="0" destOrd="0" presId="urn:microsoft.com/office/officeart/2008/layout/VerticalCurvedList"/>
    <dgm:cxn modelId="{D6C9A7C6-BFD8-4936-86EB-42D7758C23F0}" srcId="{9439C96A-C0E0-4247-89F1-5E3679F4697A}" destId="{CD1D210C-3F03-4D10-AFCF-6A3283319942}" srcOrd="0" destOrd="0" parTransId="{0EFF2A26-BDDA-45DE-ABC7-365021B5D7CE}" sibTransId="{CC542F60-6305-4843-BA6A-FFBFB4C9BDE2}"/>
    <dgm:cxn modelId="{C1D491E4-D022-401B-8DC4-E2D98AF2E4FF}" type="presOf" srcId="{CC542F60-6305-4843-BA6A-FFBFB4C9BDE2}" destId="{A87260D3-CFAE-4A06-A813-F5974BA813A0}" srcOrd="0" destOrd="0" presId="urn:microsoft.com/office/officeart/2008/layout/VerticalCurvedList"/>
    <dgm:cxn modelId="{CC820B28-55F8-4E7B-A1DF-17FD1B6AC7C5}" srcId="{9439C96A-C0E0-4247-89F1-5E3679F4697A}" destId="{E93571BA-4F28-4DCC-B648-68E8DEC87C91}" srcOrd="1" destOrd="0" parTransId="{20C8F67F-A7CB-4BA0-985F-E5BD573294C2}" sibTransId="{4D59C948-A44F-4EE5-B7DE-3E8D82AADAC4}"/>
    <dgm:cxn modelId="{47E8BA32-12C9-4AC1-9776-6C58C91C6760}" type="presOf" srcId="{E93571BA-4F28-4DCC-B648-68E8DEC87C91}" destId="{C4F80882-B73B-4668-9806-B1DE05D02846}" srcOrd="0" destOrd="0" presId="urn:microsoft.com/office/officeart/2008/layout/VerticalCurvedList"/>
    <dgm:cxn modelId="{CB2B91DC-2887-4E55-8C9B-13F845285447}" srcId="{9439C96A-C0E0-4247-89F1-5E3679F4697A}" destId="{366D2312-1516-42D3-BDCB-8AA16CD34B39}" srcOrd="2" destOrd="0" parTransId="{706082B3-CCF5-4F51-B3AB-F1194FF032EB}" sibTransId="{28B1A142-3D4E-436D-8B07-193798886F6E}"/>
    <dgm:cxn modelId="{94D97FC2-A18E-451E-B77E-6142E4507879}" type="presOf" srcId="{CD1D210C-3F03-4D10-AFCF-6A3283319942}" destId="{043E301D-1531-4B69-8E09-99156FFA5B3B}" srcOrd="0" destOrd="0" presId="urn:microsoft.com/office/officeart/2008/layout/VerticalCurvedList"/>
    <dgm:cxn modelId="{FD35C3B2-F088-4A53-9A73-73C720153FAC}" type="presOf" srcId="{366D2312-1516-42D3-BDCB-8AA16CD34B39}" destId="{4AEECD0C-6EB2-4748-83A5-7D8AEF4D5DC0}" srcOrd="0" destOrd="0" presId="urn:microsoft.com/office/officeart/2008/layout/VerticalCurvedList"/>
    <dgm:cxn modelId="{C37B106E-1A5F-41AA-A9BC-0ACD6DF88648}" type="presParOf" srcId="{49A9B764-0699-484B-BBCD-106D64C8434D}" destId="{462F8D86-4385-4BD5-A695-E027533B6A06}" srcOrd="0" destOrd="0" presId="urn:microsoft.com/office/officeart/2008/layout/VerticalCurvedList"/>
    <dgm:cxn modelId="{0F3FD7E6-B81D-48CB-AEA7-A68840EDFDF5}" type="presParOf" srcId="{462F8D86-4385-4BD5-A695-E027533B6A06}" destId="{D78F5B2C-26CF-4B69-A8A0-2A7B25D56730}" srcOrd="0" destOrd="0" presId="urn:microsoft.com/office/officeart/2008/layout/VerticalCurvedList"/>
    <dgm:cxn modelId="{01A50EC5-BD18-428F-A6AD-B1C8112DD36D}" type="presParOf" srcId="{D78F5B2C-26CF-4B69-A8A0-2A7B25D56730}" destId="{DA970060-E66E-4C32-9389-867C287429A4}" srcOrd="0" destOrd="0" presId="urn:microsoft.com/office/officeart/2008/layout/VerticalCurvedList"/>
    <dgm:cxn modelId="{FDF76C5C-2140-46C6-858E-ABD53822EAE0}" type="presParOf" srcId="{D78F5B2C-26CF-4B69-A8A0-2A7B25D56730}" destId="{A87260D3-CFAE-4A06-A813-F5974BA813A0}" srcOrd="1" destOrd="0" presId="urn:microsoft.com/office/officeart/2008/layout/VerticalCurvedList"/>
    <dgm:cxn modelId="{D54AAD45-28C6-466D-A224-16FF57F3DB63}" type="presParOf" srcId="{D78F5B2C-26CF-4B69-A8A0-2A7B25D56730}" destId="{63AEE23F-3440-4E53-8CF7-272139603A98}" srcOrd="2" destOrd="0" presId="urn:microsoft.com/office/officeart/2008/layout/VerticalCurvedList"/>
    <dgm:cxn modelId="{3FDE5AEE-0277-4E90-86EB-0403A75C9E69}" type="presParOf" srcId="{D78F5B2C-26CF-4B69-A8A0-2A7B25D56730}" destId="{67491F32-51C8-460D-BAD7-E26625CDECB4}" srcOrd="3" destOrd="0" presId="urn:microsoft.com/office/officeart/2008/layout/VerticalCurvedList"/>
    <dgm:cxn modelId="{9FFA8F83-D065-41B6-ABEC-CA7190A00FD1}" type="presParOf" srcId="{462F8D86-4385-4BD5-A695-E027533B6A06}" destId="{043E301D-1531-4B69-8E09-99156FFA5B3B}" srcOrd="1" destOrd="0" presId="urn:microsoft.com/office/officeart/2008/layout/VerticalCurvedList"/>
    <dgm:cxn modelId="{5FCA96CF-1C1C-49FB-84FB-76C101D1162D}" type="presParOf" srcId="{462F8D86-4385-4BD5-A695-E027533B6A06}" destId="{9AB28993-564E-416C-BA33-2A89E6A9C66B}" srcOrd="2" destOrd="0" presId="urn:microsoft.com/office/officeart/2008/layout/VerticalCurvedList"/>
    <dgm:cxn modelId="{AB10CD8A-5EEF-4BE3-A47D-573D1C55A06A}" type="presParOf" srcId="{9AB28993-564E-416C-BA33-2A89E6A9C66B}" destId="{13561E88-9BF4-4F62-BFFD-8D43E77C2925}" srcOrd="0" destOrd="0" presId="urn:microsoft.com/office/officeart/2008/layout/VerticalCurvedList"/>
    <dgm:cxn modelId="{FBE585F6-276B-42E8-A02E-9D82ECCB27C9}" type="presParOf" srcId="{462F8D86-4385-4BD5-A695-E027533B6A06}" destId="{C4F80882-B73B-4668-9806-B1DE05D02846}" srcOrd="3" destOrd="0" presId="urn:microsoft.com/office/officeart/2008/layout/VerticalCurvedList"/>
    <dgm:cxn modelId="{5604B09D-4597-4732-BB65-EAC4B93185E6}" type="presParOf" srcId="{462F8D86-4385-4BD5-A695-E027533B6A06}" destId="{811A8470-8535-4BC5-8A5F-FC93716FEBB0}" srcOrd="4" destOrd="0" presId="urn:microsoft.com/office/officeart/2008/layout/VerticalCurvedList"/>
    <dgm:cxn modelId="{0EEADAA9-44A8-4B6B-9BB4-733F21123A2E}" type="presParOf" srcId="{811A8470-8535-4BC5-8A5F-FC93716FEBB0}" destId="{E82E7F13-3D75-4F3F-A6D9-F8B563D568E0}" srcOrd="0" destOrd="0" presId="urn:microsoft.com/office/officeart/2008/layout/VerticalCurvedList"/>
    <dgm:cxn modelId="{8772D0B3-1A4D-4F5E-94D8-32ECB1810C56}" type="presParOf" srcId="{462F8D86-4385-4BD5-A695-E027533B6A06}" destId="{4AEECD0C-6EB2-4748-83A5-7D8AEF4D5DC0}" srcOrd="5" destOrd="0" presId="urn:microsoft.com/office/officeart/2008/layout/VerticalCurvedList"/>
    <dgm:cxn modelId="{677FDF29-DEF2-4494-A318-F8DBC14DEDC2}" type="presParOf" srcId="{462F8D86-4385-4BD5-A695-E027533B6A06}" destId="{F82A049E-5622-4F0A-B090-A2D62095AB87}" srcOrd="6" destOrd="0" presId="urn:microsoft.com/office/officeart/2008/layout/VerticalCurvedList"/>
    <dgm:cxn modelId="{CCBDC1A3-E3CC-4A0C-BF6B-2EA31A374BC2}" type="presParOf" srcId="{F82A049E-5622-4F0A-B090-A2D62095AB87}" destId="{3CF60E60-BD36-4911-B783-1ABE8A48D83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439C96A-C0E0-4247-89F1-5E3679F4697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7BA8EB4-E16D-4488-96CF-55C02FCD9D2F}">
      <dgm:prSet phldrT="[Teks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800" b="1" dirty="0" err="1" smtClean="0">
              <a:solidFill>
                <a:schemeClr val="bg1"/>
              </a:solidFill>
              <a:latin typeface="Cambria" panose="02040503050406030204" pitchFamily="18" charset="0"/>
            </a:rPr>
            <a:t>Reformasi</a:t>
          </a:r>
          <a:r>
            <a:rPr lang="en-US" sz="2800" b="1" dirty="0" smtClean="0">
              <a:solidFill>
                <a:schemeClr val="bg1"/>
              </a:solidFill>
              <a:latin typeface="Cambria" panose="02040503050406030204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Cambria" panose="02040503050406030204" pitchFamily="18" charset="0"/>
            </a:rPr>
            <a:t>Birokrasi</a:t>
          </a:r>
          <a:r>
            <a:rPr lang="id-ID" sz="2800" b="1" dirty="0" smtClean="0">
              <a:solidFill>
                <a:schemeClr val="bg1"/>
              </a:solidFill>
              <a:latin typeface="Cambria" panose="02040503050406030204" pitchFamily="18" charset="0"/>
            </a:rPr>
            <a:t> </a:t>
          </a:r>
          <a:r>
            <a:rPr lang="en-US" sz="2800" b="1" dirty="0" smtClean="0">
              <a:solidFill>
                <a:schemeClr val="bg1"/>
              </a:solidFill>
              <a:latin typeface="Cambria" panose="02040503050406030204" pitchFamily="18" charset="0"/>
            </a:rPr>
            <a:t>(R</a:t>
          </a:r>
          <a:r>
            <a:rPr lang="id-ID" sz="2800" b="1" dirty="0" smtClean="0">
              <a:solidFill>
                <a:schemeClr val="bg1"/>
              </a:solidFill>
              <a:latin typeface="Cambria" panose="02040503050406030204" pitchFamily="18" charset="0"/>
            </a:rPr>
            <a:t>B</a:t>
          </a:r>
          <a:r>
            <a:rPr lang="en-US" sz="2800" b="1" dirty="0" smtClean="0">
              <a:solidFill>
                <a:schemeClr val="bg1"/>
              </a:solidFill>
              <a:latin typeface="Cambria" panose="02040503050406030204" pitchFamily="18" charset="0"/>
            </a:rPr>
            <a:t>)</a:t>
          </a:r>
          <a:endParaRPr lang="en-US" sz="2800" dirty="0">
            <a:solidFill>
              <a:schemeClr val="bg1"/>
            </a:solidFill>
            <a:latin typeface="Cambria" panose="02040503050406030204" pitchFamily="18" charset="0"/>
          </a:endParaRPr>
        </a:p>
      </dgm:t>
    </dgm:pt>
    <dgm:pt modelId="{893C24B9-E4CC-4296-AEAE-2AFA804C7F09}" type="parTrans" cxnId="{BE18E2F9-9FB8-448D-9CD6-AFF0FF35AC05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3CC814C0-BD30-4EFA-8974-162BFFB1885A}" type="sibTrans" cxnId="{BE18E2F9-9FB8-448D-9CD6-AFF0FF35AC05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49A9B764-0699-484B-BBCD-106D64C8434D}" type="pres">
      <dgm:prSet presAssocID="{9439C96A-C0E0-4247-89F1-5E3679F4697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d-ID"/>
        </a:p>
      </dgm:t>
    </dgm:pt>
    <dgm:pt modelId="{462F8D86-4385-4BD5-A695-E027533B6A06}" type="pres">
      <dgm:prSet presAssocID="{9439C96A-C0E0-4247-89F1-5E3679F4697A}" presName="Name1" presStyleCnt="0"/>
      <dgm:spPr/>
    </dgm:pt>
    <dgm:pt modelId="{D78F5B2C-26CF-4B69-A8A0-2A7B25D56730}" type="pres">
      <dgm:prSet presAssocID="{9439C96A-C0E0-4247-89F1-5E3679F4697A}" presName="cycle" presStyleCnt="0"/>
      <dgm:spPr/>
    </dgm:pt>
    <dgm:pt modelId="{DA970060-E66E-4C32-9389-867C287429A4}" type="pres">
      <dgm:prSet presAssocID="{9439C96A-C0E0-4247-89F1-5E3679F4697A}" presName="srcNode" presStyleLbl="node1" presStyleIdx="0" presStyleCnt="1"/>
      <dgm:spPr/>
    </dgm:pt>
    <dgm:pt modelId="{A87260D3-CFAE-4A06-A813-F5974BA813A0}" type="pres">
      <dgm:prSet presAssocID="{9439C96A-C0E0-4247-89F1-5E3679F4697A}" presName="conn" presStyleLbl="parChTrans1D2" presStyleIdx="0" presStyleCnt="1"/>
      <dgm:spPr/>
      <dgm:t>
        <a:bodyPr/>
        <a:lstStyle/>
        <a:p>
          <a:endParaRPr lang="id-ID"/>
        </a:p>
      </dgm:t>
    </dgm:pt>
    <dgm:pt modelId="{63AEE23F-3440-4E53-8CF7-272139603A98}" type="pres">
      <dgm:prSet presAssocID="{9439C96A-C0E0-4247-89F1-5E3679F4697A}" presName="extraNode" presStyleLbl="node1" presStyleIdx="0" presStyleCnt="1"/>
      <dgm:spPr/>
    </dgm:pt>
    <dgm:pt modelId="{67491F32-51C8-460D-BAD7-E26625CDECB4}" type="pres">
      <dgm:prSet presAssocID="{9439C96A-C0E0-4247-89F1-5E3679F4697A}" presName="dstNode" presStyleLbl="node1" presStyleIdx="0" presStyleCnt="1"/>
      <dgm:spPr/>
    </dgm:pt>
    <dgm:pt modelId="{F7E08742-0759-42DE-874B-6F5D61082653}" type="pres">
      <dgm:prSet presAssocID="{17BA8EB4-E16D-4488-96CF-55C02FCD9D2F}" presName="text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56E77CB-FF67-4215-BD99-1C9CBBB771BD}" type="pres">
      <dgm:prSet presAssocID="{17BA8EB4-E16D-4488-96CF-55C02FCD9D2F}" presName="accent_1" presStyleCnt="0"/>
      <dgm:spPr/>
    </dgm:pt>
    <dgm:pt modelId="{49694E00-B314-4B38-B6E8-11C589465A57}" type="pres">
      <dgm:prSet presAssocID="{17BA8EB4-E16D-4488-96CF-55C02FCD9D2F}" presName="accentRepeatNode" presStyleLbl="solidFgAcc1" presStyleIdx="0" presStyleCnt="1"/>
      <dgm:spPr/>
    </dgm:pt>
  </dgm:ptLst>
  <dgm:cxnLst>
    <dgm:cxn modelId="{5C12F679-0556-4C1F-8893-EFF8F9D4ABFB}" type="presOf" srcId="{9439C96A-C0E0-4247-89F1-5E3679F4697A}" destId="{49A9B764-0699-484B-BBCD-106D64C8434D}" srcOrd="0" destOrd="0" presId="urn:microsoft.com/office/officeart/2008/layout/VerticalCurvedList"/>
    <dgm:cxn modelId="{2F75F638-E694-4693-B11B-B7AC59AE9334}" type="presOf" srcId="{17BA8EB4-E16D-4488-96CF-55C02FCD9D2F}" destId="{F7E08742-0759-42DE-874B-6F5D61082653}" srcOrd="0" destOrd="0" presId="urn:microsoft.com/office/officeart/2008/layout/VerticalCurvedList"/>
    <dgm:cxn modelId="{BE18E2F9-9FB8-448D-9CD6-AFF0FF35AC05}" srcId="{9439C96A-C0E0-4247-89F1-5E3679F4697A}" destId="{17BA8EB4-E16D-4488-96CF-55C02FCD9D2F}" srcOrd="0" destOrd="0" parTransId="{893C24B9-E4CC-4296-AEAE-2AFA804C7F09}" sibTransId="{3CC814C0-BD30-4EFA-8974-162BFFB1885A}"/>
    <dgm:cxn modelId="{B9E0C7BB-D17B-4A5E-AE78-F95FEDBF8BF4}" type="presOf" srcId="{3CC814C0-BD30-4EFA-8974-162BFFB1885A}" destId="{A87260D3-CFAE-4A06-A813-F5974BA813A0}" srcOrd="0" destOrd="0" presId="urn:microsoft.com/office/officeart/2008/layout/VerticalCurvedList"/>
    <dgm:cxn modelId="{901CAF7E-C98E-42DD-AA9C-85745C0F18C2}" type="presParOf" srcId="{49A9B764-0699-484B-BBCD-106D64C8434D}" destId="{462F8D86-4385-4BD5-A695-E027533B6A06}" srcOrd="0" destOrd="0" presId="urn:microsoft.com/office/officeart/2008/layout/VerticalCurvedList"/>
    <dgm:cxn modelId="{095750A0-BDF9-4D87-98CE-1EC3FCEB2A40}" type="presParOf" srcId="{462F8D86-4385-4BD5-A695-E027533B6A06}" destId="{D78F5B2C-26CF-4B69-A8A0-2A7B25D56730}" srcOrd="0" destOrd="0" presId="urn:microsoft.com/office/officeart/2008/layout/VerticalCurvedList"/>
    <dgm:cxn modelId="{4762B834-C549-4D86-9CE2-00D42F7D64FB}" type="presParOf" srcId="{D78F5B2C-26CF-4B69-A8A0-2A7B25D56730}" destId="{DA970060-E66E-4C32-9389-867C287429A4}" srcOrd="0" destOrd="0" presId="urn:microsoft.com/office/officeart/2008/layout/VerticalCurvedList"/>
    <dgm:cxn modelId="{C83777E8-B082-4030-AE2A-E84080BE7346}" type="presParOf" srcId="{D78F5B2C-26CF-4B69-A8A0-2A7B25D56730}" destId="{A87260D3-CFAE-4A06-A813-F5974BA813A0}" srcOrd="1" destOrd="0" presId="urn:microsoft.com/office/officeart/2008/layout/VerticalCurvedList"/>
    <dgm:cxn modelId="{FA8FA1E1-E2D4-4944-84C0-29154A705B37}" type="presParOf" srcId="{D78F5B2C-26CF-4B69-A8A0-2A7B25D56730}" destId="{63AEE23F-3440-4E53-8CF7-272139603A98}" srcOrd="2" destOrd="0" presId="urn:microsoft.com/office/officeart/2008/layout/VerticalCurvedList"/>
    <dgm:cxn modelId="{50537451-786C-41E6-97C2-2AEA8984DEDE}" type="presParOf" srcId="{D78F5B2C-26CF-4B69-A8A0-2A7B25D56730}" destId="{67491F32-51C8-460D-BAD7-E26625CDECB4}" srcOrd="3" destOrd="0" presId="urn:microsoft.com/office/officeart/2008/layout/VerticalCurvedList"/>
    <dgm:cxn modelId="{3A422D40-7518-4633-9243-199DD7AC0F91}" type="presParOf" srcId="{462F8D86-4385-4BD5-A695-E027533B6A06}" destId="{F7E08742-0759-42DE-874B-6F5D61082653}" srcOrd="1" destOrd="0" presId="urn:microsoft.com/office/officeart/2008/layout/VerticalCurvedList"/>
    <dgm:cxn modelId="{F0BFC749-393C-4EA7-BCD3-41247341277C}" type="presParOf" srcId="{462F8D86-4385-4BD5-A695-E027533B6A06}" destId="{F56E77CB-FF67-4215-BD99-1C9CBBB771BD}" srcOrd="2" destOrd="0" presId="urn:microsoft.com/office/officeart/2008/layout/VerticalCurvedList"/>
    <dgm:cxn modelId="{DD49667F-CC27-4343-AAA4-1C63131DE5DA}" type="presParOf" srcId="{F56E77CB-FF67-4215-BD99-1C9CBBB771BD}" destId="{49694E00-B314-4B38-B6E8-11C589465A5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6594235-2B69-4C48-BC04-C2E1384F90F1}" type="doc">
      <dgm:prSet loTypeId="urn:microsoft.com/office/officeart/2005/8/layout/vList3#5" loCatId="" qsTypeId="urn:microsoft.com/office/officeart/2005/8/quickstyle/3D3" qsCatId="3D" csTypeId="urn:microsoft.com/office/officeart/2005/8/colors/accent1_4" csCatId="accent1" phldr="1"/>
      <dgm:spPr/>
    </dgm:pt>
    <dgm:pt modelId="{2184F1B9-4CE4-6A45-8AA1-A552A41A3858}">
      <dgm:prSet phldrT="[Text]"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d-ID" sz="1400" b="1" dirty="0" smtClean="0"/>
            <a:t>FP PERTAMA &amp; MUDA/</a:t>
          </a:r>
          <a:r>
            <a:rPr lang="en-US" sz="1400" b="1" dirty="0" smtClean="0"/>
            <a:t>STAF</a:t>
          </a:r>
          <a:endParaRPr lang="hr-HR" sz="1400" dirty="0" smtClean="0"/>
        </a:p>
      </dgm:t>
    </dgm:pt>
    <dgm:pt modelId="{40A669D5-9B04-774D-B7A5-F3A92F556AC9}" type="parTrans" cxnId="{C8504E74-9FF5-D146-9A58-42449538E334}">
      <dgm:prSet/>
      <dgm:spPr/>
      <dgm:t>
        <a:bodyPr/>
        <a:lstStyle/>
        <a:p>
          <a:endParaRPr lang="en-US"/>
        </a:p>
      </dgm:t>
    </dgm:pt>
    <dgm:pt modelId="{0B5C65EA-8E3A-D64C-87CB-D3FF878B45A2}" type="sibTrans" cxnId="{C8504E74-9FF5-D146-9A58-42449538E334}">
      <dgm:prSet/>
      <dgm:spPr/>
      <dgm:t>
        <a:bodyPr/>
        <a:lstStyle/>
        <a:p>
          <a:endParaRPr lang="en-US"/>
        </a:p>
      </dgm:t>
    </dgm:pt>
    <dgm:pt modelId="{E88C161B-2120-A24B-8DC5-41EA1EA42F29}" type="pres">
      <dgm:prSet presAssocID="{26594235-2B69-4C48-BC04-C2E1384F90F1}" presName="linearFlow" presStyleCnt="0">
        <dgm:presLayoutVars>
          <dgm:dir/>
          <dgm:resizeHandles val="exact"/>
        </dgm:presLayoutVars>
      </dgm:prSet>
      <dgm:spPr/>
    </dgm:pt>
    <dgm:pt modelId="{64A16E8B-ED62-FC45-94D2-97420FD18087}" type="pres">
      <dgm:prSet presAssocID="{2184F1B9-4CE4-6A45-8AA1-A552A41A3858}" presName="composite" presStyleCnt="0"/>
      <dgm:spPr/>
    </dgm:pt>
    <dgm:pt modelId="{EA603A80-A682-624C-BFF7-AF1A87DC1284}" type="pres">
      <dgm:prSet presAssocID="{2184F1B9-4CE4-6A45-8AA1-A552A41A3858}" presName="imgShp" presStyleLbl="fgImgPlace1" presStyleIdx="0" presStyleCnt="1"/>
      <dgm:spPr/>
    </dgm:pt>
    <dgm:pt modelId="{D68E4695-D80D-CC47-B827-E0BF53B18348}" type="pres">
      <dgm:prSet presAssocID="{2184F1B9-4CE4-6A45-8AA1-A552A41A3858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5482A9B-2EC5-41CA-B8D0-F2FC78D05B19}" type="presOf" srcId="{26594235-2B69-4C48-BC04-C2E1384F90F1}" destId="{E88C161B-2120-A24B-8DC5-41EA1EA42F29}" srcOrd="0" destOrd="0" presId="urn:microsoft.com/office/officeart/2005/8/layout/vList3#5"/>
    <dgm:cxn modelId="{B49EAE55-4D57-499D-8A97-9604ADFF762E}" type="presOf" srcId="{2184F1B9-4CE4-6A45-8AA1-A552A41A3858}" destId="{D68E4695-D80D-CC47-B827-E0BF53B18348}" srcOrd="0" destOrd="0" presId="urn:microsoft.com/office/officeart/2005/8/layout/vList3#5"/>
    <dgm:cxn modelId="{C8504E74-9FF5-D146-9A58-42449538E334}" srcId="{26594235-2B69-4C48-BC04-C2E1384F90F1}" destId="{2184F1B9-4CE4-6A45-8AA1-A552A41A3858}" srcOrd="0" destOrd="0" parTransId="{40A669D5-9B04-774D-B7A5-F3A92F556AC9}" sibTransId="{0B5C65EA-8E3A-D64C-87CB-D3FF878B45A2}"/>
    <dgm:cxn modelId="{2F658796-D45D-44CD-A829-BF554AFD904A}" type="presParOf" srcId="{E88C161B-2120-A24B-8DC5-41EA1EA42F29}" destId="{64A16E8B-ED62-FC45-94D2-97420FD18087}" srcOrd="0" destOrd="0" presId="urn:microsoft.com/office/officeart/2005/8/layout/vList3#5"/>
    <dgm:cxn modelId="{96906748-E9DF-4D84-B174-BEDA2CDA8B65}" type="presParOf" srcId="{64A16E8B-ED62-FC45-94D2-97420FD18087}" destId="{EA603A80-A682-624C-BFF7-AF1A87DC1284}" srcOrd="0" destOrd="0" presId="urn:microsoft.com/office/officeart/2005/8/layout/vList3#5"/>
    <dgm:cxn modelId="{C6C4C47D-3F2F-4210-BB4C-11AA441EC7FF}" type="presParOf" srcId="{64A16E8B-ED62-FC45-94D2-97420FD18087}" destId="{D68E4695-D80D-CC47-B827-E0BF53B18348}" srcOrd="1" destOrd="0" presId="urn:microsoft.com/office/officeart/2005/8/layout/vList3#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DD9E2DE-4FE2-8D44-A27D-3754AC235FFF}" type="doc">
      <dgm:prSet loTypeId="urn:microsoft.com/office/officeart/2005/8/layout/vList3#6" loCatId="" qsTypeId="urn:microsoft.com/office/officeart/2005/8/quickstyle/3D3" qsCatId="3D" csTypeId="urn:microsoft.com/office/officeart/2005/8/colors/accent1_4" csCatId="accent1" phldr="1"/>
      <dgm:spPr/>
    </dgm:pt>
    <dgm:pt modelId="{21A2688E-0C49-224C-B294-D8F1544F1C85}">
      <dgm:prSet phldrT="[Text]"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sz="1600" b="1" dirty="0" smtClean="0"/>
            <a:t>DEPUTI</a:t>
          </a:r>
        </a:p>
      </dgm:t>
    </dgm:pt>
    <dgm:pt modelId="{B6C88B14-2CF8-9945-B0A0-002F18458553}" type="parTrans" cxnId="{6BEE2EFD-F36E-DA49-8CAA-183CA5B2747E}">
      <dgm:prSet/>
      <dgm:spPr/>
      <dgm:t>
        <a:bodyPr/>
        <a:lstStyle/>
        <a:p>
          <a:endParaRPr lang="en-US"/>
        </a:p>
      </dgm:t>
    </dgm:pt>
    <dgm:pt modelId="{1531DDF8-842A-6840-814A-CECD09C87C48}" type="sibTrans" cxnId="{6BEE2EFD-F36E-DA49-8CAA-183CA5B2747E}">
      <dgm:prSet/>
      <dgm:spPr/>
      <dgm:t>
        <a:bodyPr/>
        <a:lstStyle/>
        <a:p>
          <a:endParaRPr lang="en-US"/>
        </a:p>
      </dgm:t>
    </dgm:pt>
    <dgm:pt modelId="{F7095D59-7AFE-8443-B887-EA9C381D7DCC}" type="pres">
      <dgm:prSet presAssocID="{6DD9E2DE-4FE2-8D44-A27D-3754AC235FFF}" presName="linearFlow" presStyleCnt="0">
        <dgm:presLayoutVars>
          <dgm:dir/>
          <dgm:resizeHandles val="exact"/>
        </dgm:presLayoutVars>
      </dgm:prSet>
      <dgm:spPr/>
    </dgm:pt>
    <dgm:pt modelId="{86D9965A-7B2E-F04E-9B18-4DF9FAD64C18}" type="pres">
      <dgm:prSet presAssocID="{21A2688E-0C49-224C-B294-D8F1544F1C85}" presName="composite" presStyleCnt="0"/>
      <dgm:spPr/>
    </dgm:pt>
    <dgm:pt modelId="{E1082903-830C-4949-B46C-30677F6A0AD5}" type="pres">
      <dgm:prSet presAssocID="{21A2688E-0C49-224C-B294-D8F1544F1C85}" presName="imgShp" presStyleLbl="fgImgPlace1" presStyleIdx="0" presStyleCnt="1"/>
      <dgm:spPr/>
    </dgm:pt>
    <dgm:pt modelId="{10AFBE43-AA4C-674F-BD5F-09B15EF04D21}" type="pres">
      <dgm:prSet presAssocID="{21A2688E-0C49-224C-B294-D8F1544F1C85}" presName="txShp" presStyleLbl="node1" presStyleIdx="0" presStyleCnt="1" custLinFactNeighborX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45B429-465B-44A0-BF15-FBAA4C4570D9}" type="presOf" srcId="{21A2688E-0C49-224C-B294-D8F1544F1C85}" destId="{10AFBE43-AA4C-674F-BD5F-09B15EF04D21}" srcOrd="0" destOrd="0" presId="urn:microsoft.com/office/officeart/2005/8/layout/vList3#6"/>
    <dgm:cxn modelId="{6BEE2EFD-F36E-DA49-8CAA-183CA5B2747E}" srcId="{6DD9E2DE-4FE2-8D44-A27D-3754AC235FFF}" destId="{21A2688E-0C49-224C-B294-D8F1544F1C85}" srcOrd="0" destOrd="0" parTransId="{B6C88B14-2CF8-9945-B0A0-002F18458553}" sibTransId="{1531DDF8-842A-6840-814A-CECD09C87C48}"/>
    <dgm:cxn modelId="{33BCAF76-5FF8-436A-BA0A-BE3867CF91CF}" type="presOf" srcId="{6DD9E2DE-4FE2-8D44-A27D-3754AC235FFF}" destId="{F7095D59-7AFE-8443-B887-EA9C381D7DCC}" srcOrd="0" destOrd="0" presId="urn:microsoft.com/office/officeart/2005/8/layout/vList3#6"/>
    <dgm:cxn modelId="{64BBAB13-0E9A-48C9-9874-123F2FAE48FD}" type="presParOf" srcId="{F7095D59-7AFE-8443-B887-EA9C381D7DCC}" destId="{86D9965A-7B2E-F04E-9B18-4DF9FAD64C18}" srcOrd="0" destOrd="0" presId="urn:microsoft.com/office/officeart/2005/8/layout/vList3#6"/>
    <dgm:cxn modelId="{5F73238F-4A7E-4BD6-A7ED-432ED4EDB8E3}" type="presParOf" srcId="{86D9965A-7B2E-F04E-9B18-4DF9FAD64C18}" destId="{E1082903-830C-4949-B46C-30677F6A0AD5}" srcOrd="0" destOrd="0" presId="urn:microsoft.com/office/officeart/2005/8/layout/vList3#6"/>
    <dgm:cxn modelId="{5757FF38-54B7-4F24-83F6-4C5A84AB4458}" type="presParOf" srcId="{86D9965A-7B2E-F04E-9B18-4DF9FAD64C18}" destId="{10AFBE43-AA4C-674F-BD5F-09B15EF04D21}" srcOrd="1" destOrd="0" presId="urn:microsoft.com/office/officeart/2005/8/layout/vList3#6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6594235-2B69-4C48-BC04-C2E1384F90F1}" type="doc">
      <dgm:prSet loTypeId="urn:microsoft.com/office/officeart/2005/8/layout/vList3#7" loCatId="" qsTypeId="urn:microsoft.com/office/officeart/2005/8/quickstyle/3D3" qsCatId="3D" csTypeId="urn:microsoft.com/office/officeart/2005/8/colors/accent1_4" csCatId="accent1" phldr="1"/>
      <dgm:spPr/>
    </dgm:pt>
    <dgm:pt modelId="{507F4587-7EEA-4940-98E6-9AD0E1E30924}">
      <dgm:prSet phldrT="[Text]"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dirty="0" smtClean="0"/>
            <a:t>DIREKTUR</a:t>
          </a:r>
          <a:endParaRPr lang="hr-HR" sz="1600" dirty="0" smtClean="0"/>
        </a:p>
      </dgm:t>
    </dgm:pt>
    <dgm:pt modelId="{67938D96-AE3A-0B45-AA1D-75929089827D}" type="parTrans" cxnId="{02019D6F-DF36-894D-B25A-50FA554EE165}">
      <dgm:prSet/>
      <dgm:spPr/>
      <dgm:t>
        <a:bodyPr/>
        <a:lstStyle/>
        <a:p>
          <a:endParaRPr lang="en-US"/>
        </a:p>
      </dgm:t>
    </dgm:pt>
    <dgm:pt modelId="{546B7014-0977-7948-8A92-1E87ADD1E7C9}" type="sibTrans" cxnId="{02019D6F-DF36-894D-B25A-50FA554EE165}">
      <dgm:prSet/>
      <dgm:spPr/>
      <dgm:t>
        <a:bodyPr/>
        <a:lstStyle/>
        <a:p>
          <a:endParaRPr lang="en-US"/>
        </a:p>
      </dgm:t>
    </dgm:pt>
    <dgm:pt modelId="{E88C161B-2120-A24B-8DC5-41EA1EA42F29}" type="pres">
      <dgm:prSet presAssocID="{26594235-2B69-4C48-BC04-C2E1384F90F1}" presName="linearFlow" presStyleCnt="0">
        <dgm:presLayoutVars>
          <dgm:dir/>
          <dgm:resizeHandles val="exact"/>
        </dgm:presLayoutVars>
      </dgm:prSet>
      <dgm:spPr/>
    </dgm:pt>
    <dgm:pt modelId="{28C009F6-7EA8-784D-8285-DFAD4F07992A}" type="pres">
      <dgm:prSet presAssocID="{507F4587-7EEA-4940-98E6-9AD0E1E30924}" presName="composite" presStyleCnt="0"/>
      <dgm:spPr/>
    </dgm:pt>
    <dgm:pt modelId="{93C3F507-2DDD-FC4A-B27F-8DB208E7E844}" type="pres">
      <dgm:prSet presAssocID="{507F4587-7EEA-4940-98E6-9AD0E1E30924}" presName="imgShp" presStyleLbl="fgImgPlace1" presStyleIdx="0" presStyleCnt="1"/>
      <dgm:spPr/>
    </dgm:pt>
    <dgm:pt modelId="{B5B4D9CB-D1B7-5C4F-9361-A82AE537683A}" type="pres">
      <dgm:prSet presAssocID="{507F4587-7EEA-4940-98E6-9AD0E1E3092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FAB9E6-32A3-4413-8227-FD42F2B5AF6B}" type="presOf" srcId="{507F4587-7EEA-4940-98E6-9AD0E1E30924}" destId="{B5B4D9CB-D1B7-5C4F-9361-A82AE537683A}" srcOrd="0" destOrd="0" presId="urn:microsoft.com/office/officeart/2005/8/layout/vList3#7"/>
    <dgm:cxn modelId="{02019D6F-DF36-894D-B25A-50FA554EE165}" srcId="{26594235-2B69-4C48-BC04-C2E1384F90F1}" destId="{507F4587-7EEA-4940-98E6-9AD0E1E30924}" srcOrd="0" destOrd="0" parTransId="{67938D96-AE3A-0B45-AA1D-75929089827D}" sibTransId="{546B7014-0977-7948-8A92-1E87ADD1E7C9}"/>
    <dgm:cxn modelId="{5C2E82D2-35F9-494C-9DA9-DFCBC80B7931}" type="presOf" srcId="{26594235-2B69-4C48-BC04-C2E1384F90F1}" destId="{E88C161B-2120-A24B-8DC5-41EA1EA42F29}" srcOrd="0" destOrd="0" presId="urn:microsoft.com/office/officeart/2005/8/layout/vList3#7"/>
    <dgm:cxn modelId="{22DA2D42-F4EA-4A91-8F4D-5A8CF4A4FA61}" type="presParOf" srcId="{E88C161B-2120-A24B-8DC5-41EA1EA42F29}" destId="{28C009F6-7EA8-784D-8285-DFAD4F07992A}" srcOrd="0" destOrd="0" presId="urn:microsoft.com/office/officeart/2005/8/layout/vList3#7"/>
    <dgm:cxn modelId="{7D1424A4-4D5A-4FF3-9134-19B6EC129DAB}" type="presParOf" srcId="{28C009F6-7EA8-784D-8285-DFAD4F07992A}" destId="{93C3F507-2DDD-FC4A-B27F-8DB208E7E844}" srcOrd="0" destOrd="0" presId="urn:microsoft.com/office/officeart/2005/8/layout/vList3#7"/>
    <dgm:cxn modelId="{187E8F7C-ABEF-4E5D-8103-1C7896F33A3B}" type="presParOf" srcId="{28C009F6-7EA8-784D-8285-DFAD4F07992A}" destId="{B5B4D9CB-D1B7-5C4F-9361-A82AE537683A}" srcOrd="1" destOrd="0" presId="urn:microsoft.com/office/officeart/2005/8/layout/vList3#7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6594235-2B69-4C48-BC04-C2E1384F90F1}" type="doc">
      <dgm:prSet loTypeId="urn:microsoft.com/office/officeart/2005/8/layout/vList3#8" loCatId="" qsTypeId="urn:microsoft.com/office/officeart/2005/8/quickstyle/3D3" qsCatId="3D" csTypeId="urn:microsoft.com/office/officeart/2005/8/colors/accent1_4" csCatId="accent1" phldr="1"/>
      <dgm:spPr/>
    </dgm:pt>
    <dgm:pt modelId="{B18143E2-0FD0-FB43-842D-77FE53BE2740}">
      <dgm:prSet phldrT="[Text]"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i="1" dirty="0" smtClean="0"/>
            <a:t>KASUBDIT</a:t>
          </a:r>
          <a:endParaRPr lang="hr-HR" sz="1600" i="1" dirty="0" smtClean="0"/>
        </a:p>
      </dgm:t>
    </dgm:pt>
    <dgm:pt modelId="{29C74A29-0039-E147-9347-D9175D18783E}" type="parTrans" cxnId="{28A5CDB7-FA59-024F-ACCF-A523F7CB6390}">
      <dgm:prSet/>
      <dgm:spPr/>
      <dgm:t>
        <a:bodyPr/>
        <a:lstStyle/>
        <a:p>
          <a:endParaRPr lang="en-US"/>
        </a:p>
      </dgm:t>
    </dgm:pt>
    <dgm:pt modelId="{A62145AC-65F7-D64F-9506-918BB5A45182}" type="sibTrans" cxnId="{28A5CDB7-FA59-024F-ACCF-A523F7CB6390}">
      <dgm:prSet/>
      <dgm:spPr/>
      <dgm:t>
        <a:bodyPr/>
        <a:lstStyle/>
        <a:p>
          <a:endParaRPr lang="en-US"/>
        </a:p>
      </dgm:t>
    </dgm:pt>
    <dgm:pt modelId="{E88C161B-2120-A24B-8DC5-41EA1EA42F29}" type="pres">
      <dgm:prSet presAssocID="{26594235-2B69-4C48-BC04-C2E1384F90F1}" presName="linearFlow" presStyleCnt="0">
        <dgm:presLayoutVars>
          <dgm:dir/>
          <dgm:resizeHandles val="exact"/>
        </dgm:presLayoutVars>
      </dgm:prSet>
      <dgm:spPr/>
    </dgm:pt>
    <dgm:pt modelId="{3F2B85BE-2A64-DF4D-A5A5-EFBE1958FF52}" type="pres">
      <dgm:prSet presAssocID="{B18143E2-0FD0-FB43-842D-77FE53BE2740}" presName="composite" presStyleCnt="0"/>
      <dgm:spPr/>
    </dgm:pt>
    <dgm:pt modelId="{ED324AD3-936F-F144-AE04-0B8DBB6AD665}" type="pres">
      <dgm:prSet presAssocID="{B18143E2-0FD0-FB43-842D-77FE53BE2740}" presName="imgShp" presStyleLbl="fgImgPlace1" presStyleIdx="0" presStyleCnt="1" custLinFactNeighborX="6420"/>
      <dgm:spPr/>
    </dgm:pt>
    <dgm:pt modelId="{606145AA-F47A-6C41-90B2-729BA8AD71F3}" type="pres">
      <dgm:prSet presAssocID="{B18143E2-0FD0-FB43-842D-77FE53BE2740}" presName="txShp" presStyleLbl="node1" presStyleIdx="0" presStyleCnt="1" custLinFactNeighborX="63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A5CDB7-FA59-024F-ACCF-A523F7CB6390}" srcId="{26594235-2B69-4C48-BC04-C2E1384F90F1}" destId="{B18143E2-0FD0-FB43-842D-77FE53BE2740}" srcOrd="0" destOrd="0" parTransId="{29C74A29-0039-E147-9347-D9175D18783E}" sibTransId="{A62145AC-65F7-D64F-9506-918BB5A45182}"/>
    <dgm:cxn modelId="{84720BC7-96BB-4133-B98F-BE7383A49D22}" type="presOf" srcId="{B18143E2-0FD0-FB43-842D-77FE53BE2740}" destId="{606145AA-F47A-6C41-90B2-729BA8AD71F3}" srcOrd="0" destOrd="0" presId="urn:microsoft.com/office/officeart/2005/8/layout/vList3#8"/>
    <dgm:cxn modelId="{49047F01-860B-46E0-BCE8-C1F110885A3C}" type="presOf" srcId="{26594235-2B69-4C48-BC04-C2E1384F90F1}" destId="{E88C161B-2120-A24B-8DC5-41EA1EA42F29}" srcOrd="0" destOrd="0" presId="urn:microsoft.com/office/officeart/2005/8/layout/vList3#8"/>
    <dgm:cxn modelId="{734FF5A2-7F91-4513-959B-EF427AB1C10F}" type="presParOf" srcId="{E88C161B-2120-A24B-8DC5-41EA1EA42F29}" destId="{3F2B85BE-2A64-DF4D-A5A5-EFBE1958FF52}" srcOrd="0" destOrd="0" presId="urn:microsoft.com/office/officeart/2005/8/layout/vList3#8"/>
    <dgm:cxn modelId="{EA3D5DC3-54DD-4D77-9CD3-BC810FACE9BE}" type="presParOf" srcId="{3F2B85BE-2A64-DF4D-A5A5-EFBE1958FF52}" destId="{ED324AD3-936F-F144-AE04-0B8DBB6AD665}" srcOrd="0" destOrd="0" presId="urn:microsoft.com/office/officeart/2005/8/layout/vList3#8"/>
    <dgm:cxn modelId="{B945F264-A602-4627-B9EF-90D6F9FE00EB}" type="presParOf" srcId="{3F2B85BE-2A64-DF4D-A5A5-EFBE1958FF52}" destId="{606145AA-F47A-6C41-90B2-729BA8AD71F3}" srcOrd="1" destOrd="0" presId="urn:microsoft.com/office/officeart/2005/8/layout/vList3#8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D58F3FA-9689-334B-9C94-A028A0B181EB}" type="doc">
      <dgm:prSet loTypeId="urn:microsoft.com/office/officeart/2005/8/layout/equation2" loCatId="" qsTypeId="urn:microsoft.com/office/officeart/2005/8/quickstyle/3D3" qsCatId="3D" csTypeId="urn:microsoft.com/office/officeart/2005/8/colors/accent2_4" csCatId="accent2" phldr="1"/>
      <dgm:spPr/>
    </dgm:pt>
    <dgm:pt modelId="{3EA6FD9A-D9A0-FC4A-9A5B-ABA8F654072C}">
      <dgm:prSet phldrT="[Text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dirty="0" smtClean="0"/>
            <a:t>Solid </a:t>
          </a:r>
          <a:r>
            <a:rPr lang="en-US" sz="1800" b="1" dirty="0" err="1" smtClean="0"/>
            <a:t>dan</a:t>
          </a:r>
          <a:r>
            <a:rPr lang="en-US" sz="1800" b="1" dirty="0" smtClean="0"/>
            <a:t> </a:t>
          </a:r>
          <a:r>
            <a:rPr lang="en-US" sz="1800" b="1" dirty="0" err="1" smtClean="0"/>
            <a:t>Harmonis</a:t>
          </a:r>
          <a:endParaRPr lang="en-US" sz="1800" dirty="0"/>
        </a:p>
      </dgm:t>
    </dgm:pt>
    <dgm:pt modelId="{2EEF5940-D5DA-1840-876E-A81DA6B36CA8}" type="parTrans" cxnId="{DC1E48FF-9155-D34C-89ED-BC48171C472D}">
      <dgm:prSet/>
      <dgm:spPr/>
      <dgm:t>
        <a:bodyPr/>
        <a:lstStyle/>
        <a:p>
          <a:endParaRPr lang="en-US" sz="2000"/>
        </a:p>
      </dgm:t>
    </dgm:pt>
    <dgm:pt modelId="{96AA0FDC-D46B-EA4B-AB9D-F314485754BF}" type="sibTrans" cxnId="{DC1E48FF-9155-D34C-89ED-BC48171C472D}">
      <dgm:prSet/>
      <dgm:spPr/>
      <dgm:t>
        <a:bodyPr/>
        <a:lstStyle/>
        <a:p>
          <a:endParaRPr lang="en-US" sz="2000"/>
        </a:p>
      </dgm:t>
    </dgm:pt>
    <dgm:pt modelId="{709C1104-ECCA-244F-BA10-2EF427E7DF82}" type="pres">
      <dgm:prSet presAssocID="{BD58F3FA-9689-334B-9C94-A028A0B181EB}" presName="Name0" presStyleCnt="0">
        <dgm:presLayoutVars>
          <dgm:dir/>
          <dgm:resizeHandles val="exact"/>
        </dgm:presLayoutVars>
      </dgm:prSet>
      <dgm:spPr/>
    </dgm:pt>
    <dgm:pt modelId="{33C4E85B-782B-5B47-8959-6B4757079170}" type="pres">
      <dgm:prSet presAssocID="{BD58F3FA-9689-334B-9C94-A028A0B181EB}" presName="vNodes" presStyleCnt="0"/>
      <dgm:spPr/>
    </dgm:pt>
    <dgm:pt modelId="{36376F52-9C16-C74E-931D-479D6C8BADE7}" type="pres">
      <dgm:prSet presAssocID="{BD58F3FA-9689-334B-9C94-A028A0B181EB}" presName="lastNode" presStyleLbl="node1" presStyleIdx="0" presStyleCnt="1" custScaleY="1437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868ACC-C146-4442-8CBC-570C3AA7A525}" type="presOf" srcId="{BD58F3FA-9689-334B-9C94-A028A0B181EB}" destId="{709C1104-ECCA-244F-BA10-2EF427E7DF82}" srcOrd="0" destOrd="0" presId="urn:microsoft.com/office/officeart/2005/8/layout/equation2"/>
    <dgm:cxn modelId="{5F3F6EFB-C590-41CD-8495-5ED0724BA071}" type="presOf" srcId="{3EA6FD9A-D9A0-FC4A-9A5B-ABA8F654072C}" destId="{36376F52-9C16-C74E-931D-479D6C8BADE7}" srcOrd="0" destOrd="0" presId="urn:microsoft.com/office/officeart/2005/8/layout/equation2"/>
    <dgm:cxn modelId="{DC1E48FF-9155-D34C-89ED-BC48171C472D}" srcId="{BD58F3FA-9689-334B-9C94-A028A0B181EB}" destId="{3EA6FD9A-D9A0-FC4A-9A5B-ABA8F654072C}" srcOrd="0" destOrd="0" parTransId="{2EEF5940-D5DA-1840-876E-A81DA6B36CA8}" sibTransId="{96AA0FDC-D46B-EA4B-AB9D-F314485754BF}"/>
    <dgm:cxn modelId="{FD01A921-EF6A-4F68-8E22-C20C9A8DBA74}" type="presParOf" srcId="{709C1104-ECCA-244F-BA10-2EF427E7DF82}" destId="{33C4E85B-782B-5B47-8959-6B4757079170}" srcOrd="0" destOrd="0" presId="urn:microsoft.com/office/officeart/2005/8/layout/equation2"/>
    <dgm:cxn modelId="{D8222991-9CA6-4A59-AA8E-2888648A3843}" type="presParOf" srcId="{709C1104-ECCA-244F-BA10-2EF427E7DF82}" destId="{36376F52-9C16-C74E-931D-479D6C8BADE7}" srcOrd="1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C47F957-A5B8-4B49-8DE3-27FEDE6271C3}" type="doc">
      <dgm:prSet loTypeId="urn:microsoft.com/office/officeart/2005/8/layout/process2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69BE3DD-29E5-44AF-8971-879FB9991DA3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i="1" dirty="0" smtClean="0"/>
            <a:t>Self Assessment </a:t>
          </a:r>
          <a:r>
            <a:rPr lang="en-US" sz="2000" dirty="0" err="1" smtClean="0"/>
            <a:t>oleh</a:t>
          </a:r>
          <a:r>
            <a:rPr lang="en-US" sz="2000" dirty="0" smtClean="0"/>
            <a:t> K/L/</a:t>
          </a:r>
          <a:r>
            <a:rPr lang="en-US" sz="2000" dirty="0" err="1" smtClean="0"/>
            <a:t>Pemda</a:t>
          </a:r>
          <a:r>
            <a:rPr lang="en-US" sz="2000" dirty="0" smtClean="0"/>
            <a:t> (</a:t>
          </a:r>
          <a:r>
            <a:rPr lang="en-US" sz="2000" dirty="0" err="1" smtClean="0"/>
            <a:t>Penilaian</a:t>
          </a:r>
          <a:r>
            <a:rPr lang="en-US" sz="2000" dirty="0" smtClean="0"/>
            <a:t> </a:t>
          </a:r>
          <a:r>
            <a:rPr lang="en-US" sz="2000" dirty="0" err="1" smtClean="0"/>
            <a:t>Mandiri</a:t>
          </a:r>
          <a:r>
            <a:rPr lang="en-US" sz="2000" dirty="0" smtClean="0"/>
            <a:t> </a:t>
          </a:r>
          <a:r>
            <a:rPr lang="en-US" sz="2000" dirty="0" err="1" smtClean="0"/>
            <a:t>Pelaksanaan</a:t>
          </a:r>
          <a:r>
            <a:rPr lang="en-US" sz="2000" dirty="0" smtClean="0"/>
            <a:t> </a:t>
          </a:r>
          <a:r>
            <a:rPr lang="en-US" sz="2000" dirty="0" err="1" smtClean="0"/>
            <a:t>Reformasi</a:t>
          </a:r>
          <a:r>
            <a:rPr lang="en-US" sz="2000" dirty="0" smtClean="0"/>
            <a:t> </a:t>
          </a:r>
          <a:r>
            <a:rPr lang="en-US" sz="2000" dirty="0" err="1" smtClean="0"/>
            <a:t>Birokrasi</a:t>
          </a:r>
          <a:r>
            <a:rPr lang="en-US" sz="2000" dirty="0" smtClean="0"/>
            <a:t> – PMPRB). </a:t>
          </a:r>
          <a:r>
            <a:rPr lang="en-US" sz="2000" dirty="0" err="1" smtClean="0"/>
            <a:t>Dilakukan</a:t>
          </a:r>
          <a:r>
            <a:rPr lang="en-US" sz="2000" dirty="0" smtClean="0"/>
            <a:t> </a:t>
          </a:r>
          <a:r>
            <a:rPr lang="en-US" sz="2000" dirty="0" err="1" smtClean="0"/>
            <a:t>secara</a:t>
          </a:r>
          <a:r>
            <a:rPr lang="en-US" sz="2000" dirty="0" smtClean="0"/>
            <a:t> </a:t>
          </a:r>
          <a:r>
            <a:rPr lang="en-US" sz="2000" i="1" dirty="0" smtClean="0">
              <a:latin typeface="Calibri" pitchFamily="34" charset="0"/>
            </a:rPr>
            <a:t>online</a:t>
          </a:r>
          <a:r>
            <a:rPr lang="en-US" sz="2000" dirty="0" smtClean="0">
              <a:latin typeface="Calibri" pitchFamily="34" charset="0"/>
            </a:rPr>
            <a:t> </a:t>
          </a:r>
          <a:r>
            <a:rPr lang="en-US" sz="2000" dirty="0" err="1" smtClean="0">
              <a:latin typeface="Calibri" pitchFamily="34" charset="0"/>
            </a:rPr>
            <a:t>melalui</a:t>
          </a:r>
          <a:r>
            <a:rPr lang="en-US" sz="2000" dirty="0" smtClean="0">
              <a:latin typeface="Calibri" pitchFamily="34" charset="0"/>
            </a:rPr>
            <a:t> </a:t>
          </a:r>
          <a:r>
            <a:rPr lang="en-US" sz="2000" dirty="0" err="1" smtClean="0">
              <a:latin typeface="Calibri" pitchFamily="34" charset="0"/>
            </a:rPr>
            <a:t>aplikasi</a:t>
          </a:r>
          <a:r>
            <a:rPr lang="en-US" sz="2000" dirty="0" smtClean="0">
              <a:latin typeface="Calibri" pitchFamily="34" charset="0"/>
            </a:rPr>
            <a:t> (https://pmprb.menpan.go.id).</a:t>
          </a:r>
          <a:r>
            <a:rPr lang="en-US" sz="2000" dirty="0" smtClean="0"/>
            <a:t> </a:t>
          </a:r>
          <a:endParaRPr lang="en-US" sz="2000" dirty="0"/>
        </a:p>
      </dgm:t>
    </dgm:pt>
    <dgm:pt modelId="{86B8F9E9-586A-4A18-85F5-F45B50292468}" type="parTrans" cxnId="{9503ABB9-6588-41B5-933A-4A81BAA67D30}">
      <dgm:prSet/>
      <dgm:spPr/>
      <dgm:t>
        <a:bodyPr/>
        <a:lstStyle/>
        <a:p>
          <a:endParaRPr lang="en-US"/>
        </a:p>
      </dgm:t>
    </dgm:pt>
    <dgm:pt modelId="{E37C4051-F30A-4D94-A7ED-7D69C4D57021}" type="sibTrans" cxnId="{9503ABB9-6588-41B5-933A-4A81BAA67D30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452701A8-D29B-4022-A49D-F28F37AEC44E}">
      <dgm:prSet phldrT="[Text]" custT="1"/>
      <dgm:spPr/>
      <dgm:t>
        <a:bodyPr/>
        <a:lstStyle/>
        <a:p>
          <a:endParaRPr lang="en-US" sz="2000" dirty="0" smtClean="0"/>
        </a:p>
        <a:p>
          <a:r>
            <a:rPr lang="en-US" sz="2000" dirty="0" err="1" smtClean="0"/>
            <a:t>Evaluasi</a:t>
          </a:r>
          <a:r>
            <a:rPr lang="en-US" sz="2000" dirty="0" smtClean="0"/>
            <a:t> (</a:t>
          </a:r>
          <a:r>
            <a:rPr lang="en-US" sz="2000" dirty="0" err="1" smtClean="0"/>
            <a:t>verifikasi</a:t>
          </a:r>
          <a:r>
            <a:rPr lang="en-US" sz="2000" dirty="0" smtClean="0"/>
            <a:t> </a:t>
          </a:r>
          <a:r>
            <a:rPr lang="en-US" sz="2000" dirty="0" err="1" smtClean="0"/>
            <a:t>atas</a:t>
          </a:r>
          <a:r>
            <a:rPr lang="en-US" sz="2000" dirty="0" smtClean="0"/>
            <a:t> </a:t>
          </a:r>
          <a:r>
            <a:rPr lang="en-US" sz="2000" dirty="0" err="1" smtClean="0"/>
            <a:t>hasil</a:t>
          </a:r>
          <a:r>
            <a:rPr lang="en-US" sz="2000" dirty="0" smtClean="0"/>
            <a:t> </a:t>
          </a:r>
          <a:r>
            <a:rPr lang="en-US" sz="2000" i="1" dirty="0" smtClean="0"/>
            <a:t>assessment</a:t>
          </a:r>
          <a:r>
            <a:rPr lang="en-US" sz="2000" dirty="0" smtClean="0"/>
            <a:t>) </a:t>
          </a:r>
          <a:r>
            <a:rPr lang="en-US" sz="2000" dirty="0" err="1" smtClean="0"/>
            <a:t>oleh</a:t>
          </a:r>
          <a:r>
            <a:rPr lang="en-US" sz="2000" dirty="0" smtClean="0"/>
            <a:t> Tim </a:t>
          </a:r>
          <a:r>
            <a:rPr lang="en-US" sz="2000" dirty="0" err="1" smtClean="0"/>
            <a:t>Kementerian</a:t>
          </a:r>
          <a:r>
            <a:rPr lang="en-US" sz="2000" dirty="0" smtClean="0"/>
            <a:t> PAN </a:t>
          </a:r>
          <a:r>
            <a:rPr lang="en-US" sz="2000" dirty="0" err="1" smtClean="0"/>
            <a:t>dan</a:t>
          </a:r>
          <a:r>
            <a:rPr lang="en-US" sz="2000" dirty="0" smtClean="0"/>
            <a:t> RB </a:t>
          </a:r>
          <a:r>
            <a:rPr lang="en-US" sz="2000" dirty="0" err="1" smtClean="0"/>
            <a:t>atas</a:t>
          </a:r>
          <a:r>
            <a:rPr lang="en-US" sz="2000" dirty="0" smtClean="0"/>
            <a:t> </a:t>
          </a:r>
          <a:r>
            <a:rPr lang="en-US" sz="2000" dirty="0" err="1" smtClean="0"/>
            <a:t>hasil</a:t>
          </a:r>
          <a:r>
            <a:rPr lang="en-US" sz="2000" dirty="0" smtClean="0"/>
            <a:t> </a:t>
          </a:r>
          <a:r>
            <a:rPr lang="en-US" sz="2000" i="1" dirty="0" smtClean="0"/>
            <a:t>self assessment </a:t>
          </a:r>
          <a:r>
            <a:rPr lang="en-US" sz="2000" dirty="0" err="1" smtClean="0"/>
            <a:t>hingga</a:t>
          </a:r>
          <a:r>
            <a:rPr lang="en-US" sz="2000" dirty="0" smtClean="0"/>
            <a:t> </a:t>
          </a:r>
          <a:r>
            <a:rPr lang="en-US" sz="2000" dirty="0" err="1" smtClean="0"/>
            <a:t>perkembangan</a:t>
          </a:r>
          <a:r>
            <a:rPr lang="en-US" sz="2000" dirty="0" smtClean="0"/>
            <a:t> </a:t>
          </a:r>
          <a:r>
            <a:rPr lang="en-US" sz="2000" dirty="0" err="1" smtClean="0"/>
            <a:t>capaian</a:t>
          </a:r>
          <a:r>
            <a:rPr lang="en-US" sz="2000" dirty="0" smtClean="0"/>
            <a:t> </a:t>
          </a:r>
          <a:r>
            <a:rPr lang="en-US" sz="2000" dirty="0" err="1" smtClean="0"/>
            <a:t>terkini</a:t>
          </a:r>
          <a:r>
            <a:rPr lang="en-US" sz="2000" dirty="0" smtClean="0"/>
            <a:t>, </a:t>
          </a:r>
          <a:r>
            <a:rPr lang="en-US" sz="2000" dirty="0" err="1" smtClean="0"/>
            <a:t>melalui</a:t>
          </a:r>
          <a:r>
            <a:rPr lang="en-US" sz="2000" dirty="0" smtClean="0"/>
            <a:t> </a:t>
          </a:r>
          <a:r>
            <a:rPr lang="en-US" sz="2000" dirty="0" err="1" smtClean="0"/>
            <a:t>verifikasi</a:t>
          </a:r>
          <a:r>
            <a:rPr lang="en-US" sz="2000" dirty="0" smtClean="0"/>
            <a:t> </a:t>
          </a:r>
          <a:r>
            <a:rPr lang="en-US" sz="2000" dirty="0" err="1" smtClean="0"/>
            <a:t>dokumen</a:t>
          </a:r>
          <a:r>
            <a:rPr lang="en-US" sz="2000" dirty="0" smtClean="0"/>
            <a:t>, </a:t>
          </a:r>
          <a:r>
            <a:rPr lang="en-US" sz="2000" dirty="0" err="1" smtClean="0"/>
            <a:t>wawancara</a:t>
          </a:r>
          <a:r>
            <a:rPr lang="en-US" sz="2000" dirty="0" smtClean="0"/>
            <a:t>, </a:t>
          </a:r>
          <a:r>
            <a:rPr lang="en-US" sz="2000" dirty="0" err="1" smtClean="0"/>
            <a:t>survei</a:t>
          </a:r>
          <a:r>
            <a:rPr lang="en-US" sz="2000" dirty="0" smtClean="0"/>
            <a:t> internal, &amp; </a:t>
          </a:r>
          <a:r>
            <a:rPr lang="en-US" sz="2000" dirty="0" err="1" smtClean="0"/>
            <a:t>survei</a:t>
          </a:r>
          <a:r>
            <a:rPr lang="en-US" sz="2000" dirty="0" smtClean="0"/>
            <a:t> </a:t>
          </a:r>
          <a:r>
            <a:rPr lang="en-US" sz="2000" dirty="0" err="1" smtClean="0"/>
            <a:t>eksternal</a:t>
          </a:r>
          <a:endParaRPr lang="en-US" sz="2000" dirty="0" smtClean="0"/>
        </a:p>
        <a:p>
          <a:endParaRPr lang="en-US" sz="2000" dirty="0"/>
        </a:p>
      </dgm:t>
    </dgm:pt>
    <dgm:pt modelId="{AD9E41FB-1C50-4E79-B649-5BF796D3225B}" type="parTrans" cxnId="{63778352-736F-4557-9F5D-3F19FBFAE255}">
      <dgm:prSet/>
      <dgm:spPr/>
      <dgm:t>
        <a:bodyPr/>
        <a:lstStyle/>
        <a:p>
          <a:endParaRPr lang="en-US"/>
        </a:p>
      </dgm:t>
    </dgm:pt>
    <dgm:pt modelId="{51FA25EA-EA3C-4F7A-9F07-A0EA6275A9F7}" type="sibTrans" cxnId="{63778352-736F-4557-9F5D-3F19FBFAE255}">
      <dgm:prSet/>
      <dgm:spPr/>
      <dgm:t>
        <a:bodyPr/>
        <a:lstStyle/>
        <a:p>
          <a:endParaRPr lang="en-US"/>
        </a:p>
      </dgm:t>
    </dgm:pt>
    <dgm:pt modelId="{F6B65294-0F3C-4BC4-A34C-018E72E12309}" type="pres">
      <dgm:prSet presAssocID="{DC47F957-A5B8-4B49-8DE3-27FEDE6271C3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728918-45C2-45DD-9CDA-0F76B3B5A842}" type="pres">
      <dgm:prSet presAssocID="{869BE3DD-29E5-44AF-8971-879FB9991DA3}" presName="node" presStyleLbl="node1" presStyleIdx="0" presStyleCnt="2" custScaleX="176475" custScaleY="30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D0468E-ADCA-4FDD-8DF2-61BA17147025}" type="pres">
      <dgm:prSet presAssocID="{E37C4051-F30A-4D94-A7ED-7D69C4D57021}" presName="sibTrans" presStyleLbl="sibTrans2D1" presStyleIdx="0" presStyleCnt="1" custScaleX="117249" custScaleY="92574" custLinFactNeighborY="-961"/>
      <dgm:spPr/>
      <dgm:t>
        <a:bodyPr/>
        <a:lstStyle/>
        <a:p>
          <a:endParaRPr lang="en-US"/>
        </a:p>
      </dgm:t>
    </dgm:pt>
    <dgm:pt modelId="{3B2B315F-67DF-4D11-8E05-71E5668E4593}" type="pres">
      <dgm:prSet presAssocID="{E37C4051-F30A-4D94-A7ED-7D69C4D57021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D0151F3D-0883-4E3C-B457-1B1DB791CF43}" type="pres">
      <dgm:prSet presAssocID="{452701A8-D29B-4022-A49D-F28F37AEC44E}" presName="node" presStyleLbl="node1" presStyleIdx="1" presStyleCnt="2" custScaleX="176475" custScaleY="42278" custLinFactNeighborY="-301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E21077-BEBF-40AC-93EB-0B474ABDC9AD}" type="presOf" srcId="{DC47F957-A5B8-4B49-8DE3-27FEDE6271C3}" destId="{F6B65294-0F3C-4BC4-A34C-018E72E12309}" srcOrd="0" destOrd="0" presId="urn:microsoft.com/office/officeart/2005/8/layout/process2"/>
    <dgm:cxn modelId="{01C4A49F-4AE9-4EDA-B6DD-EC2E47C56FDD}" type="presOf" srcId="{E37C4051-F30A-4D94-A7ED-7D69C4D57021}" destId="{3B2B315F-67DF-4D11-8E05-71E5668E4593}" srcOrd="1" destOrd="0" presId="urn:microsoft.com/office/officeart/2005/8/layout/process2"/>
    <dgm:cxn modelId="{944CCDFD-15AC-451D-BCE7-299FED552079}" type="presOf" srcId="{452701A8-D29B-4022-A49D-F28F37AEC44E}" destId="{D0151F3D-0883-4E3C-B457-1B1DB791CF43}" srcOrd="0" destOrd="0" presId="urn:microsoft.com/office/officeart/2005/8/layout/process2"/>
    <dgm:cxn modelId="{9503ABB9-6588-41B5-933A-4A81BAA67D30}" srcId="{DC47F957-A5B8-4B49-8DE3-27FEDE6271C3}" destId="{869BE3DD-29E5-44AF-8971-879FB9991DA3}" srcOrd="0" destOrd="0" parTransId="{86B8F9E9-586A-4A18-85F5-F45B50292468}" sibTransId="{E37C4051-F30A-4D94-A7ED-7D69C4D57021}"/>
    <dgm:cxn modelId="{63778352-736F-4557-9F5D-3F19FBFAE255}" srcId="{DC47F957-A5B8-4B49-8DE3-27FEDE6271C3}" destId="{452701A8-D29B-4022-A49D-F28F37AEC44E}" srcOrd="1" destOrd="0" parTransId="{AD9E41FB-1C50-4E79-B649-5BF796D3225B}" sibTransId="{51FA25EA-EA3C-4F7A-9F07-A0EA6275A9F7}"/>
    <dgm:cxn modelId="{86520ABA-BE50-49F9-8F22-8005A04449A0}" type="presOf" srcId="{869BE3DD-29E5-44AF-8971-879FB9991DA3}" destId="{91728918-45C2-45DD-9CDA-0F76B3B5A842}" srcOrd="0" destOrd="0" presId="urn:microsoft.com/office/officeart/2005/8/layout/process2"/>
    <dgm:cxn modelId="{2B23CA36-0145-47C2-8F55-A73D2BA3D373}" type="presOf" srcId="{E37C4051-F30A-4D94-A7ED-7D69C4D57021}" destId="{DFD0468E-ADCA-4FDD-8DF2-61BA17147025}" srcOrd="0" destOrd="0" presId="urn:microsoft.com/office/officeart/2005/8/layout/process2"/>
    <dgm:cxn modelId="{C8A4806F-73AC-4733-83B2-ACF3844F0AF0}" type="presParOf" srcId="{F6B65294-0F3C-4BC4-A34C-018E72E12309}" destId="{91728918-45C2-45DD-9CDA-0F76B3B5A842}" srcOrd="0" destOrd="0" presId="urn:microsoft.com/office/officeart/2005/8/layout/process2"/>
    <dgm:cxn modelId="{0689D531-1B8E-4008-82D1-42A45E9E861B}" type="presParOf" srcId="{F6B65294-0F3C-4BC4-A34C-018E72E12309}" destId="{DFD0468E-ADCA-4FDD-8DF2-61BA17147025}" srcOrd="1" destOrd="0" presId="urn:microsoft.com/office/officeart/2005/8/layout/process2"/>
    <dgm:cxn modelId="{6790593C-0904-459E-B8A3-64904DE7E158}" type="presParOf" srcId="{DFD0468E-ADCA-4FDD-8DF2-61BA17147025}" destId="{3B2B315F-67DF-4D11-8E05-71E5668E4593}" srcOrd="0" destOrd="0" presId="urn:microsoft.com/office/officeart/2005/8/layout/process2"/>
    <dgm:cxn modelId="{C90AEC56-7C74-49F2-B362-64087D5D7960}" type="presParOf" srcId="{F6B65294-0F3C-4BC4-A34C-018E72E12309}" destId="{D0151F3D-0883-4E3C-B457-1B1DB791CF43}" srcOrd="2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B0F7D4A-F77B-412F-80A0-72C9AF0A6FB9}" type="doc">
      <dgm:prSet loTypeId="urn:microsoft.com/office/officeart/2005/8/layout/arrow2" loCatId="process" qsTypeId="urn:microsoft.com/office/officeart/2005/8/quickstyle/simple1" qsCatId="simple" csTypeId="urn:microsoft.com/office/officeart/2005/8/colors/accent0_2" csCatId="mainScheme" phldr="1"/>
      <dgm:spPr/>
    </dgm:pt>
    <dgm:pt modelId="{1786A009-6770-46C4-B7DE-223AE708D410}">
      <dgm:prSet phldrT="[Text]" custT="1"/>
      <dgm:spPr/>
      <dgm:t>
        <a:bodyPr/>
        <a:lstStyle/>
        <a:p>
          <a:pPr algn="ctr"/>
          <a:r>
            <a:rPr lang="en-ID" sz="2400" dirty="0" smtClean="0"/>
            <a:t>67,57</a:t>
          </a:r>
        </a:p>
        <a:p>
          <a:pPr algn="ctr"/>
          <a:r>
            <a:rPr lang="en-ID" sz="2400" dirty="0" smtClean="0"/>
            <a:t>(B)</a:t>
          </a:r>
          <a:endParaRPr lang="en-US" sz="2400" dirty="0"/>
        </a:p>
      </dgm:t>
    </dgm:pt>
    <dgm:pt modelId="{8DF75C9C-19D2-46FE-A7D7-B122D246BECD}" type="parTrans" cxnId="{FEC2BC6A-40B6-4538-B225-0FF8F3B7B8FE}">
      <dgm:prSet/>
      <dgm:spPr/>
      <dgm:t>
        <a:bodyPr/>
        <a:lstStyle/>
        <a:p>
          <a:endParaRPr lang="en-US"/>
        </a:p>
      </dgm:t>
    </dgm:pt>
    <dgm:pt modelId="{EE99F7FE-3C30-4029-BF42-94C0DD3A3C23}" type="sibTrans" cxnId="{FEC2BC6A-40B6-4538-B225-0FF8F3B7B8FE}">
      <dgm:prSet/>
      <dgm:spPr/>
      <dgm:t>
        <a:bodyPr/>
        <a:lstStyle/>
        <a:p>
          <a:endParaRPr lang="en-US"/>
        </a:p>
      </dgm:t>
    </dgm:pt>
    <dgm:pt modelId="{6FACE1B7-AC71-4500-AD9A-6C8626182A9A}">
      <dgm:prSet phldrT="[Text]" custT="1"/>
      <dgm:spPr/>
      <dgm:t>
        <a:bodyPr/>
        <a:lstStyle/>
        <a:p>
          <a:pPr algn="ctr"/>
          <a:r>
            <a:rPr lang="en-ID" sz="2400" dirty="0" smtClean="0"/>
            <a:t>74,80 </a:t>
          </a:r>
        </a:p>
        <a:p>
          <a:pPr algn="ctr"/>
          <a:r>
            <a:rPr lang="en-ID" sz="2400" dirty="0" smtClean="0"/>
            <a:t>(BB)</a:t>
          </a:r>
          <a:endParaRPr lang="en-US" sz="2400" dirty="0"/>
        </a:p>
      </dgm:t>
    </dgm:pt>
    <dgm:pt modelId="{DB97DD7C-E418-4E50-8ECC-FD132C27B9F6}" type="parTrans" cxnId="{BA63EE0D-ACDE-4EF4-AD09-6978C30B7EA0}">
      <dgm:prSet/>
      <dgm:spPr/>
      <dgm:t>
        <a:bodyPr/>
        <a:lstStyle/>
        <a:p>
          <a:endParaRPr lang="en-US"/>
        </a:p>
      </dgm:t>
    </dgm:pt>
    <dgm:pt modelId="{91F4A00D-033F-489C-8BF0-1DA826B461D8}" type="sibTrans" cxnId="{BA63EE0D-ACDE-4EF4-AD09-6978C30B7EA0}">
      <dgm:prSet/>
      <dgm:spPr/>
      <dgm:t>
        <a:bodyPr/>
        <a:lstStyle/>
        <a:p>
          <a:endParaRPr lang="en-US"/>
        </a:p>
      </dgm:t>
    </dgm:pt>
    <dgm:pt modelId="{6548B224-EE85-4173-9363-EE0FE5A9C2EE}">
      <dgm:prSet phldrT="[Text]" custT="1"/>
      <dgm:spPr/>
      <dgm:t>
        <a:bodyPr/>
        <a:lstStyle/>
        <a:p>
          <a:pPr algn="ctr"/>
          <a:r>
            <a:rPr lang="en-ID" sz="2400" dirty="0" smtClean="0"/>
            <a:t>78,16 </a:t>
          </a:r>
        </a:p>
        <a:p>
          <a:pPr algn="ctr"/>
          <a:r>
            <a:rPr lang="en-ID" sz="2400" dirty="0" smtClean="0"/>
            <a:t>(BB)</a:t>
          </a:r>
          <a:endParaRPr lang="en-US" sz="2400" dirty="0"/>
        </a:p>
      </dgm:t>
    </dgm:pt>
    <dgm:pt modelId="{67582A69-F1E8-4B75-9952-74B6EF769CFD}" type="parTrans" cxnId="{694A3FD6-5C72-40C9-9501-AF1342833DD0}">
      <dgm:prSet/>
      <dgm:spPr/>
      <dgm:t>
        <a:bodyPr/>
        <a:lstStyle/>
        <a:p>
          <a:endParaRPr lang="en-US"/>
        </a:p>
      </dgm:t>
    </dgm:pt>
    <dgm:pt modelId="{F655A9C2-F064-42A8-9180-02BB868D8B21}" type="sibTrans" cxnId="{694A3FD6-5C72-40C9-9501-AF1342833DD0}">
      <dgm:prSet/>
      <dgm:spPr/>
      <dgm:t>
        <a:bodyPr/>
        <a:lstStyle/>
        <a:p>
          <a:endParaRPr lang="en-US"/>
        </a:p>
      </dgm:t>
    </dgm:pt>
    <dgm:pt modelId="{D0847904-D68A-4E77-B2E2-05DD7F1F859A}" type="pres">
      <dgm:prSet presAssocID="{1B0F7D4A-F77B-412F-80A0-72C9AF0A6FB9}" presName="arrowDiagram" presStyleCnt="0">
        <dgm:presLayoutVars>
          <dgm:chMax val="5"/>
          <dgm:dir/>
          <dgm:resizeHandles val="exact"/>
        </dgm:presLayoutVars>
      </dgm:prSet>
      <dgm:spPr/>
    </dgm:pt>
    <dgm:pt modelId="{BFF3EE11-46D8-43B8-AB8E-6306AF5B63A9}" type="pres">
      <dgm:prSet presAssocID="{1B0F7D4A-F77B-412F-80A0-72C9AF0A6FB9}" presName="arrow" presStyleLbl="bgShp" presStyleIdx="0" presStyleCn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</dgm:pt>
    <dgm:pt modelId="{29060498-5A6E-424B-B950-77F92AD6347C}" type="pres">
      <dgm:prSet presAssocID="{1B0F7D4A-F77B-412F-80A0-72C9AF0A6FB9}" presName="arrowDiagram3" presStyleCnt="0"/>
      <dgm:spPr/>
    </dgm:pt>
    <dgm:pt modelId="{D8ED88D5-0F52-41EA-9723-9B239EFB75B7}" type="pres">
      <dgm:prSet presAssocID="{1786A009-6770-46C4-B7DE-223AE708D410}" presName="bullet3a" presStyleLbl="node1" presStyleIdx="0" presStyleCnt="3"/>
      <dgm:spPr>
        <a:solidFill>
          <a:srgbClr val="C00000"/>
        </a:solidFill>
      </dgm:spPr>
    </dgm:pt>
    <dgm:pt modelId="{AE8240B7-50DE-482E-AD07-8BE21D30DCD9}" type="pres">
      <dgm:prSet presAssocID="{1786A009-6770-46C4-B7DE-223AE708D410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AD6AEC-3E95-4871-BA5B-D233793A072B}" type="pres">
      <dgm:prSet presAssocID="{6FACE1B7-AC71-4500-AD9A-6C8626182A9A}" presName="bullet3b" presStyleLbl="node1" presStyleIdx="1" presStyleCnt="3"/>
      <dgm:spPr>
        <a:solidFill>
          <a:schemeClr val="accent6">
            <a:lumMod val="75000"/>
          </a:schemeClr>
        </a:solidFill>
      </dgm:spPr>
    </dgm:pt>
    <dgm:pt modelId="{073D4A01-E3B7-48E5-AA1F-5C02D7BFBAB4}" type="pres">
      <dgm:prSet presAssocID="{6FACE1B7-AC71-4500-AD9A-6C8626182A9A}" presName="textBox3b" presStyleLbl="revTx" presStyleIdx="1" presStyleCnt="3" custScaleY="19152" custLinFactNeighborX="-8671" custLinFactNeighborY="-201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B63E23-4D58-4BAB-A070-391BE05CE00B}" type="pres">
      <dgm:prSet presAssocID="{6548B224-EE85-4173-9363-EE0FE5A9C2EE}" presName="bullet3c" presStyleLbl="node1" presStyleIdx="2" presStyleCnt="3"/>
      <dgm:spPr>
        <a:solidFill>
          <a:schemeClr val="accent3"/>
        </a:solidFill>
      </dgm:spPr>
    </dgm:pt>
    <dgm:pt modelId="{2520A9F9-E3CA-4166-A9EB-563CA72EC881}" type="pres">
      <dgm:prSet presAssocID="{6548B224-EE85-4173-9363-EE0FE5A9C2EE}" presName="textBox3c" presStyleLbl="revTx" presStyleIdx="2" presStyleCnt="3" custScaleY="39937" custLinFactNeighborX="-34685" custLinFactNeighborY="-82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A96F66-0EEB-4480-9910-FB57F697361C}" type="presOf" srcId="{1B0F7D4A-F77B-412F-80A0-72C9AF0A6FB9}" destId="{D0847904-D68A-4E77-B2E2-05DD7F1F859A}" srcOrd="0" destOrd="0" presId="urn:microsoft.com/office/officeart/2005/8/layout/arrow2"/>
    <dgm:cxn modelId="{CB354F11-4864-4313-BDB4-E6F5F8D60922}" type="presOf" srcId="{1786A009-6770-46C4-B7DE-223AE708D410}" destId="{AE8240B7-50DE-482E-AD07-8BE21D30DCD9}" srcOrd="0" destOrd="0" presId="urn:microsoft.com/office/officeart/2005/8/layout/arrow2"/>
    <dgm:cxn modelId="{FEC2BC6A-40B6-4538-B225-0FF8F3B7B8FE}" srcId="{1B0F7D4A-F77B-412F-80A0-72C9AF0A6FB9}" destId="{1786A009-6770-46C4-B7DE-223AE708D410}" srcOrd="0" destOrd="0" parTransId="{8DF75C9C-19D2-46FE-A7D7-B122D246BECD}" sibTransId="{EE99F7FE-3C30-4029-BF42-94C0DD3A3C23}"/>
    <dgm:cxn modelId="{CC8942F6-C9FF-41A6-937F-AE4E734A0076}" type="presOf" srcId="{6548B224-EE85-4173-9363-EE0FE5A9C2EE}" destId="{2520A9F9-E3CA-4166-A9EB-563CA72EC881}" srcOrd="0" destOrd="0" presId="urn:microsoft.com/office/officeart/2005/8/layout/arrow2"/>
    <dgm:cxn modelId="{BA63EE0D-ACDE-4EF4-AD09-6978C30B7EA0}" srcId="{1B0F7D4A-F77B-412F-80A0-72C9AF0A6FB9}" destId="{6FACE1B7-AC71-4500-AD9A-6C8626182A9A}" srcOrd="1" destOrd="0" parTransId="{DB97DD7C-E418-4E50-8ECC-FD132C27B9F6}" sibTransId="{91F4A00D-033F-489C-8BF0-1DA826B461D8}"/>
    <dgm:cxn modelId="{DEC2A275-79EE-479D-9233-1EAF40EC4766}" type="presOf" srcId="{6FACE1B7-AC71-4500-AD9A-6C8626182A9A}" destId="{073D4A01-E3B7-48E5-AA1F-5C02D7BFBAB4}" srcOrd="0" destOrd="0" presId="urn:microsoft.com/office/officeart/2005/8/layout/arrow2"/>
    <dgm:cxn modelId="{694A3FD6-5C72-40C9-9501-AF1342833DD0}" srcId="{1B0F7D4A-F77B-412F-80A0-72C9AF0A6FB9}" destId="{6548B224-EE85-4173-9363-EE0FE5A9C2EE}" srcOrd="2" destOrd="0" parTransId="{67582A69-F1E8-4B75-9952-74B6EF769CFD}" sibTransId="{F655A9C2-F064-42A8-9180-02BB868D8B21}"/>
    <dgm:cxn modelId="{467B5739-CBF7-45D9-ACC1-C4FC1B6B2681}" type="presParOf" srcId="{D0847904-D68A-4E77-B2E2-05DD7F1F859A}" destId="{BFF3EE11-46D8-43B8-AB8E-6306AF5B63A9}" srcOrd="0" destOrd="0" presId="urn:microsoft.com/office/officeart/2005/8/layout/arrow2"/>
    <dgm:cxn modelId="{36ACDC23-EA31-4A35-BD3A-AAB6DB29CF29}" type="presParOf" srcId="{D0847904-D68A-4E77-B2E2-05DD7F1F859A}" destId="{29060498-5A6E-424B-B950-77F92AD6347C}" srcOrd="1" destOrd="0" presId="urn:microsoft.com/office/officeart/2005/8/layout/arrow2"/>
    <dgm:cxn modelId="{15DA2F05-F4FA-478B-8CF9-2AA49A1871B1}" type="presParOf" srcId="{29060498-5A6E-424B-B950-77F92AD6347C}" destId="{D8ED88D5-0F52-41EA-9723-9B239EFB75B7}" srcOrd="0" destOrd="0" presId="urn:microsoft.com/office/officeart/2005/8/layout/arrow2"/>
    <dgm:cxn modelId="{362D6B22-A416-4ABF-8164-A132D77544E7}" type="presParOf" srcId="{29060498-5A6E-424B-B950-77F92AD6347C}" destId="{AE8240B7-50DE-482E-AD07-8BE21D30DCD9}" srcOrd="1" destOrd="0" presId="urn:microsoft.com/office/officeart/2005/8/layout/arrow2"/>
    <dgm:cxn modelId="{6027614D-95A0-4B29-99CD-67ABCF20B62A}" type="presParOf" srcId="{29060498-5A6E-424B-B950-77F92AD6347C}" destId="{3BAD6AEC-3E95-4871-BA5B-D233793A072B}" srcOrd="2" destOrd="0" presId="urn:microsoft.com/office/officeart/2005/8/layout/arrow2"/>
    <dgm:cxn modelId="{CBA77B7F-AF78-41D0-90FB-600CBA7EB8AC}" type="presParOf" srcId="{29060498-5A6E-424B-B950-77F92AD6347C}" destId="{073D4A01-E3B7-48E5-AA1F-5C02D7BFBAB4}" srcOrd="3" destOrd="0" presId="urn:microsoft.com/office/officeart/2005/8/layout/arrow2"/>
    <dgm:cxn modelId="{6E497458-12F7-4A2B-A24E-530662CD5026}" type="presParOf" srcId="{29060498-5A6E-424B-B950-77F92AD6347C}" destId="{34B63E23-4D58-4BAB-A070-391BE05CE00B}" srcOrd="4" destOrd="0" presId="urn:microsoft.com/office/officeart/2005/8/layout/arrow2"/>
    <dgm:cxn modelId="{95A39A45-E264-4C3E-AB58-3F602F96BC48}" type="presParOf" srcId="{29060498-5A6E-424B-B950-77F92AD6347C}" destId="{2520A9F9-E3CA-4166-A9EB-563CA72EC881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20B21E8-4397-4B17-9741-8B334FEEC27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26C28DCB-74C3-4538-928D-7B05AB221C7D}">
      <dgm:prSet phldrT="[Text]" custT="1"/>
      <dgm:spPr>
        <a:solidFill>
          <a:schemeClr val="accent2"/>
        </a:solidFill>
      </dgm:spPr>
      <dgm:t>
        <a:bodyPr/>
        <a:lstStyle/>
        <a:p>
          <a:pPr>
            <a:lnSpc>
              <a:spcPct val="80000"/>
            </a:lnSpc>
            <a:spcAft>
              <a:spcPts val="400"/>
            </a:spcAft>
          </a:pPr>
          <a:r>
            <a:rPr lang="id-ID" sz="2400" dirty="0"/>
            <a:t>Hasil Evaluasi </a:t>
          </a:r>
          <a:r>
            <a:rPr lang="id-ID" sz="2400" dirty="0" smtClean="0"/>
            <a:t>RB</a:t>
          </a:r>
          <a:endParaRPr lang="en-US" sz="2400" dirty="0" smtClean="0"/>
        </a:p>
        <a:p>
          <a:pPr>
            <a:lnSpc>
              <a:spcPct val="80000"/>
            </a:lnSpc>
            <a:spcAft>
              <a:spcPts val="400"/>
            </a:spcAft>
          </a:pPr>
          <a:r>
            <a:rPr lang="en-US" sz="2400" dirty="0" err="1" smtClean="0"/>
            <a:t>Tahun</a:t>
          </a:r>
          <a:r>
            <a:rPr lang="en-US" sz="2400" dirty="0" smtClean="0"/>
            <a:t> 2015/2016</a:t>
          </a:r>
          <a:endParaRPr lang="id-ID" sz="2400" dirty="0"/>
        </a:p>
      </dgm:t>
    </dgm:pt>
    <dgm:pt modelId="{FEFDE7B3-168B-428E-82A0-F43A829A709D}" type="parTrans" cxnId="{C58B1F79-D0D6-411C-A48A-1294D65E52EA}">
      <dgm:prSet/>
      <dgm:spPr/>
      <dgm:t>
        <a:bodyPr/>
        <a:lstStyle/>
        <a:p>
          <a:pPr>
            <a:lnSpc>
              <a:spcPct val="80000"/>
            </a:lnSpc>
          </a:pPr>
          <a:endParaRPr lang="id-ID" sz="2000"/>
        </a:p>
      </dgm:t>
    </dgm:pt>
    <dgm:pt modelId="{6DEF01B8-AEFE-4930-B2ED-6A5BF895B597}" type="sibTrans" cxnId="{C58B1F79-D0D6-411C-A48A-1294D65E52EA}">
      <dgm:prSet/>
      <dgm:spPr/>
      <dgm:t>
        <a:bodyPr/>
        <a:lstStyle/>
        <a:p>
          <a:pPr>
            <a:lnSpc>
              <a:spcPct val="80000"/>
            </a:lnSpc>
          </a:pPr>
          <a:endParaRPr lang="id-ID" sz="2000"/>
        </a:p>
      </dgm:t>
    </dgm:pt>
    <dgm:pt modelId="{2D501A9D-7A7D-4233-8315-3E93666514AD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>
            <a:lnSpc>
              <a:spcPct val="80000"/>
            </a:lnSpc>
          </a:pPr>
          <a:r>
            <a:rPr lang="id-ID" sz="2400" dirty="0"/>
            <a:t>Opini atas Laporan </a:t>
          </a:r>
          <a:r>
            <a:rPr lang="id-ID" sz="2400" dirty="0" smtClean="0"/>
            <a:t>Keuangan</a:t>
          </a:r>
          <a:r>
            <a:rPr lang="en-US" sz="2400" dirty="0" smtClean="0"/>
            <a:t> 2016</a:t>
          </a:r>
          <a:endParaRPr lang="id-ID" sz="2400" dirty="0"/>
        </a:p>
      </dgm:t>
    </dgm:pt>
    <dgm:pt modelId="{E17D9F60-B001-4CD6-B9CE-80488D9A23FF}" type="parTrans" cxnId="{1A058B83-47D5-4524-9A41-7EA0D2645384}">
      <dgm:prSet/>
      <dgm:spPr/>
      <dgm:t>
        <a:bodyPr/>
        <a:lstStyle/>
        <a:p>
          <a:pPr>
            <a:lnSpc>
              <a:spcPct val="80000"/>
            </a:lnSpc>
          </a:pPr>
          <a:endParaRPr lang="id-ID" sz="2000"/>
        </a:p>
      </dgm:t>
    </dgm:pt>
    <dgm:pt modelId="{B4DBD4FE-6DA3-4EA3-A7EC-0F407F6AAC1B}" type="sibTrans" cxnId="{1A058B83-47D5-4524-9A41-7EA0D2645384}">
      <dgm:prSet/>
      <dgm:spPr/>
      <dgm:t>
        <a:bodyPr/>
        <a:lstStyle/>
        <a:p>
          <a:pPr>
            <a:lnSpc>
              <a:spcPct val="80000"/>
            </a:lnSpc>
          </a:pPr>
          <a:endParaRPr lang="id-ID" sz="2000"/>
        </a:p>
      </dgm:t>
    </dgm:pt>
    <dgm:pt modelId="{E66110A2-5DC3-4DF3-ACD2-FA81AACE5854}">
      <dgm:prSet phldrT="[Text]" custT="1"/>
      <dgm:spPr/>
      <dgm:t>
        <a:bodyPr/>
        <a:lstStyle/>
        <a:p>
          <a:pPr>
            <a:lnSpc>
              <a:spcPct val="80000"/>
            </a:lnSpc>
          </a:pPr>
          <a:r>
            <a:rPr lang="id-ID" sz="2400" dirty="0"/>
            <a:t>Perpres Tukin Terakhir No. 103/2014 </a:t>
          </a:r>
        </a:p>
      </dgm:t>
    </dgm:pt>
    <dgm:pt modelId="{A940914D-2FED-4F4A-8E63-B4F6B206B075}" type="parTrans" cxnId="{DF3B5E2B-F0DF-40B9-BEB2-205590A5ED20}">
      <dgm:prSet/>
      <dgm:spPr/>
      <dgm:t>
        <a:bodyPr/>
        <a:lstStyle/>
        <a:p>
          <a:pPr>
            <a:lnSpc>
              <a:spcPct val="80000"/>
            </a:lnSpc>
          </a:pPr>
          <a:endParaRPr lang="id-ID" sz="2000"/>
        </a:p>
      </dgm:t>
    </dgm:pt>
    <dgm:pt modelId="{7F5C3B21-0A97-460C-A884-B6D52AE63649}" type="sibTrans" cxnId="{DF3B5E2B-F0DF-40B9-BEB2-205590A5ED20}">
      <dgm:prSet/>
      <dgm:spPr/>
      <dgm:t>
        <a:bodyPr/>
        <a:lstStyle/>
        <a:p>
          <a:pPr>
            <a:lnSpc>
              <a:spcPct val="80000"/>
            </a:lnSpc>
          </a:pPr>
          <a:endParaRPr lang="id-ID" sz="2000"/>
        </a:p>
      </dgm:t>
    </dgm:pt>
    <dgm:pt modelId="{683CDCF5-06A1-4E48-B494-8F8AEC671110}" type="pres">
      <dgm:prSet presAssocID="{F20B21E8-4397-4B17-9741-8B334FEEC27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A942D61-7248-470C-A769-9C3C05D0E555}" type="pres">
      <dgm:prSet presAssocID="{26C28DCB-74C3-4538-928D-7B05AB221C7D}" presName="parentLin" presStyleCnt="0"/>
      <dgm:spPr/>
    </dgm:pt>
    <dgm:pt modelId="{126463D5-F412-4BC4-9844-1BDBADC7C7DF}" type="pres">
      <dgm:prSet presAssocID="{26C28DCB-74C3-4538-928D-7B05AB221C7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76727675-C62D-4659-949A-45FCBDCE4183}" type="pres">
      <dgm:prSet presAssocID="{26C28DCB-74C3-4538-928D-7B05AB221C7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941DB0-9C6E-48F0-A29D-CB10C57BC706}" type="pres">
      <dgm:prSet presAssocID="{26C28DCB-74C3-4538-928D-7B05AB221C7D}" presName="negativeSpace" presStyleCnt="0"/>
      <dgm:spPr/>
    </dgm:pt>
    <dgm:pt modelId="{9A57231B-2D39-4350-8402-B59116BA2DB9}" type="pres">
      <dgm:prSet presAssocID="{26C28DCB-74C3-4538-928D-7B05AB221C7D}" presName="childText" presStyleLbl="conFgAcc1" presStyleIdx="0" presStyleCnt="3">
        <dgm:presLayoutVars>
          <dgm:bulletEnabled val="1"/>
        </dgm:presLayoutVars>
      </dgm:prSet>
      <dgm:spPr>
        <a:ln>
          <a:solidFill>
            <a:schemeClr val="accent2"/>
          </a:solidFill>
        </a:ln>
      </dgm:spPr>
    </dgm:pt>
    <dgm:pt modelId="{D582B0D0-035B-442E-AA49-D0A590922361}" type="pres">
      <dgm:prSet presAssocID="{6DEF01B8-AEFE-4930-B2ED-6A5BF895B597}" presName="spaceBetweenRectangles" presStyleCnt="0"/>
      <dgm:spPr/>
    </dgm:pt>
    <dgm:pt modelId="{0BF4EDC4-B4C9-416B-A514-D1F518D095F0}" type="pres">
      <dgm:prSet presAssocID="{2D501A9D-7A7D-4233-8315-3E93666514AD}" presName="parentLin" presStyleCnt="0"/>
      <dgm:spPr/>
    </dgm:pt>
    <dgm:pt modelId="{F399A0F8-E8E4-4A7F-8C0E-8E3BB044FA92}" type="pres">
      <dgm:prSet presAssocID="{2D501A9D-7A7D-4233-8315-3E93666514A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8E0B757C-046A-4ADF-8EE4-77EE72FC8C7A}" type="pres">
      <dgm:prSet presAssocID="{2D501A9D-7A7D-4233-8315-3E93666514A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1A6F68-ECED-4285-90AD-E1B200990431}" type="pres">
      <dgm:prSet presAssocID="{2D501A9D-7A7D-4233-8315-3E93666514AD}" presName="negativeSpace" presStyleCnt="0"/>
      <dgm:spPr/>
    </dgm:pt>
    <dgm:pt modelId="{815DBB19-F712-4DAE-A009-20964B59BEEE}" type="pres">
      <dgm:prSet presAssocID="{2D501A9D-7A7D-4233-8315-3E93666514AD}" presName="childText" presStyleLbl="conFgAcc1" presStyleIdx="1" presStyleCnt="3">
        <dgm:presLayoutVars>
          <dgm:bulletEnabled val="1"/>
        </dgm:presLayoutVars>
      </dgm:prSet>
      <dgm:spPr>
        <a:ln>
          <a:solidFill>
            <a:schemeClr val="accent3"/>
          </a:solidFill>
        </a:ln>
      </dgm:spPr>
    </dgm:pt>
    <dgm:pt modelId="{5FBC07E9-F285-4E58-9A8B-84E829DC45DC}" type="pres">
      <dgm:prSet presAssocID="{B4DBD4FE-6DA3-4EA3-A7EC-0F407F6AAC1B}" presName="spaceBetweenRectangles" presStyleCnt="0"/>
      <dgm:spPr/>
    </dgm:pt>
    <dgm:pt modelId="{8D1550E9-3705-44E9-8AAD-EF34D3E921EC}" type="pres">
      <dgm:prSet presAssocID="{E66110A2-5DC3-4DF3-ACD2-FA81AACE5854}" presName="parentLin" presStyleCnt="0"/>
      <dgm:spPr/>
    </dgm:pt>
    <dgm:pt modelId="{6BA67CA3-1693-4C92-A741-FDC380AD4DF2}" type="pres">
      <dgm:prSet presAssocID="{E66110A2-5DC3-4DF3-ACD2-FA81AACE5854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F0D57419-F8AF-4A0F-AF71-DBC82C31E370}" type="pres">
      <dgm:prSet presAssocID="{E66110A2-5DC3-4DF3-ACD2-FA81AACE585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2C20EB-A314-485E-A6E7-47205BF50495}" type="pres">
      <dgm:prSet presAssocID="{E66110A2-5DC3-4DF3-ACD2-FA81AACE5854}" presName="negativeSpace" presStyleCnt="0"/>
      <dgm:spPr/>
    </dgm:pt>
    <dgm:pt modelId="{850C86F3-6FD7-4BA4-92B2-9B01E690C31A}" type="pres">
      <dgm:prSet presAssocID="{E66110A2-5DC3-4DF3-ACD2-FA81AACE585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F3B5E2B-F0DF-40B9-BEB2-205590A5ED20}" srcId="{F20B21E8-4397-4B17-9741-8B334FEEC275}" destId="{E66110A2-5DC3-4DF3-ACD2-FA81AACE5854}" srcOrd="2" destOrd="0" parTransId="{A940914D-2FED-4F4A-8E63-B4F6B206B075}" sibTransId="{7F5C3B21-0A97-460C-A884-B6D52AE63649}"/>
    <dgm:cxn modelId="{4E106DE6-354D-44EE-9F52-BAA75D2F47FE}" type="presOf" srcId="{2D501A9D-7A7D-4233-8315-3E93666514AD}" destId="{8E0B757C-046A-4ADF-8EE4-77EE72FC8C7A}" srcOrd="1" destOrd="0" presId="urn:microsoft.com/office/officeart/2005/8/layout/list1"/>
    <dgm:cxn modelId="{3B0BEBCB-6081-488C-880C-7EB3E3B9AFE4}" type="presOf" srcId="{E66110A2-5DC3-4DF3-ACD2-FA81AACE5854}" destId="{F0D57419-F8AF-4A0F-AF71-DBC82C31E370}" srcOrd="1" destOrd="0" presId="urn:microsoft.com/office/officeart/2005/8/layout/list1"/>
    <dgm:cxn modelId="{61414401-C4AE-42E6-9A7E-AB7F5DA628F2}" type="presOf" srcId="{E66110A2-5DC3-4DF3-ACD2-FA81AACE5854}" destId="{6BA67CA3-1693-4C92-A741-FDC380AD4DF2}" srcOrd="0" destOrd="0" presId="urn:microsoft.com/office/officeart/2005/8/layout/list1"/>
    <dgm:cxn modelId="{1A058B83-47D5-4524-9A41-7EA0D2645384}" srcId="{F20B21E8-4397-4B17-9741-8B334FEEC275}" destId="{2D501A9D-7A7D-4233-8315-3E93666514AD}" srcOrd="1" destOrd="0" parTransId="{E17D9F60-B001-4CD6-B9CE-80488D9A23FF}" sibTransId="{B4DBD4FE-6DA3-4EA3-A7EC-0F407F6AAC1B}"/>
    <dgm:cxn modelId="{ED7CEE96-20E0-41A0-865B-54E9DFE1359C}" type="presOf" srcId="{F20B21E8-4397-4B17-9741-8B334FEEC275}" destId="{683CDCF5-06A1-4E48-B494-8F8AEC671110}" srcOrd="0" destOrd="0" presId="urn:microsoft.com/office/officeart/2005/8/layout/list1"/>
    <dgm:cxn modelId="{4DAF106B-51E9-4723-833F-1AB93AD98DF3}" type="presOf" srcId="{26C28DCB-74C3-4538-928D-7B05AB221C7D}" destId="{126463D5-F412-4BC4-9844-1BDBADC7C7DF}" srcOrd="0" destOrd="0" presId="urn:microsoft.com/office/officeart/2005/8/layout/list1"/>
    <dgm:cxn modelId="{9BBF9D10-CABD-4CA7-9B67-B76241E42FB5}" type="presOf" srcId="{2D501A9D-7A7D-4233-8315-3E93666514AD}" destId="{F399A0F8-E8E4-4A7F-8C0E-8E3BB044FA92}" srcOrd="0" destOrd="0" presId="urn:microsoft.com/office/officeart/2005/8/layout/list1"/>
    <dgm:cxn modelId="{C45A6115-892D-4FEE-A9CA-D49EFED16B7E}" type="presOf" srcId="{26C28DCB-74C3-4538-928D-7B05AB221C7D}" destId="{76727675-C62D-4659-949A-45FCBDCE4183}" srcOrd="1" destOrd="0" presId="urn:microsoft.com/office/officeart/2005/8/layout/list1"/>
    <dgm:cxn modelId="{C58B1F79-D0D6-411C-A48A-1294D65E52EA}" srcId="{F20B21E8-4397-4B17-9741-8B334FEEC275}" destId="{26C28DCB-74C3-4538-928D-7B05AB221C7D}" srcOrd="0" destOrd="0" parTransId="{FEFDE7B3-168B-428E-82A0-F43A829A709D}" sibTransId="{6DEF01B8-AEFE-4930-B2ED-6A5BF895B597}"/>
    <dgm:cxn modelId="{A1FD1E9D-4E48-4AC3-806C-8CF4462794F5}" type="presParOf" srcId="{683CDCF5-06A1-4E48-B494-8F8AEC671110}" destId="{AA942D61-7248-470C-A769-9C3C05D0E555}" srcOrd="0" destOrd="0" presId="urn:microsoft.com/office/officeart/2005/8/layout/list1"/>
    <dgm:cxn modelId="{BC57838B-D4D5-4EEE-BFCB-E1D8EFB17288}" type="presParOf" srcId="{AA942D61-7248-470C-A769-9C3C05D0E555}" destId="{126463D5-F412-4BC4-9844-1BDBADC7C7DF}" srcOrd="0" destOrd="0" presId="urn:microsoft.com/office/officeart/2005/8/layout/list1"/>
    <dgm:cxn modelId="{4B31F96F-AB8C-4695-8140-8AFE1267ADB4}" type="presParOf" srcId="{AA942D61-7248-470C-A769-9C3C05D0E555}" destId="{76727675-C62D-4659-949A-45FCBDCE4183}" srcOrd="1" destOrd="0" presId="urn:microsoft.com/office/officeart/2005/8/layout/list1"/>
    <dgm:cxn modelId="{6C58271B-C793-45E0-800B-5B9708B2BBAD}" type="presParOf" srcId="{683CDCF5-06A1-4E48-B494-8F8AEC671110}" destId="{62941DB0-9C6E-48F0-A29D-CB10C57BC706}" srcOrd="1" destOrd="0" presId="urn:microsoft.com/office/officeart/2005/8/layout/list1"/>
    <dgm:cxn modelId="{787E2D8C-D327-41AC-B0A4-C44DD1A8684E}" type="presParOf" srcId="{683CDCF5-06A1-4E48-B494-8F8AEC671110}" destId="{9A57231B-2D39-4350-8402-B59116BA2DB9}" srcOrd="2" destOrd="0" presId="urn:microsoft.com/office/officeart/2005/8/layout/list1"/>
    <dgm:cxn modelId="{CCB7220F-F9AA-4BDE-A3AE-3708E8B9C20D}" type="presParOf" srcId="{683CDCF5-06A1-4E48-B494-8F8AEC671110}" destId="{D582B0D0-035B-442E-AA49-D0A590922361}" srcOrd="3" destOrd="0" presId="urn:microsoft.com/office/officeart/2005/8/layout/list1"/>
    <dgm:cxn modelId="{D8978A01-48E5-4C81-8A24-CCA24D1D87BD}" type="presParOf" srcId="{683CDCF5-06A1-4E48-B494-8F8AEC671110}" destId="{0BF4EDC4-B4C9-416B-A514-D1F518D095F0}" srcOrd="4" destOrd="0" presId="urn:microsoft.com/office/officeart/2005/8/layout/list1"/>
    <dgm:cxn modelId="{6D6E9469-E2FB-4A13-BB27-C05865F0EAEC}" type="presParOf" srcId="{0BF4EDC4-B4C9-416B-A514-D1F518D095F0}" destId="{F399A0F8-E8E4-4A7F-8C0E-8E3BB044FA92}" srcOrd="0" destOrd="0" presId="urn:microsoft.com/office/officeart/2005/8/layout/list1"/>
    <dgm:cxn modelId="{6830FF1E-B84E-4F31-96F0-3BCB5FB2DD98}" type="presParOf" srcId="{0BF4EDC4-B4C9-416B-A514-D1F518D095F0}" destId="{8E0B757C-046A-4ADF-8EE4-77EE72FC8C7A}" srcOrd="1" destOrd="0" presId="urn:microsoft.com/office/officeart/2005/8/layout/list1"/>
    <dgm:cxn modelId="{6119BEA6-BF05-4515-A474-796A3DA054BB}" type="presParOf" srcId="{683CDCF5-06A1-4E48-B494-8F8AEC671110}" destId="{9D1A6F68-ECED-4285-90AD-E1B200990431}" srcOrd="5" destOrd="0" presId="urn:microsoft.com/office/officeart/2005/8/layout/list1"/>
    <dgm:cxn modelId="{56527F35-E8F7-4C24-B330-3A01EE5CE4B8}" type="presParOf" srcId="{683CDCF5-06A1-4E48-B494-8F8AEC671110}" destId="{815DBB19-F712-4DAE-A009-20964B59BEEE}" srcOrd="6" destOrd="0" presId="urn:microsoft.com/office/officeart/2005/8/layout/list1"/>
    <dgm:cxn modelId="{CFE7F9B8-5917-41C4-AD7A-963081855DA8}" type="presParOf" srcId="{683CDCF5-06A1-4E48-B494-8F8AEC671110}" destId="{5FBC07E9-F285-4E58-9A8B-84E829DC45DC}" srcOrd="7" destOrd="0" presId="urn:microsoft.com/office/officeart/2005/8/layout/list1"/>
    <dgm:cxn modelId="{741FF50B-85B4-49F4-AD11-E4A3230A4FC7}" type="presParOf" srcId="{683CDCF5-06A1-4E48-B494-8F8AEC671110}" destId="{8D1550E9-3705-44E9-8AAD-EF34D3E921EC}" srcOrd="8" destOrd="0" presId="urn:microsoft.com/office/officeart/2005/8/layout/list1"/>
    <dgm:cxn modelId="{FCF76EF9-6F2F-451F-817C-B26E31DBEB9A}" type="presParOf" srcId="{8D1550E9-3705-44E9-8AAD-EF34D3E921EC}" destId="{6BA67CA3-1693-4C92-A741-FDC380AD4DF2}" srcOrd="0" destOrd="0" presId="urn:microsoft.com/office/officeart/2005/8/layout/list1"/>
    <dgm:cxn modelId="{61D78DB5-6292-40C3-91F5-23B794330537}" type="presParOf" srcId="{8D1550E9-3705-44E9-8AAD-EF34D3E921EC}" destId="{F0D57419-F8AF-4A0F-AF71-DBC82C31E370}" srcOrd="1" destOrd="0" presId="urn:microsoft.com/office/officeart/2005/8/layout/list1"/>
    <dgm:cxn modelId="{1291B2CA-628D-40C0-B676-E58F41E06E4B}" type="presParOf" srcId="{683CDCF5-06A1-4E48-B494-8F8AEC671110}" destId="{E42C20EB-A314-485E-A6E7-47205BF50495}" srcOrd="9" destOrd="0" presId="urn:microsoft.com/office/officeart/2005/8/layout/list1"/>
    <dgm:cxn modelId="{FDCA5713-F008-4D5F-858B-E4602D689B91}" type="presParOf" srcId="{683CDCF5-06A1-4E48-B494-8F8AEC671110}" destId="{850C86F3-6FD7-4BA4-92B2-9B01E690C31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A18DCB5-D6FC-468A-843A-E64680AA19CE}" type="doc">
      <dgm:prSet loTypeId="urn:microsoft.com/office/officeart/2005/8/layout/hChevron3" loCatId="process" qsTypeId="urn:microsoft.com/office/officeart/2005/8/quickstyle/simple5" qsCatId="simple" csTypeId="urn:microsoft.com/office/officeart/2005/8/colors/colorful4" csCatId="colorful" phldr="1"/>
      <dgm:spPr/>
    </dgm:pt>
    <dgm:pt modelId="{CE3579B4-8302-4547-A67F-5456BE2D1FE6}">
      <dgm:prSet phldrT="[Text]"/>
      <dgm:spPr/>
      <dgm:t>
        <a:bodyPr/>
        <a:lstStyle/>
        <a:p>
          <a:r>
            <a:rPr lang="en-US" dirty="0" err="1" smtClean="0"/>
            <a:t>Proses</a:t>
          </a:r>
          <a:r>
            <a:rPr lang="en-US" dirty="0" smtClean="0"/>
            <a:t> </a:t>
          </a:r>
          <a:r>
            <a:rPr lang="en-US" dirty="0" err="1" smtClean="0"/>
            <a:t>Evaluasi</a:t>
          </a:r>
          <a:r>
            <a:rPr lang="en-US" dirty="0" smtClean="0"/>
            <a:t> RB 2016/2017</a:t>
          </a:r>
        </a:p>
      </dgm:t>
    </dgm:pt>
    <dgm:pt modelId="{8747BC04-A44C-4989-8FB6-4A17A444528B}" type="parTrans" cxnId="{C79BB902-1055-429C-A311-74B57AF9C579}">
      <dgm:prSet/>
      <dgm:spPr/>
      <dgm:t>
        <a:bodyPr/>
        <a:lstStyle/>
        <a:p>
          <a:endParaRPr lang="en-US"/>
        </a:p>
      </dgm:t>
    </dgm:pt>
    <dgm:pt modelId="{362E6962-8279-4D57-8336-53F1A7536E3D}" type="sibTrans" cxnId="{C79BB902-1055-429C-A311-74B57AF9C579}">
      <dgm:prSet/>
      <dgm:spPr/>
      <dgm:t>
        <a:bodyPr/>
        <a:lstStyle/>
        <a:p>
          <a:endParaRPr lang="en-US"/>
        </a:p>
      </dgm:t>
    </dgm:pt>
    <dgm:pt modelId="{5AB60457-B35E-4A33-A2C3-9C1F6475E020}">
      <dgm:prSet phldrT="[Text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 err="1" smtClean="0">
              <a:solidFill>
                <a:schemeClr val="bg1"/>
              </a:solidFill>
            </a:rPr>
            <a:t>Hasil</a:t>
          </a:r>
          <a:r>
            <a:rPr lang="en-US" dirty="0" smtClean="0">
              <a:solidFill>
                <a:schemeClr val="bg1"/>
              </a:solidFill>
            </a:rPr>
            <a:t> </a:t>
          </a:r>
          <a:r>
            <a:rPr lang="en-US" dirty="0" err="1" smtClean="0">
              <a:solidFill>
                <a:schemeClr val="bg1"/>
              </a:solidFill>
            </a:rPr>
            <a:t>Evaluasi</a:t>
          </a:r>
          <a:r>
            <a:rPr lang="en-US" dirty="0" smtClean="0">
              <a:solidFill>
                <a:schemeClr val="bg1"/>
              </a:solidFill>
            </a:rPr>
            <a:t> RB 2016/2017 (&gt;85,01)</a:t>
          </a:r>
          <a:endParaRPr lang="en-US" dirty="0">
            <a:solidFill>
              <a:schemeClr val="bg1"/>
            </a:solidFill>
          </a:endParaRPr>
        </a:p>
      </dgm:t>
    </dgm:pt>
    <dgm:pt modelId="{B11288F5-87ED-4539-90AF-EAA49FB6102A}" type="parTrans" cxnId="{4483E930-C5E2-4799-BC44-7826AEFA5707}">
      <dgm:prSet/>
      <dgm:spPr/>
      <dgm:t>
        <a:bodyPr/>
        <a:lstStyle/>
        <a:p>
          <a:endParaRPr lang="en-US"/>
        </a:p>
      </dgm:t>
    </dgm:pt>
    <dgm:pt modelId="{E8234974-A69F-4B40-B3EA-22ADB70453E9}" type="sibTrans" cxnId="{4483E930-C5E2-4799-BC44-7826AEFA5707}">
      <dgm:prSet/>
      <dgm:spPr/>
      <dgm:t>
        <a:bodyPr/>
        <a:lstStyle/>
        <a:p>
          <a:endParaRPr lang="en-US"/>
        </a:p>
      </dgm:t>
    </dgm:pt>
    <dgm:pt modelId="{2649304E-AB8D-48F2-9E3F-637B6E444A26}" type="pres">
      <dgm:prSet presAssocID="{6A18DCB5-D6FC-468A-843A-E64680AA19CE}" presName="Name0" presStyleCnt="0">
        <dgm:presLayoutVars>
          <dgm:dir/>
          <dgm:resizeHandles val="exact"/>
        </dgm:presLayoutVars>
      </dgm:prSet>
      <dgm:spPr/>
    </dgm:pt>
    <dgm:pt modelId="{844272CF-02D2-43DA-82FE-1BA9D630D0E7}" type="pres">
      <dgm:prSet presAssocID="{CE3579B4-8302-4547-A67F-5456BE2D1FE6}" presName="parTxOnly" presStyleLbl="node1" presStyleIdx="0" presStyleCnt="2" custLinFactNeighborX="-84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0B4A51-649A-4843-9336-5610EF385FFD}" type="pres">
      <dgm:prSet presAssocID="{362E6962-8279-4D57-8336-53F1A7536E3D}" presName="parSpace" presStyleCnt="0"/>
      <dgm:spPr/>
    </dgm:pt>
    <dgm:pt modelId="{FB25A539-F7FF-44C3-9471-36C6DE034D29}" type="pres">
      <dgm:prSet presAssocID="{5AB60457-B35E-4A33-A2C3-9C1F6475E020}" presName="parTxOnly" presStyleLbl="node1" presStyleIdx="1" presStyleCnt="2" custLinFactNeighborX="84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549D97-49EF-4BAB-A3DC-02BD44179A0E}" type="presOf" srcId="{CE3579B4-8302-4547-A67F-5456BE2D1FE6}" destId="{844272CF-02D2-43DA-82FE-1BA9D630D0E7}" srcOrd="0" destOrd="0" presId="urn:microsoft.com/office/officeart/2005/8/layout/hChevron3"/>
    <dgm:cxn modelId="{4483E930-C5E2-4799-BC44-7826AEFA5707}" srcId="{6A18DCB5-D6FC-468A-843A-E64680AA19CE}" destId="{5AB60457-B35E-4A33-A2C3-9C1F6475E020}" srcOrd="1" destOrd="0" parTransId="{B11288F5-87ED-4539-90AF-EAA49FB6102A}" sibTransId="{E8234974-A69F-4B40-B3EA-22ADB70453E9}"/>
    <dgm:cxn modelId="{245A2408-9F9D-4585-8D14-CA382E58AB02}" type="presOf" srcId="{6A18DCB5-D6FC-468A-843A-E64680AA19CE}" destId="{2649304E-AB8D-48F2-9E3F-637B6E444A26}" srcOrd="0" destOrd="0" presId="urn:microsoft.com/office/officeart/2005/8/layout/hChevron3"/>
    <dgm:cxn modelId="{38A0CFC1-3987-4375-8644-C40DAD59DEC3}" type="presOf" srcId="{5AB60457-B35E-4A33-A2C3-9C1F6475E020}" destId="{FB25A539-F7FF-44C3-9471-36C6DE034D29}" srcOrd="0" destOrd="0" presId="urn:microsoft.com/office/officeart/2005/8/layout/hChevron3"/>
    <dgm:cxn modelId="{C79BB902-1055-429C-A311-74B57AF9C579}" srcId="{6A18DCB5-D6FC-468A-843A-E64680AA19CE}" destId="{CE3579B4-8302-4547-A67F-5456BE2D1FE6}" srcOrd="0" destOrd="0" parTransId="{8747BC04-A44C-4989-8FB6-4A17A444528B}" sibTransId="{362E6962-8279-4D57-8336-53F1A7536E3D}"/>
    <dgm:cxn modelId="{45C3E339-1B8B-48C9-BB3D-B42303381AD9}" type="presParOf" srcId="{2649304E-AB8D-48F2-9E3F-637B6E444A26}" destId="{844272CF-02D2-43DA-82FE-1BA9D630D0E7}" srcOrd="0" destOrd="0" presId="urn:microsoft.com/office/officeart/2005/8/layout/hChevron3"/>
    <dgm:cxn modelId="{E1003C46-AB77-4048-95AD-7E98304031A0}" type="presParOf" srcId="{2649304E-AB8D-48F2-9E3F-637B6E444A26}" destId="{950B4A51-649A-4843-9336-5610EF385FFD}" srcOrd="1" destOrd="0" presId="urn:microsoft.com/office/officeart/2005/8/layout/hChevron3"/>
    <dgm:cxn modelId="{C2689265-6773-45A0-B150-24A13A980688}" type="presParOf" srcId="{2649304E-AB8D-48F2-9E3F-637B6E444A26}" destId="{FB25A539-F7FF-44C3-9471-36C6DE034D29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39C96A-C0E0-4247-89F1-5E3679F4697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7BA8EB4-E16D-4488-96CF-55C02FCD9D2F}">
      <dgm:prSet phldrT="[Teks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000" b="1" dirty="0" err="1" smtClean="0">
              <a:solidFill>
                <a:schemeClr val="bg1"/>
              </a:solidFill>
              <a:latin typeface="Cambria" panose="02040503050406030204" pitchFamily="18" charset="0"/>
            </a:rPr>
            <a:t>Rencana</a:t>
          </a:r>
          <a:r>
            <a:rPr lang="en-US" sz="2000" b="1" dirty="0" smtClean="0">
              <a:solidFill>
                <a:schemeClr val="bg1"/>
              </a:solidFill>
              <a:latin typeface="Cambria" panose="02040503050406030204" pitchFamily="18" charset="0"/>
            </a:rPr>
            <a:t> </a:t>
          </a:r>
          <a:r>
            <a:rPr lang="en-US" sz="2000" b="1" dirty="0" err="1" smtClean="0">
              <a:solidFill>
                <a:schemeClr val="bg1"/>
              </a:solidFill>
              <a:latin typeface="Cambria" panose="02040503050406030204" pitchFamily="18" charset="0"/>
            </a:rPr>
            <a:t>Strategis</a:t>
          </a:r>
          <a:r>
            <a:rPr lang="en-US" sz="2000" b="1" dirty="0" smtClean="0">
              <a:solidFill>
                <a:schemeClr val="bg1"/>
              </a:solidFill>
              <a:latin typeface="Cambria" panose="02040503050406030204" pitchFamily="18" charset="0"/>
            </a:rPr>
            <a:t> (</a:t>
          </a:r>
          <a:r>
            <a:rPr lang="en-US" sz="2000" b="1" dirty="0" err="1" smtClean="0">
              <a:solidFill>
                <a:schemeClr val="bg1"/>
              </a:solidFill>
              <a:latin typeface="Cambria" panose="02040503050406030204" pitchFamily="18" charset="0"/>
            </a:rPr>
            <a:t>Renstra</a:t>
          </a:r>
          <a:r>
            <a:rPr lang="en-US" sz="2000" b="1" dirty="0" smtClean="0">
              <a:solidFill>
                <a:schemeClr val="bg1"/>
              </a:solidFill>
              <a:latin typeface="Cambria" panose="02040503050406030204" pitchFamily="18" charset="0"/>
            </a:rPr>
            <a:t>)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000" b="1" dirty="0" err="1" smtClean="0">
              <a:solidFill>
                <a:schemeClr val="bg1"/>
              </a:solidFill>
              <a:latin typeface="Cambria" panose="02040503050406030204" pitchFamily="18" charset="0"/>
            </a:rPr>
            <a:t>Kementerian</a:t>
          </a:r>
          <a:r>
            <a:rPr lang="en-US" sz="2000" b="1" dirty="0" smtClean="0">
              <a:solidFill>
                <a:schemeClr val="bg1"/>
              </a:solidFill>
              <a:latin typeface="Cambria" panose="02040503050406030204" pitchFamily="18" charset="0"/>
            </a:rPr>
            <a:t> PPN/</a:t>
          </a:r>
          <a:r>
            <a:rPr lang="en-US" sz="2000" b="1" dirty="0" err="1" smtClean="0">
              <a:solidFill>
                <a:schemeClr val="bg1"/>
              </a:solidFill>
              <a:latin typeface="Cambria" panose="02040503050406030204" pitchFamily="18" charset="0"/>
            </a:rPr>
            <a:t>Bappenas</a:t>
          </a:r>
          <a:r>
            <a:rPr lang="en-US" sz="2000" b="1" dirty="0" smtClean="0">
              <a:solidFill>
                <a:schemeClr val="bg1"/>
              </a:solidFill>
              <a:latin typeface="Cambria" panose="02040503050406030204" pitchFamily="18" charset="0"/>
            </a:rPr>
            <a:t> 2015-2019</a:t>
          </a:r>
          <a:endParaRPr lang="en-US" sz="2000" dirty="0">
            <a:solidFill>
              <a:schemeClr val="tx1"/>
            </a:solidFill>
            <a:latin typeface="+mj-lt"/>
          </a:endParaRPr>
        </a:p>
      </dgm:t>
    </dgm:pt>
    <dgm:pt modelId="{893C24B9-E4CC-4296-AEAE-2AFA804C7F09}" type="parTrans" cxnId="{BE18E2F9-9FB8-448D-9CD6-AFF0FF35AC05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3CC814C0-BD30-4EFA-8974-162BFFB1885A}" type="sibTrans" cxnId="{BE18E2F9-9FB8-448D-9CD6-AFF0FF35AC05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49A9B764-0699-484B-BBCD-106D64C8434D}" type="pres">
      <dgm:prSet presAssocID="{9439C96A-C0E0-4247-89F1-5E3679F4697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d-ID"/>
        </a:p>
      </dgm:t>
    </dgm:pt>
    <dgm:pt modelId="{462F8D86-4385-4BD5-A695-E027533B6A06}" type="pres">
      <dgm:prSet presAssocID="{9439C96A-C0E0-4247-89F1-5E3679F4697A}" presName="Name1" presStyleCnt="0"/>
      <dgm:spPr/>
    </dgm:pt>
    <dgm:pt modelId="{D78F5B2C-26CF-4B69-A8A0-2A7B25D56730}" type="pres">
      <dgm:prSet presAssocID="{9439C96A-C0E0-4247-89F1-5E3679F4697A}" presName="cycle" presStyleCnt="0"/>
      <dgm:spPr/>
    </dgm:pt>
    <dgm:pt modelId="{DA970060-E66E-4C32-9389-867C287429A4}" type="pres">
      <dgm:prSet presAssocID="{9439C96A-C0E0-4247-89F1-5E3679F4697A}" presName="srcNode" presStyleLbl="node1" presStyleIdx="0" presStyleCnt="1"/>
      <dgm:spPr/>
    </dgm:pt>
    <dgm:pt modelId="{A87260D3-CFAE-4A06-A813-F5974BA813A0}" type="pres">
      <dgm:prSet presAssocID="{9439C96A-C0E0-4247-89F1-5E3679F4697A}" presName="conn" presStyleLbl="parChTrans1D2" presStyleIdx="0" presStyleCnt="1"/>
      <dgm:spPr/>
      <dgm:t>
        <a:bodyPr/>
        <a:lstStyle/>
        <a:p>
          <a:endParaRPr lang="id-ID"/>
        </a:p>
      </dgm:t>
    </dgm:pt>
    <dgm:pt modelId="{63AEE23F-3440-4E53-8CF7-272139603A98}" type="pres">
      <dgm:prSet presAssocID="{9439C96A-C0E0-4247-89F1-5E3679F4697A}" presName="extraNode" presStyleLbl="node1" presStyleIdx="0" presStyleCnt="1"/>
      <dgm:spPr/>
    </dgm:pt>
    <dgm:pt modelId="{67491F32-51C8-460D-BAD7-E26625CDECB4}" type="pres">
      <dgm:prSet presAssocID="{9439C96A-C0E0-4247-89F1-5E3679F4697A}" presName="dstNode" presStyleLbl="node1" presStyleIdx="0" presStyleCnt="1"/>
      <dgm:spPr/>
    </dgm:pt>
    <dgm:pt modelId="{F7E08742-0759-42DE-874B-6F5D61082653}" type="pres">
      <dgm:prSet presAssocID="{17BA8EB4-E16D-4488-96CF-55C02FCD9D2F}" presName="text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56E77CB-FF67-4215-BD99-1C9CBBB771BD}" type="pres">
      <dgm:prSet presAssocID="{17BA8EB4-E16D-4488-96CF-55C02FCD9D2F}" presName="accent_1" presStyleCnt="0"/>
      <dgm:spPr/>
    </dgm:pt>
    <dgm:pt modelId="{49694E00-B314-4B38-B6E8-11C589465A57}" type="pres">
      <dgm:prSet presAssocID="{17BA8EB4-E16D-4488-96CF-55C02FCD9D2F}" presName="accentRepeatNode" presStyleLbl="solidFgAcc1" presStyleIdx="0" presStyleCnt="1"/>
      <dgm:spPr/>
    </dgm:pt>
  </dgm:ptLst>
  <dgm:cxnLst>
    <dgm:cxn modelId="{5DD7B958-3125-45CE-9AFE-14C2E5DD862F}" type="presOf" srcId="{3CC814C0-BD30-4EFA-8974-162BFFB1885A}" destId="{A87260D3-CFAE-4A06-A813-F5974BA813A0}" srcOrd="0" destOrd="0" presId="urn:microsoft.com/office/officeart/2008/layout/VerticalCurvedList"/>
    <dgm:cxn modelId="{9B52ADFF-4F57-49D8-AB20-4CA771B527EE}" type="presOf" srcId="{9439C96A-C0E0-4247-89F1-5E3679F4697A}" destId="{49A9B764-0699-484B-BBCD-106D64C8434D}" srcOrd="0" destOrd="0" presId="urn:microsoft.com/office/officeart/2008/layout/VerticalCurvedList"/>
    <dgm:cxn modelId="{BE18E2F9-9FB8-448D-9CD6-AFF0FF35AC05}" srcId="{9439C96A-C0E0-4247-89F1-5E3679F4697A}" destId="{17BA8EB4-E16D-4488-96CF-55C02FCD9D2F}" srcOrd="0" destOrd="0" parTransId="{893C24B9-E4CC-4296-AEAE-2AFA804C7F09}" sibTransId="{3CC814C0-BD30-4EFA-8974-162BFFB1885A}"/>
    <dgm:cxn modelId="{40681CA7-B26A-4EF2-9374-5825FC7EABC1}" type="presOf" srcId="{17BA8EB4-E16D-4488-96CF-55C02FCD9D2F}" destId="{F7E08742-0759-42DE-874B-6F5D61082653}" srcOrd="0" destOrd="0" presId="urn:microsoft.com/office/officeart/2008/layout/VerticalCurvedList"/>
    <dgm:cxn modelId="{AF7A81D3-5105-46AD-A53B-486410D0C91F}" type="presParOf" srcId="{49A9B764-0699-484B-BBCD-106D64C8434D}" destId="{462F8D86-4385-4BD5-A695-E027533B6A06}" srcOrd="0" destOrd="0" presId="urn:microsoft.com/office/officeart/2008/layout/VerticalCurvedList"/>
    <dgm:cxn modelId="{6C372149-6901-45F7-A014-1DF099D7F5F7}" type="presParOf" srcId="{462F8D86-4385-4BD5-A695-E027533B6A06}" destId="{D78F5B2C-26CF-4B69-A8A0-2A7B25D56730}" srcOrd="0" destOrd="0" presId="urn:microsoft.com/office/officeart/2008/layout/VerticalCurvedList"/>
    <dgm:cxn modelId="{16148846-8576-4A77-9AFF-2635674ABB21}" type="presParOf" srcId="{D78F5B2C-26CF-4B69-A8A0-2A7B25D56730}" destId="{DA970060-E66E-4C32-9389-867C287429A4}" srcOrd="0" destOrd="0" presId="urn:microsoft.com/office/officeart/2008/layout/VerticalCurvedList"/>
    <dgm:cxn modelId="{D18CEA25-5EDA-4411-AA06-CBB505E5911E}" type="presParOf" srcId="{D78F5B2C-26CF-4B69-A8A0-2A7B25D56730}" destId="{A87260D3-CFAE-4A06-A813-F5974BA813A0}" srcOrd="1" destOrd="0" presId="urn:microsoft.com/office/officeart/2008/layout/VerticalCurvedList"/>
    <dgm:cxn modelId="{036533F4-5EF6-40A0-B176-D1CDF8510C3E}" type="presParOf" srcId="{D78F5B2C-26CF-4B69-A8A0-2A7B25D56730}" destId="{63AEE23F-3440-4E53-8CF7-272139603A98}" srcOrd="2" destOrd="0" presId="urn:microsoft.com/office/officeart/2008/layout/VerticalCurvedList"/>
    <dgm:cxn modelId="{5E90CF88-A8B3-498E-A487-1281AC9D4B9C}" type="presParOf" srcId="{D78F5B2C-26CF-4B69-A8A0-2A7B25D56730}" destId="{67491F32-51C8-460D-BAD7-E26625CDECB4}" srcOrd="3" destOrd="0" presId="urn:microsoft.com/office/officeart/2008/layout/VerticalCurvedList"/>
    <dgm:cxn modelId="{EE7A4ECC-8298-44F0-863A-F51A2C1948B1}" type="presParOf" srcId="{462F8D86-4385-4BD5-A695-E027533B6A06}" destId="{F7E08742-0759-42DE-874B-6F5D61082653}" srcOrd="1" destOrd="0" presId="urn:microsoft.com/office/officeart/2008/layout/VerticalCurvedList"/>
    <dgm:cxn modelId="{E0A404F5-8244-44A2-8FB6-5129EE1B9B39}" type="presParOf" srcId="{462F8D86-4385-4BD5-A695-E027533B6A06}" destId="{F56E77CB-FF67-4215-BD99-1C9CBBB771BD}" srcOrd="2" destOrd="0" presId="urn:microsoft.com/office/officeart/2008/layout/VerticalCurvedList"/>
    <dgm:cxn modelId="{2F2659CC-EB09-4401-BACA-48C0D494E6C5}" type="presParOf" srcId="{F56E77CB-FF67-4215-BD99-1C9CBBB771BD}" destId="{49694E00-B314-4B38-B6E8-11C589465A5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439C96A-C0E0-4247-89F1-5E3679F4697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7BA8EB4-E16D-4488-96CF-55C02FCD9D2F}">
      <dgm:prSet phldrT="[Teks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400" b="1" dirty="0" err="1" smtClean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rPr>
            <a:t>Capaian</a:t>
          </a:r>
          <a:r>
            <a:rPr lang="en-US" sz="2400" b="1" dirty="0" smtClean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rPr>
            <a:t> </a:t>
          </a:r>
          <a:r>
            <a:rPr lang="en-US" sz="2400" b="1" dirty="0" err="1" smtClean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rPr>
            <a:t>Pelaksanaan</a:t>
          </a:r>
          <a:r>
            <a:rPr lang="en-US" sz="2400" b="1" dirty="0" smtClean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rPr>
            <a:t> RB </a:t>
          </a:r>
          <a:r>
            <a:rPr lang="en-US" sz="2400" b="1" dirty="0" err="1" smtClean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rPr>
            <a:t>Tahun</a:t>
          </a:r>
          <a:r>
            <a:rPr lang="en-US" sz="2400" b="1" dirty="0" smtClean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rPr>
            <a:t> 2016/2017 &amp;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400" b="1" dirty="0" err="1" smtClean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rPr>
            <a:t>Rencana</a:t>
          </a:r>
          <a:r>
            <a:rPr lang="en-US" sz="2400" b="1" dirty="0" smtClean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rPr>
            <a:t> </a:t>
          </a:r>
          <a:r>
            <a:rPr lang="en-US" sz="2400" b="1" dirty="0" err="1" smtClean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rPr>
            <a:t>Pelaksanaan</a:t>
          </a:r>
          <a:r>
            <a:rPr lang="en-US" sz="2400" b="1" dirty="0" smtClean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rPr>
            <a:t> Program </a:t>
          </a:r>
          <a:r>
            <a:rPr lang="en-US" sz="2400" b="1" dirty="0" err="1" smtClean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rPr>
            <a:t>Unggulan</a:t>
          </a:r>
          <a:r>
            <a:rPr lang="en-US" sz="2400" b="1" dirty="0" smtClean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rPr>
            <a:t> RB </a:t>
          </a:r>
          <a:r>
            <a:rPr lang="en-US" sz="2400" b="1" dirty="0" err="1" smtClean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rPr>
            <a:t>Tahun</a:t>
          </a:r>
          <a:r>
            <a:rPr lang="en-US" sz="2400" b="1" dirty="0" smtClean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rPr>
            <a:t> 2017 per Area </a:t>
          </a:r>
          <a:r>
            <a:rPr lang="en-US" sz="2400" b="1" dirty="0" err="1" smtClean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rPr>
            <a:t>Perubahan</a:t>
          </a:r>
          <a:r>
            <a:rPr lang="en-US" sz="2400" b="1" dirty="0" smtClean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rPr>
            <a:t> </a:t>
          </a:r>
          <a:endParaRPr lang="en-US" sz="2400" b="1" dirty="0">
            <a:solidFill>
              <a:schemeClr val="bg1"/>
            </a:solidFill>
            <a:latin typeface="Cambria" panose="02040503050406030204" pitchFamily="18" charset="0"/>
          </a:endParaRPr>
        </a:p>
      </dgm:t>
    </dgm:pt>
    <dgm:pt modelId="{893C24B9-E4CC-4296-AEAE-2AFA804C7F09}" type="parTrans" cxnId="{BE18E2F9-9FB8-448D-9CD6-AFF0FF35AC05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3CC814C0-BD30-4EFA-8974-162BFFB1885A}" type="sibTrans" cxnId="{BE18E2F9-9FB8-448D-9CD6-AFF0FF35AC05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49A9B764-0699-484B-BBCD-106D64C8434D}" type="pres">
      <dgm:prSet presAssocID="{9439C96A-C0E0-4247-89F1-5E3679F4697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d-ID"/>
        </a:p>
      </dgm:t>
    </dgm:pt>
    <dgm:pt modelId="{462F8D86-4385-4BD5-A695-E027533B6A06}" type="pres">
      <dgm:prSet presAssocID="{9439C96A-C0E0-4247-89F1-5E3679F4697A}" presName="Name1" presStyleCnt="0"/>
      <dgm:spPr/>
    </dgm:pt>
    <dgm:pt modelId="{D78F5B2C-26CF-4B69-A8A0-2A7B25D56730}" type="pres">
      <dgm:prSet presAssocID="{9439C96A-C0E0-4247-89F1-5E3679F4697A}" presName="cycle" presStyleCnt="0"/>
      <dgm:spPr/>
    </dgm:pt>
    <dgm:pt modelId="{DA970060-E66E-4C32-9389-867C287429A4}" type="pres">
      <dgm:prSet presAssocID="{9439C96A-C0E0-4247-89F1-5E3679F4697A}" presName="srcNode" presStyleLbl="node1" presStyleIdx="0" presStyleCnt="1"/>
      <dgm:spPr/>
    </dgm:pt>
    <dgm:pt modelId="{A87260D3-CFAE-4A06-A813-F5974BA813A0}" type="pres">
      <dgm:prSet presAssocID="{9439C96A-C0E0-4247-89F1-5E3679F4697A}" presName="conn" presStyleLbl="parChTrans1D2" presStyleIdx="0" presStyleCnt="1"/>
      <dgm:spPr/>
      <dgm:t>
        <a:bodyPr/>
        <a:lstStyle/>
        <a:p>
          <a:endParaRPr lang="id-ID"/>
        </a:p>
      </dgm:t>
    </dgm:pt>
    <dgm:pt modelId="{63AEE23F-3440-4E53-8CF7-272139603A98}" type="pres">
      <dgm:prSet presAssocID="{9439C96A-C0E0-4247-89F1-5E3679F4697A}" presName="extraNode" presStyleLbl="node1" presStyleIdx="0" presStyleCnt="1"/>
      <dgm:spPr/>
    </dgm:pt>
    <dgm:pt modelId="{67491F32-51C8-460D-BAD7-E26625CDECB4}" type="pres">
      <dgm:prSet presAssocID="{9439C96A-C0E0-4247-89F1-5E3679F4697A}" presName="dstNode" presStyleLbl="node1" presStyleIdx="0" presStyleCnt="1"/>
      <dgm:spPr/>
    </dgm:pt>
    <dgm:pt modelId="{F7E08742-0759-42DE-874B-6F5D61082653}" type="pres">
      <dgm:prSet presAssocID="{17BA8EB4-E16D-4488-96CF-55C02FCD9D2F}" presName="text_1" presStyleLbl="node1" presStyleIdx="0" presStyleCnt="1" custScaleY="12625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56E77CB-FF67-4215-BD99-1C9CBBB771BD}" type="pres">
      <dgm:prSet presAssocID="{17BA8EB4-E16D-4488-96CF-55C02FCD9D2F}" presName="accent_1" presStyleCnt="0"/>
      <dgm:spPr/>
    </dgm:pt>
    <dgm:pt modelId="{49694E00-B314-4B38-B6E8-11C589465A57}" type="pres">
      <dgm:prSet presAssocID="{17BA8EB4-E16D-4488-96CF-55C02FCD9D2F}" presName="accentRepeatNode" presStyleLbl="solidFgAcc1" presStyleIdx="0" presStyleCnt="1"/>
      <dgm:spPr/>
    </dgm:pt>
  </dgm:ptLst>
  <dgm:cxnLst>
    <dgm:cxn modelId="{4492E972-F4EC-4D6E-BB5E-A574DBB8622F}" type="presOf" srcId="{9439C96A-C0E0-4247-89F1-5E3679F4697A}" destId="{49A9B764-0699-484B-BBCD-106D64C8434D}" srcOrd="0" destOrd="0" presId="urn:microsoft.com/office/officeart/2008/layout/VerticalCurvedList"/>
    <dgm:cxn modelId="{D5C9C184-E367-42A7-A24B-6D0EF56B5F06}" type="presOf" srcId="{3CC814C0-BD30-4EFA-8974-162BFFB1885A}" destId="{A87260D3-CFAE-4A06-A813-F5974BA813A0}" srcOrd="0" destOrd="0" presId="urn:microsoft.com/office/officeart/2008/layout/VerticalCurvedList"/>
    <dgm:cxn modelId="{BE18E2F9-9FB8-448D-9CD6-AFF0FF35AC05}" srcId="{9439C96A-C0E0-4247-89F1-5E3679F4697A}" destId="{17BA8EB4-E16D-4488-96CF-55C02FCD9D2F}" srcOrd="0" destOrd="0" parTransId="{893C24B9-E4CC-4296-AEAE-2AFA804C7F09}" sibTransId="{3CC814C0-BD30-4EFA-8974-162BFFB1885A}"/>
    <dgm:cxn modelId="{76AFEF82-1D85-45DE-9DD9-70EA7A94F9E6}" type="presOf" srcId="{17BA8EB4-E16D-4488-96CF-55C02FCD9D2F}" destId="{F7E08742-0759-42DE-874B-6F5D61082653}" srcOrd="0" destOrd="0" presId="urn:microsoft.com/office/officeart/2008/layout/VerticalCurvedList"/>
    <dgm:cxn modelId="{2FDBD522-2F2E-4322-889C-3B561B342F34}" type="presParOf" srcId="{49A9B764-0699-484B-BBCD-106D64C8434D}" destId="{462F8D86-4385-4BD5-A695-E027533B6A06}" srcOrd="0" destOrd="0" presId="urn:microsoft.com/office/officeart/2008/layout/VerticalCurvedList"/>
    <dgm:cxn modelId="{64A5AE84-D6C9-4E65-82B7-A813AF9D3C4D}" type="presParOf" srcId="{462F8D86-4385-4BD5-A695-E027533B6A06}" destId="{D78F5B2C-26CF-4B69-A8A0-2A7B25D56730}" srcOrd="0" destOrd="0" presId="urn:microsoft.com/office/officeart/2008/layout/VerticalCurvedList"/>
    <dgm:cxn modelId="{FFE1BD23-3ECC-49D6-89C2-538278C15587}" type="presParOf" srcId="{D78F5B2C-26CF-4B69-A8A0-2A7B25D56730}" destId="{DA970060-E66E-4C32-9389-867C287429A4}" srcOrd="0" destOrd="0" presId="urn:microsoft.com/office/officeart/2008/layout/VerticalCurvedList"/>
    <dgm:cxn modelId="{00F3BB0B-408E-4537-AAB3-4D65541D0779}" type="presParOf" srcId="{D78F5B2C-26CF-4B69-A8A0-2A7B25D56730}" destId="{A87260D3-CFAE-4A06-A813-F5974BA813A0}" srcOrd="1" destOrd="0" presId="urn:microsoft.com/office/officeart/2008/layout/VerticalCurvedList"/>
    <dgm:cxn modelId="{8689C302-775A-475F-8707-CF5142E43C5C}" type="presParOf" srcId="{D78F5B2C-26CF-4B69-A8A0-2A7B25D56730}" destId="{63AEE23F-3440-4E53-8CF7-272139603A98}" srcOrd="2" destOrd="0" presId="urn:microsoft.com/office/officeart/2008/layout/VerticalCurvedList"/>
    <dgm:cxn modelId="{C5265185-BBC8-4CA7-97DA-862F531AC360}" type="presParOf" srcId="{D78F5B2C-26CF-4B69-A8A0-2A7B25D56730}" destId="{67491F32-51C8-460D-BAD7-E26625CDECB4}" srcOrd="3" destOrd="0" presId="urn:microsoft.com/office/officeart/2008/layout/VerticalCurvedList"/>
    <dgm:cxn modelId="{21C75952-9387-4946-9885-AE5EA86D6B09}" type="presParOf" srcId="{462F8D86-4385-4BD5-A695-E027533B6A06}" destId="{F7E08742-0759-42DE-874B-6F5D61082653}" srcOrd="1" destOrd="0" presId="urn:microsoft.com/office/officeart/2008/layout/VerticalCurvedList"/>
    <dgm:cxn modelId="{26B4D56E-A8F6-4890-BFB7-3CF062C89739}" type="presParOf" srcId="{462F8D86-4385-4BD5-A695-E027533B6A06}" destId="{F56E77CB-FF67-4215-BD99-1C9CBBB771BD}" srcOrd="2" destOrd="0" presId="urn:microsoft.com/office/officeart/2008/layout/VerticalCurvedList"/>
    <dgm:cxn modelId="{C300EAC1-555C-4862-90C6-87A783C7EFCA}" type="presParOf" srcId="{F56E77CB-FF67-4215-BD99-1C9CBBB771BD}" destId="{49694E00-B314-4B38-B6E8-11C589465A5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8A6443-D18A-4278-904A-132AE981645B}" type="doc">
      <dgm:prSet loTypeId="urn:microsoft.com/office/officeart/2005/8/layout/hProcess11" loCatId="process" qsTypeId="urn:microsoft.com/office/officeart/2005/8/quickstyle/simple4" qsCatId="simple" csTypeId="urn:microsoft.com/office/officeart/2005/8/colors/colorful3" csCatId="colorful" phldr="1"/>
      <dgm:spPr/>
    </dgm:pt>
    <dgm:pt modelId="{3033B34B-5E64-4B5C-BED2-16EE88E58D91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800" dirty="0" err="1" smtClean="0"/>
            <a:t>Ranc.Teknokratis</a:t>
          </a:r>
          <a:endParaRPr lang="en-US" sz="1800" dirty="0" smtClean="0"/>
        </a:p>
        <a:p>
          <a:pPr>
            <a:spcAft>
              <a:spcPts val="0"/>
            </a:spcAft>
          </a:pPr>
          <a:r>
            <a:rPr lang="en-US" sz="1800" dirty="0" smtClean="0"/>
            <a:t>(</a:t>
          </a:r>
          <a:r>
            <a:rPr lang="en-US" sz="1800" dirty="0" err="1" smtClean="0"/>
            <a:t>Okt</a:t>
          </a:r>
          <a:r>
            <a:rPr lang="en-US" sz="1800" dirty="0" smtClean="0"/>
            <a:t> 2014)</a:t>
          </a:r>
          <a:endParaRPr lang="en-US" sz="1800" dirty="0"/>
        </a:p>
      </dgm:t>
    </dgm:pt>
    <dgm:pt modelId="{13CB294C-927F-4B43-BF78-5E2253EACEDF}" type="parTrans" cxnId="{19F12E0E-6C69-4CDD-B202-1D8DF9D961B9}">
      <dgm:prSet/>
      <dgm:spPr/>
      <dgm:t>
        <a:bodyPr/>
        <a:lstStyle/>
        <a:p>
          <a:endParaRPr lang="en-US" sz="1400"/>
        </a:p>
      </dgm:t>
    </dgm:pt>
    <dgm:pt modelId="{85B85C7C-53D0-4A25-835A-C30C2C7DCC9B}" type="sibTrans" cxnId="{19F12E0E-6C69-4CDD-B202-1D8DF9D961B9}">
      <dgm:prSet/>
      <dgm:spPr/>
      <dgm:t>
        <a:bodyPr/>
        <a:lstStyle/>
        <a:p>
          <a:endParaRPr lang="en-US" sz="1400"/>
        </a:p>
      </dgm:t>
    </dgm:pt>
    <dgm:pt modelId="{262BC664-103C-454A-BBE8-8E702C30723D}">
      <dgm:prSet phldrT="[Text]" custT="1"/>
      <dgm:spPr/>
      <dgm:t>
        <a:bodyPr/>
        <a:lstStyle/>
        <a:p>
          <a:r>
            <a:rPr lang="en-US" sz="1800" dirty="0" smtClean="0"/>
            <a:t>2015</a:t>
          </a:r>
          <a:endParaRPr lang="en-US" sz="1800" dirty="0"/>
        </a:p>
      </dgm:t>
    </dgm:pt>
    <dgm:pt modelId="{9C853E44-B810-49D8-AF9C-326667BAE26C}" type="parTrans" cxnId="{27335E84-6E5B-4256-BE2A-E979D008078F}">
      <dgm:prSet/>
      <dgm:spPr/>
      <dgm:t>
        <a:bodyPr/>
        <a:lstStyle/>
        <a:p>
          <a:endParaRPr lang="en-US" sz="1400"/>
        </a:p>
      </dgm:t>
    </dgm:pt>
    <dgm:pt modelId="{CE378621-4CF4-46C7-9775-1E9905EAFF26}" type="sibTrans" cxnId="{27335E84-6E5B-4256-BE2A-E979D008078F}">
      <dgm:prSet/>
      <dgm:spPr/>
      <dgm:t>
        <a:bodyPr/>
        <a:lstStyle/>
        <a:p>
          <a:endParaRPr lang="en-US" sz="1400"/>
        </a:p>
      </dgm:t>
    </dgm:pt>
    <dgm:pt modelId="{065703CE-8596-4517-AD95-5ECEC4659660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800" dirty="0" err="1" smtClean="0"/>
            <a:t>Rancangan</a:t>
          </a:r>
          <a:r>
            <a:rPr lang="en-US" sz="1800" dirty="0" smtClean="0"/>
            <a:t>  </a:t>
          </a:r>
          <a:r>
            <a:rPr lang="en-US" sz="1800" dirty="0" err="1" smtClean="0"/>
            <a:t>Akhir</a:t>
          </a:r>
          <a:endParaRPr lang="en-US" sz="1800" dirty="0" smtClean="0"/>
        </a:p>
        <a:p>
          <a:pPr>
            <a:spcAft>
              <a:spcPts val="0"/>
            </a:spcAft>
          </a:pPr>
          <a:r>
            <a:rPr lang="en-US" sz="1800" dirty="0" smtClean="0"/>
            <a:t>(Des 2016)</a:t>
          </a:r>
          <a:endParaRPr lang="en-US" sz="1800" dirty="0"/>
        </a:p>
      </dgm:t>
    </dgm:pt>
    <dgm:pt modelId="{393F9663-26A7-4C14-9331-0CE5ACFB41EE}" type="parTrans" cxnId="{4DF805CD-8FDF-4D2F-BC59-026D05A495BC}">
      <dgm:prSet/>
      <dgm:spPr/>
      <dgm:t>
        <a:bodyPr/>
        <a:lstStyle/>
        <a:p>
          <a:endParaRPr lang="en-US" sz="1400"/>
        </a:p>
      </dgm:t>
    </dgm:pt>
    <dgm:pt modelId="{54862BA6-B24D-4A4D-8B92-603309E66871}" type="sibTrans" cxnId="{4DF805CD-8FDF-4D2F-BC59-026D05A495BC}">
      <dgm:prSet/>
      <dgm:spPr/>
      <dgm:t>
        <a:bodyPr/>
        <a:lstStyle/>
        <a:p>
          <a:endParaRPr lang="en-US" sz="1400"/>
        </a:p>
      </dgm:t>
    </dgm:pt>
    <dgm:pt modelId="{D1956698-9858-4D08-A9C7-3ACC140BDD7F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800" dirty="0" smtClean="0"/>
            <a:t>2017</a:t>
          </a:r>
          <a:endParaRPr lang="en-US" sz="1800" dirty="0"/>
        </a:p>
      </dgm:t>
    </dgm:pt>
    <dgm:pt modelId="{A68AC9D3-2050-4CFF-A888-AF619D879007}" type="parTrans" cxnId="{62FE9327-6CC3-494A-8F0F-FC6C606741F2}">
      <dgm:prSet/>
      <dgm:spPr/>
      <dgm:t>
        <a:bodyPr/>
        <a:lstStyle/>
        <a:p>
          <a:endParaRPr lang="en-US"/>
        </a:p>
      </dgm:t>
    </dgm:pt>
    <dgm:pt modelId="{E0C64C71-3033-4974-8816-BDC0AFFD099A}" type="sibTrans" cxnId="{62FE9327-6CC3-494A-8F0F-FC6C606741F2}">
      <dgm:prSet/>
      <dgm:spPr/>
      <dgm:t>
        <a:bodyPr/>
        <a:lstStyle/>
        <a:p>
          <a:endParaRPr lang="en-US"/>
        </a:p>
      </dgm:t>
    </dgm:pt>
    <dgm:pt modelId="{2DE798D7-556A-4F48-86BC-1C02D5F50F6B}" type="pres">
      <dgm:prSet presAssocID="{2A8A6443-D18A-4278-904A-132AE981645B}" presName="Name0" presStyleCnt="0">
        <dgm:presLayoutVars>
          <dgm:dir/>
          <dgm:resizeHandles val="exact"/>
        </dgm:presLayoutVars>
      </dgm:prSet>
      <dgm:spPr/>
    </dgm:pt>
    <dgm:pt modelId="{2B2CAF21-1994-4ECA-97BC-6B375D2AA861}" type="pres">
      <dgm:prSet presAssocID="{2A8A6443-D18A-4278-904A-132AE981645B}" presName="arrow" presStyleLbl="bgShp" presStyleIdx="0" presStyleCnt="1"/>
      <dgm:spPr/>
    </dgm:pt>
    <dgm:pt modelId="{7AB948AC-6E56-4AFE-8739-355683A0BED7}" type="pres">
      <dgm:prSet presAssocID="{2A8A6443-D18A-4278-904A-132AE981645B}" presName="points" presStyleCnt="0"/>
      <dgm:spPr/>
    </dgm:pt>
    <dgm:pt modelId="{06DC2673-D7ED-43D3-AF70-376047537DCA}" type="pres">
      <dgm:prSet presAssocID="{3033B34B-5E64-4B5C-BED2-16EE88E58D91}" presName="compositeA" presStyleCnt="0"/>
      <dgm:spPr/>
    </dgm:pt>
    <dgm:pt modelId="{EE191868-A0C1-4694-9E83-B04908EE78B1}" type="pres">
      <dgm:prSet presAssocID="{3033B34B-5E64-4B5C-BED2-16EE88E58D91}" presName="textA" presStyleLbl="revTx" presStyleIdx="0" presStyleCnt="4" custScaleX="129136" custLinFactNeighborX="-48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F78D7A-CA97-49DB-A6FC-1D1C065446CE}" type="pres">
      <dgm:prSet presAssocID="{3033B34B-5E64-4B5C-BED2-16EE88E58D91}" presName="circleA" presStyleLbl="node1" presStyleIdx="0" presStyleCnt="4"/>
      <dgm:spPr/>
    </dgm:pt>
    <dgm:pt modelId="{9F2CB71A-09B3-433E-8C37-A11B9AA28ECB}" type="pres">
      <dgm:prSet presAssocID="{3033B34B-5E64-4B5C-BED2-16EE88E58D91}" presName="spaceA" presStyleCnt="0"/>
      <dgm:spPr/>
    </dgm:pt>
    <dgm:pt modelId="{867FB352-82A3-4B54-A0B4-E76AF5EB615F}" type="pres">
      <dgm:prSet presAssocID="{85B85C7C-53D0-4A25-835A-C30C2C7DCC9B}" presName="space" presStyleCnt="0"/>
      <dgm:spPr/>
    </dgm:pt>
    <dgm:pt modelId="{60437D43-1ABE-44CF-851E-9FA47A4314E9}" type="pres">
      <dgm:prSet presAssocID="{262BC664-103C-454A-BBE8-8E702C30723D}" presName="compositeB" presStyleCnt="0"/>
      <dgm:spPr/>
    </dgm:pt>
    <dgm:pt modelId="{43550525-BF7C-48BE-B4D0-519CAF3C496D}" type="pres">
      <dgm:prSet presAssocID="{262BC664-103C-454A-BBE8-8E702C30723D}" presName="textB" presStyleLbl="revTx" presStyleIdx="1" presStyleCnt="4" custLinFactNeighborX="-467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9312CC-932C-4096-A01B-302EAE7CC699}" type="pres">
      <dgm:prSet presAssocID="{262BC664-103C-454A-BBE8-8E702C30723D}" presName="circleB" presStyleLbl="node1" presStyleIdx="1" presStyleCnt="4"/>
      <dgm:spPr/>
    </dgm:pt>
    <dgm:pt modelId="{48183374-E1FB-412D-BBDA-3BD85D421845}" type="pres">
      <dgm:prSet presAssocID="{262BC664-103C-454A-BBE8-8E702C30723D}" presName="spaceB" presStyleCnt="0"/>
      <dgm:spPr/>
    </dgm:pt>
    <dgm:pt modelId="{F67A49C2-09A6-4C5E-92EA-A8489E26B9A2}" type="pres">
      <dgm:prSet presAssocID="{CE378621-4CF4-46C7-9775-1E9905EAFF26}" presName="space" presStyleCnt="0"/>
      <dgm:spPr/>
    </dgm:pt>
    <dgm:pt modelId="{2CD70848-8217-458A-BDDF-C89427C4A17B}" type="pres">
      <dgm:prSet presAssocID="{065703CE-8596-4517-AD95-5ECEC4659660}" presName="compositeA" presStyleCnt="0"/>
      <dgm:spPr/>
    </dgm:pt>
    <dgm:pt modelId="{BC6FD00A-86F4-474F-AF4F-19B060AD5A75}" type="pres">
      <dgm:prSet presAssocID="{065703CE-8596-4517-AD95-5ECEC4659660}" presName="textA" presStyleLbl="revTx" presStyleIdx="2" presStyleCnt="4" custScaleX="143158" custLinFactNeighborX="24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940EC3-7F01-46B3-BA7C-47A901CA95B6}" type="pres">
      <dgm:prSet presAssocID="{065703CE-8596-4517-AD95-5ECEC4659660}" presName="circleA" presStyleLbl="node1" presStyleIdx="2" presStyleCnt="4"/>
      <dgm:spPr/>
    </dgm:pt>
    <dgm:pt modelId="{4DC01540-B094-488A-8C53-6B4898ED5FA7}" type="pres">
      <dgm:prSet presAssocID="{065703CE-8596-4517-AD95-5ECEC4659660}" presName="spaceA" presStyleCnt="0"/>
      <dgm:spPr/>
    </dgm:pt>
    <dgm:pt modelId="{B5CC666B-9E5B-4151-A6CB-5231A14C5E85}" type="pres">
      <dgm:prSet presAssocID="{54862BA6-B24D-4A4D-8B92-603309E66871}" presName="space" presStyleCnt="0"/>
      <dgm:spPr/>
    </dgm:pt>
    <dgm:pt modelId="{2E097E42-16C8-4E93-B8DF-145710222609}" type="pres">
      <dgm:prSet presAssocID="{D1956698-9858-4D08-A9C7-3ACC140BDD7F}" presName="compositeB" presStyleCnt="0"/>
      <dgm:spPr/>
    </dgm:pt>
    <dgm:pt modelId="{B3C8466D-D518-4E9F-B430-51F0523A0F60}" type="pres">
      <dgm:prSet presAssocID="{D1956698-9858-4D08-A9C7-3ACC140BDD7F}" presName="textB" presStyleLbl="revTx" presStyleIdx="3" presStyleCnt="4" custLinFactNeighborX="-615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921267-C3D4-4F93-835A-A51C68DB9E25}" type="pres">
      <dgm:prSet presAssocID="{D1956698-9858-4D08-A9C7-3ACC140BDD7F}" presName="circleB" presStyleLbl="node1" presStyleIdx="3" presStyleCnt="4"/>
      <dgm:spPr/>
    </dgm:pt>
    <dgm:pt modelId="{5E6DC3AC-1D91-4CD2-ADC7-3562DFF637BC}" type="pres">
      <dgm:prSet presAssocID="{D1956698-9858-4D08-A9C7-3ACC140BDD7F}" presName="spaceB" presStyleCnt="0"/>
      <dgm:spPr/>
    </dgm:pt>
  </dgm:ptLst>
  <dgm:cxnLst>
    <dgm:cxn modelId="{111B89D1-09FB-48C1-8F7A-C904C4F7156A}" type="presOf" srcId="{2A8A6443-D18A-4278-904A-132AE981645B}" destId="{2DE798D7-556A-4F48-86BC-1C02D5F50F6B}" srcOrd="0" destOrd="0" presId="urn:microsoft.com/office/officeart/2005/8/layout/hProcess11"/>
    <dgm:cxn modelId="{5A081200-5F02-40A1-BC78-A801E8B22BE0}" type="presOf" srcId="{D1956698-9858-4D08-A9C7-3ACC140BDD7F}" destId="{B3C8466D-D518-4E9F-B430-51F0523A0F60}" srcOrd="0" destOrd="0" presId="urn:microsoft.com/office/officeart/2005/8/layout/hProcess11"/>
    <dgm:cxn modelId="{19F12E0E-6C69-4CDD-B202-1D8DF9D961B9}" srcId="{2A8A6443-D18A-4278-904A-132AE981645B}" destId="{3033B34B-5E64-4B5C-BED2-16EE88E58D91}" srcOrd="0" destOrd="0" parTransId="{13CB294C-927F-4B43-BF78-5E2253EACEDF}" sibTransId="{85B85C7C-53D0-4A25-835A-C30C2C7DCC9B}"/>
    <dgm:cxn modelId="{4DF805CD-8FDF-4D2F-BC59-026D05A495BC}" srcId="{2A8A6443-D18A-4278-904A-132AE981645B}" destId="{065703CE-8596-4517-AD95-5ECEC4659660}" srcOrd="2" destOrd="0" parTransId="{393F9663-26A7-4C14-9331-0CE5ACFB41EE}" sibTransId="{54862BA6-B24D-4A4D-8B92-603309E66871}"/>
    <dgm:cxn modelId="{D43E2F02-44EC-41B8-B9BD-402CF64956BD}" type="presOf" srcId="{3033B34B-5E64-4B5C-BED2-16EE88E58D91}" destId="{EE191868-A0C1-4694-9E83-B04908EE78B1}" srcOrd="0" destOrd="0" presId="urn:microsoft.com/office/officeart/2005/8/layout/hProcess11"/>
    <dgm:cxn modelId="{62FE9327-6CC3-494A-8F0F-FC6C606741F2}" srcId="{2A8A6443-D18A-4278-904A-132AE981645B}" destId="{D1956698-9858-4D08-A9C7-3ACC140BDD7F}" srcOrd="3" destOrd="0" parTransId="{A68AC9D3-2050-4CFF-A888-AF619D879007}" sibTransId="{E0C64C71-3033-4974-8816-BDC0AFFD099A}"/>
    <dgm:cxn modelId="{9F1DFE79-2350-46CA-ADD8-B421EA4E0203}" type="presOf" srcId="{262BC664-103C-454A-BBE8-8E702C30723D}" destId="{43550525-BF7C-48BE-B4D0-519CAF3C496D}" srcOrd="0" destOrd="0" presId="urn:microsoft.com/office/officeart/2005/8/layout/hProcess11"/>
    <dgm:cxn modelId="{47CB83A0-B71E-4F93-8E0E-2EF6C1558E7C}" type="presOf" srcId="{065703CE-8596-4517-AD95-5ECEC4659660}" destId="{BC6FD00A-86F4-474F-AF4F-19B060AD5A75}" srcOrd="0" destOrd="0" presId="urn:microsoft.com/office/officeart/2005/8/layout/hProcess11"/>
    <dgm:cxn modelId="{27335E84-6E5B-4256-BE2A-E979D008078F}" srcId="{2A8A6443-D18A-4278-904A-132AE981645B}" destId="{262BC664-103C-454A-BBE8-8E702C30723D}" srcOrd="1" destOrd="0" parTransId="{9C853E44-B810-49D8-AF9C-326667BAE26C}" sibTransId="{CE378621-4CF4-46C7-9775-1E9905EAFF26}"/>
    <dgm:cxn modelId="{F7D9CC8D-F88E-49DE-BD1A-2F88A8FE3DC9}" type="presParOf" srcId="{2DE798D7-556A-4F48-86BC-1C02D5F50F6B}" destId="{2B2CAF21-1994-4ECA-97BC-6B375D2AA861}" srcOrd="0" destOrd="0" presId="urn:microsoft.com/office/officeart/2005/8/layout/hProcess11"/>
    <dgm:cxn modelId="{9C7C9681-A22F-4279-A887-C405E012D0BE}" type="presParOf" srcId="{2DE798D7-556A-4F48-86BC-1C02D5F50F6B}" destId="{7AB948AC-6E56-4AFE-8739-355683A0BED7}" srcOrd="1" destOrd="0" presId="urn:microsoft.com/office/officeart/2005/8/layout/hProcess11"/>
    <dgm:cxn modelId="{05BE3D4E-44D2-48F9-9744-213EB81B4DD0}" type="presParOf" srcId="{7AB948AC-6E56-4AFE-8739-355683A0BED7}" destId="{06DC2673-D7ED-43D3-AF70-376047537DCA}" srcOrd="0" destOrd="0" presId="urn:microsoft.com/office/officeart/2005/8/layout/hProcess11"/>
    <dgm:cxn modelId="{D641819B-96F2-47C2-B8CB-BE10A6C66D2F}" type="presParOf" srcId="{06DC2673-D7ED-43D3-AF70-376047537DCA}" destId="{EE191868-A0C1-4694-9E83-B04908EE78B1}" srcOrd="0" destOrd="0" presId="urn:microsoft.com/office/officeart/2005/8/layout/hProcess11"/>
    <dgm:cxn modelId="{81904793-D2DB-4466-BD50-02270FFD0324}" type="presParOf" srcId="{06DC2673-D7ED-43D3-AF70-376047537DCA}" destId="{7DF78D7A-CA97-49DB-A6FC-1D1C065446CE}" srcOrd="1" destOrd="0" presId="urn:microsoft.com/office/officeart/2005/8/layout/hProcess11"/>
    <dgm:cxn modelId="{EA3F5209-C7A3-4A07-8762-53B62664D751}" type="presParOf" srcId="{06DC2673-D7ED-43D3-AF70-376047537DCA}" destId="{9F2CB71A-09B3-433E-8C37-A11B9AA28ECB}" srcOrd="2" destOrd="0" presId="urn:microsoft.com/office/officeart/2005/8/layout/hProcess11"/>
    <dgm:cxn modelId="{72933A56-B298-4F94-AADE-ACAEA9FF819F}" type="presParOf" srcId="{7AB948AC-6E56-4AFE-8739-355683A0BED7}" destId="{867FB352-82A3-4B54-A0B4-E76AF5EB615F}" srcOrd="1" destOrd="0" presId="urn:microsoft.com/office/officeart/2005/8/layout/hProcess11"/>
    <dgm:cxn modelId="{B2EFC962-5D54-43A1-B774-E5B15CA3D05E}" type="presParOf" srcId="{7AB948AC-6E56-4AFE-8739-355683A0BED7}" destId="{60437D43-1ABE-44CF-851E-9FA47A4314E9}" srcOrd="2" destOrd="0" presId="urn:microsoft.com/office/officeart/2005/8/layout/hProcess11"/>
    <dgm:cxn modelId="{CEFE30DB-6AC3-4E77-94C7-C37FFCC18E7E}" type="presParOf" srcId="{60437D43-1ABE-44CF-851E-9FA47A4314E9}" destId="{43550525-BF7C-48BE-B4D0-519CAF3C496D}" srcOrd="0" destOrd="0" presId="urn:microsoft.com/office/officeart/2005/8/layout/hProcess11"/>
    <dgm:cxn modelId="{C8FACC98-6970-4F6E-93C6-A1DA80D29137}" type="presParOf" srcId="{60437D43-1ABE-44CF-851E-9FA47A4314E9}" destId="{BC9312CC-932C-4096-A01B-302EAE7CC699}" srcOrd="1" destOrd="0" presId="urn:microsoft.com/office/officeart/2005/8/layout/hProcess11"/>
    <dgm:cxn modelId="{8474D2D4-6935-4E93-B4CF-111B5A054B02}" type="presParOf" srcId="{60437D43-1ABE-44CF-851E-9FA47A4314E9}" destId="{48183374-E1FB-412D-BBDA-3BD85D421845}" srcOrd="2" destOrd="0" presId="urn:microsoft.com/office/officeart/2005/8/layout/hProcess11"/>
    <dgm:cxn modelId="{8B7FE9F5-B70D-44AF-ADFC-7CB7B4E7C0BD}" type="presParOf" srcId="{7AB948AC-6E56-4AFE-8739-355683A0BED7}" destId="{F67A49C2-09A6-4C5E-92EA-A8489E26B9A2}" srcOrd="3" destOrd="0" presId="urn:microsoft.com/office/officeart/2005/8/layout/hProcess11"/>
    <dgm:cxn modelId="{7ECA9D97-4C51-470A-A8E2-3C5714B9F90B}" type="presParOf" srcId="{7AB948AC-6E56-4AFE-8739-355683A0BED7}" destId="{2CD70848-8217-458A-BDDF-C89427C4A17B}" srcOrd="4" destOrd="0" presId="urn:microsoft.com/office/officeart/2005/8/layout/hProcess11"/>
    <dgm:cxn modelId="{D86D0990-575B-4F4C-9749-4C864D941335}" type="presParOf" srcId="{2CD70848-8217-458A-BDDF-C89427C4A17B}" destId="{BC6FD00A-86F4-474F-AF4F-19B060AD5A75}" srcOrd="0" destOrd="0" presId="urn:microsoft.com/office/officeart/2005/8/layout/hProcess11"/>
    <dgm:cxn modelId="{E89F4E94-C730-45E9-A8D0-490120C4985E}" type="presParOf" srcId="{2CD70848-8217-458A-BDDF-C89427C4A17B}" destId="{5A940EC3-7F01-46B3-BA7C-47A901CA95B6}" srcOrd="1" destOrd="0" presId="urn:microsoft.com/office/officeart/2005/8/layout/hProcess11"/>
    <dgm:cxn modelId="{132A9932-BBEC-4B1B-86D9-C9C9AD96608B}" type="presParOf" srcId="{2CD70848-8217-458A-BDDF-C89427C4A17B}" destId="{4DC01540-B094-488A-8C53-6B4898ED5FA7}" srcOrd="2" destOrd="0" presId="urn:microsoft.com/office/officeart/2005/8/layout/hProcess11"/>
    <dgm:cxn modelId="{D0796006-CC2D-4DDC-A72E-282E1ED7A4BD}" type="presParOf" srcId="{7AB948AC-6E56-4AFE-8739-355683A0BED7}" destId="{B5CC666B-9E5B-4151-A6CB-5231A14C5E85}" srcOrd="5" destOrd="0" presId="urn:microsoft.com/office/officeart/2005/8/layout/hProcess11"/>
    <dgm:cxn modelId="{7E8AA554-9E8F-4626-BDDE-43D4545D77B7}" type="presParOf" srcId="{7AB948AC-6E56-4AFE-8739-355683A0BED7}" destId="{2E097E42-16C8-4E93-B8DF-145710222609}" srcOrd="6" destOrd="0" presId="urn:microsoft.com/office/officeart/2005/8/layout/hProcess11"/>
    <dgm:cxn modelId="{25648B40-5AC8-4041-B537-86065A5A246E}" type="presParOf" srcId="{2E097E42-16C8-4E93-B8DF-145710222609}" destId="{B3C8466D-D518-4E9F-B430-51F0523A0F60}" srcOrd="0" destOrd="0" presId="urn:microsoft.com/office/officeart/2005/8/layout/hProcess11"/>
    <dgm:cxn modelId="{CA98166D-AB74-4D26-8AA9-FD76A72EA6D5}" type="presParOf" srcId="{2E097E42-16C8-4E93-B8DF-145710222609}" destId="{87921267-C3D4-4F93-835A-A51C68DB9E25}" srcOrd="1" destOrd="0" presId="urn:microsoft.com/office/officeart/2005/8/layout/hProcess11"/>
    <dgm:cxn modelId="{5D157650-4F9E-4EAD-BBC7-64D0A541BC2F}" type="presParOf" srcId="{2E097E42-16C8-4E93-B8DF-145710222609}" destId="{5E6DC3AC-1D91-4CD2-ADC7-3562DFF637BC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D157BCA-1996-470E-B6B9-4229C6419729}" type="doc">
      <dgm:prSet loTypeId="urn:microsoft.com/office/officeart/2005/8/layout/hList2#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id-ID"/>
        </a:p>
      </dgm:t>
    </dgm:pt>
    <dgm:pt modelId="{72143D9A-FFF8-4F58-941E-174F7452B26B}">
      <dgm:prSet phldrT="[Text]"/>
      <dgm:spPr/>
      <dgm:t>
        <a:bodyPr/>
        <a:lstStyle/>
        <a:p>
          <a:r>
            <a:rPr lang="id-ID" i="1" dirty="0" smtClean="0"/>
            <a:t>POLICY/DECISION MAKER</a:t>
          </a:r>
          <a:endParaRPr lang="id-ID" i="1" dirty="0"/>
        </a:p>
      </dgm:t>
    </dgm:pt>
    <dgm:pt modelId="{80FBED78-C06B-4F8B-A828-403CF17D8C32}" type="parTrans" cxnId="{4FB807D5-ADB3-43CC-AFAA-7D0C84614DCC}">
      <dgm:prSet/>
      <dgm:spPr/>
      <dgm:t>
        <a:bodyPr/>
        <a:lstStyle/>
        <a:p>
          <a:endParaRPr lang="id-ID"/>
        </a:p>
      </dgm:t>
    </dgm:pt>
    <dgm:pt modelId="{A8C0D232-EE79-43D0-9A54-124E7A50975A}" type="sibTrans" cxnId="{4FB807D5-ADB3-43CC-AFAA-7D0C84614DCC}">
      <dgm:prSet/>
      <dgm:spPr/>
      <dgm:t>
        <a:bodyPr/>
        <a:lstStyle/>
        <a:p>
          <a:endParaRPr lang="id-ID"/>
        </a:p>
      </dgm:t>
    </dgm:pt>
    <dgm:pt modelId="{AB84BEEE-200C-4DFA-B36A-E63EEA82BF69}">
      <dgm:prSet phldrT="[Text]" custT="1"/>
      <dgm:spPr>
        <a:ln w="12700" cmpd="sng"/>
      </dgm:spPr>
      <dgm:t>
        <a:bodyPr/>
        <a:lstStyle/>
        <a:p>
          <a:pPr>
            <a:spcAft>
              <a:spcPts val="400"/>
            </a:spcAft>
          </a:pPr>
          <a:r>
            <a:rPr lang="id-ID" sz="1350" dirty="0" smtClean="0"/>
            <a:t>Penyusunan</a:t>
          </a:r>
          <a:r>
            <a:rPr lang="id-ID" sz="1350" baseline="0" dirty="0" smtClean="0"/>
            <a:t> rencana pembangunan nasional</a:t>
          </a:r>
          <a:endParaRPr lang="id-ID" sz="1350" dirty="0"/>
        </a:p>
      </dgm:t>
    </dgm:pt>
    <dgm:pt modelId="{DE078338-2B46-4F20-89C5-CDA72F68D5BA}" type="parTrans" cxnId="{6EA46F9D-BE73-447C-970C-C4D145194031}">
      <dgm:prSet/>
      <dgm:spPr/>
      <dgm:t>
        <a:bodyPr/>
        <a:lstStyle/>
        <a:p>
          <a:endParaRPr lang="id-ID"/>
        </a:p>
      </dgm:t>
    </dgm:pt>
    <dgm:pt modelId="{C201A157-DFBB-423B-B844-233DFBB9DF79}" type="sibTrans" cxnId="{6EA46F9D-BE73-447C-970C-C4D145194031}">
      <dgm:prSet/>
      <dgm:spPr/>
      <dgm:t>
        <a:bodyPr/>
        <a:lstStyle/>
        <a:p>
          <a:endParaRPr lang="id-ID"/>
        </a:p>
      </dgm:t>
    </dgm:pt>
    <dgm:pt modelId="{826F91D0-B946-4448-A6D6-522371996A6E}">
      <dgm:prSet phldrT="[Text]"/>
      <dgm:spPr/>
      <dgm:t>
        <a:bodyPr/>
        <a:lstStyle/>
        <a:p>
          <a:r>
            <a:rPr lang="id-ID" i="1" dirty="0" smtClean="0"/>
            <a:t>THINK TANK</a:t>
          </a:r>
          <a:endParaRPr lang="id-ID" i="1" dirty="0"/>
        </a:p>
      </dgm:t>
    </dgm:pt>
    <dgm:pt modelId="{FF404DE3-9235-4AE6-AF5D-977BBB66004C}" type="parTrans" cxnId="{CD5211DD-0A19-4FDF-883B-DEF8B3F32F19}">
      <dgm:prSet/>
      <dgm:spPr/>
      <dgm:t>
        <a:bodyPr/>
        <a:lstStyle/>
        <a:p>
          <a:endParaRPr lang="id-ID"/>
        </a:p>
      </dgm:t>
    </dgm:pt>
    <dgm:pt modelId="{E148B75A-5756-4B9E-9981-CCFD68EE6E51}" type="sibTrans" cxnId="{CD5211DD-0A19-4FDF-883B-DEF8B3F32F19}">
      <dgm:prSet/>
      <dgm:spPr/>
      <dgm:t>
        <a:bodyPr/>
        <a:lstStyle/>
        <a:p>
          <a:endParaRPr lang="id-ID"/>
        </a:p>
      </dgm:t>
    </dgm:pt>
    <dgm:pt modelId="{790A3C07-7FC6-4A89-9A59-54CBA773E3DD}">
      <dgm:prSet phldrT="[Text]" custT="1"/>
      <dgm:spPr>
        <a:ln w="12700" cmpd="sng"/>
      </dgm:spPr>
      <dgm:t>
        <a:bodyPr/>
        <a:lstStyle/>
        <a:p>
          <a:pPr>
            <a:spcAft>
              <a:spcPts val="400"/>
            </a:spcAft>
          </a:pPr>
          <a:r>
            <a:rPr lang="id-ID" sz="1350" dirty="0" smtClean="0"/>
            <a:t>Pengkajian dan perumusan di bidang perencanaan</a:t>
          </a:r>
          <a:r>
            <a:rPr lang="id-ID" sz="1350" baseline="0" dirty="0" smtClean="0"/>
            <a:t> pembangunan, dan kebijakan lainnya</a:t>
          </a:r>
          <a:endParaRPr lang="id-ID" sz="1350" dirty="0"/>
        </a:p>
      </dgm:t>
    </dgm:pt>
    <dgm:pt modelId="{DBF89322-C3A0-4438-AD72-7F835B9BAA60}" type="parTrans" cxnId="{8A7A15DC-AAE6-47F7-B8D4-4B7D816A2B03}">
      <dgm:prSet/>
      <dgm:spPr/>
      <dgm:t>
        <a:bodyPr/>
        <a:lstStyle/>
        <a:p>
          <a:endParaRPr lang="id-ID"/>
        </a:p>
      </dgm:t>
    </dgm:pt>
    <dgm:pt modelId="{59A58718-1002-4708-A1ED-B067E4144E42}" type="sibTrans" cxnId="{8A7A15DC-AAE6-47F7-B8D4-4B7D816A2B03}">
      <dgm:prSet/>
      <dgm:spPr/>
      <dgm:t>
        <a:bodyPr/>
        <a:lstStyle/>
        <a:p>
          <a:endParaRPr lang="id-ID"/>
        </a:p>
      </dgm:t>
    </dgm:pt>
    <dgm:pt modelId="{1F508A7F-8B22-45FB-8F9E-F8E396FD15A9}">
      <dgm:prSet phldrT="[Text]"/>
      <dgm:spPr/>
      <dgm:t>
        <a:bodyPr/>
        <a:lstStyle/>
        <a:p>
          <a:r>
            <a:rPr lang="id-ID" dirty="0" smtClean="0"/>
            <a:t>KOORDINATOR</a:t>
          </a:r>
          <a:endParaRPr lang="id-ID" dirty="0"/>
        </a:p>
      </dgm:t>
    </dgm:pt>
    <dgm:pt modelId="{0FB33CA1-9B99-4B83-9A9A-45E10FEC6F4D}" type="parTrans" cxnId="{AD175FCE-8C07-4B20-8C4D-AEBEBB855FF4}">
      <dgm:prSet/>
      <dgm:spPr/>
      <dgm:t>
        <a:bodyPr/>
        <a:lstStyle/>
        <a:p>
          <a:endParaRPr lang="id-ID"/>
        </a:p>
      </dgm:t>
    </dgm:pt>
    <dgm:pt modelId="{0DC4CEB9-D1AB-4DC3-AB40-803422E5F424}" type="sibTrans" cxnId="{AD175FCE-8C07-4B20-8C4D-AEBEBB855FF4}">
      <dgm:prSet/>
      <dgm:spPr/>
      <dgm:t>
        <a:bodyPr/>
        <a:lstStyle/>
        <a:p>
          <a:endParaRPr lang="id-ID"/>
        </a:p>
      </dgm:t>
    </dgm:pt>
    <dgm:pt modelId="{F6952B0B-78CB-4CD0-A4E8-1F80543898C7}">
      <dgm:prSet phldrT="[Text]" custT="1"/>
      <dgm:spPr>
        <a:ln w="12700" cmpd="sng"/>
      </dgm:spPr>
      <dgm:t>
        <a:bodyPr/>
        <a:lstStyle/>
        <a:p>
          <a:r>
            <a:rPr lang="id-ID" sz="1250" dirty="0" smtClean="0"/>
            <a:t>Koordinasi </a:t>
          </a:r>
          <a:r>
            <a:rPr lang="en-US" sz="1250" dirty="0" smtClean="0"/>
            <a:t>&amp; </a:t>
          </a:r>
          <a:r>
            <a:rPr lang="id-ID" sz="1250" dirty="0" smtClean="0"/>
            <a:t>perumusan kebijakan di bidang perencanaan pembangunan, strategi pembangunan nasional, arah kebijakan sektoral, lintas sektor, </a:t>
          </a:r>
          <a:r>
            <a:rPr lang="en-US" sz="1250" dirty="0" smtClean="0"/>
            <a:t>&amp; </a:t>
          </a:r>
          <a:r>
            <a:rPr lang="id-ID" sz="1250" dirty="0" smtClean="0"/>
            <a:t>lintas wilayah, kerangka ekonomi makro nasional </a:t>
          </a:r>
          <a:r>
            <a:rPr lang="en-US" sz="1250" dirty="0" smtClean="0"/>
            <a:t>&amp; </a:t>
          </a:r>
          <a:r>
            <a:rPr lang="id-ID" sz="1250" dirty="0" smtClean="0"/>
            <a:t>regional,</a:t>
          </a:r>
          <a:r>
            <a:rPr lang="id-ID" sz="1250" baseline="0" dirty="0" smtClean="0"/>
            <a:t> rancang bangun sarana </a:t>
          </a:r>
          <a:r>
            <a:rPr lang="en-US" sz="1250" baseline="0" dirty="0" smtClean="0"/>
            <a:t>&amp; </a:t>
          </a:r>
          <a:r>
            <a:rPr lang="id-ID" sz="1250" baseline="0" dirty="0" smtClean="0"/>
            <a:t>prasarana, kerangka regulasi, kelembagaan, dan pendanaan, serta</a:t>
          </a:r>
          <a:r>
            <a:rPr lang="en-US" sz="1250" baseline="0" dirty="0" smtClean="0"/>
            <a:t> </a:t>
          </a:r>
          <a:r>
            <a:rPr lang="id-ID" sz="1250" baseline="0" dirty="0" smtClean="0"/>
            <a:t>pemantauan, evaluasi </a:t>
          </a:r>
          <a:r>
            <a:rPr lang="en-US" sz="1250" baseline="0" dirty="0" smtClean="0"/>
            <a:t>&amp;</a:t>
          </a:r>
          <a:r>
            <a:rPr lang="id-ID" sz="1250" baseline="0" dirty="0" smtClean="0"/>
            <a:t> pengendalian pelaksanaan pembangunan nasional</a:t>
          </a:r>
          <a:endParaRPr lang="id-ID" sz="1250" dirty="0"/>
        </a:p>
      </dgm:t>
    </dgm:pt>
    <dgm:pt modelId="{57819C81-D134-42B8-902F-9332155477BB}" type="parTrans" cxnId="{16CCC448-AC6B-4F31-8831-DF512A967713}">
      <dgm:prSet/>
      <dgm:spPr/>
      <dgm:t>
        <a:bodyPr/>
        <a:lstStyle/>
        <a:p>
          <a:endParaRPr lang="id-ID"/>
        </a:p>
      </dgm:t>
    </dgm:pt>
    <dgm:pt modelId="{FE4229B1-7D41-4562-BE47-22BF162EEADC}" type="sibTrans" cxnId="{16CCC448-AC6B-4F31-8831-DF512A967713}">
      <dgm:prSet/>
      <dgm:spPr/>
      <dgm:t>
        <a:bodyPr/>
        <a:lstStyle/>
        <a:p>
          <a:endParaRPr lang="id-ID"/>
        </a:p>
      </dgm:t>
    </dgm:pt>
    <dgm:pt modelId="{B8352801-14AC-4024-902E-3C6440CAA91D}">
      <dgm:prSet custT="1"/>
      <dgm:spPr>
        <a:ln w="12700" cmpd="sng"/>
      </dgm:spPr>
      <dgm:t>
        <a:bodyPr/>
        <a:lstStyle/>
        <a:p>
          <a:pPr rtl="0">
            <a:spcAft>
              <a:spcPts val="400"/>
            </a:spcAft>
          </a:pPr>
          <a:r>
            <a:rPr kumimoji="0" lang="id-ID" sz="1350" dirty="0" smtClean="0"/>
            <a:t>Penyusunan rancangan anggaran pendapatan</a:t>
          </a:r>
          <a:r>
            <a:rPr kumimoji="0" lang="id-ID" sz="1350" baseline="0" dirty="0" smtClean="0"/>
            <a:t> dan belanja negara</a:t>
          </a:r>
          <a:endParaRPr kumimoji="0" lang="id-ID" sz="1350" dirty="0" smtClean="0"/>
        </a:p>
      </dgm:t>
    </dgm:pt>
    <dgm:pt modelId="{DC2F18B7-F460-40CA-9EDF-8ACF2DF586F5}" type="parTrans" cxnId="{8C0253F8-97CA-4678-953D-B2F68D3BCBB9}">
      <dgm:prSet/>
      <dgm:spPr/>
      <dgm:t>
        <a:bodyPr/>
        <a:lstStyle/>
        <a:p>
          <a:endParaRPr lang="id-ID"/>
        </a:p>
      </dgm:t>
    </dgm:pt>
    <dgm:pt modelId="{8EA0805E-9284-4AAC-9BBD-A88B847ACDEC}" type="sibTrans" cxnId="{8C0253F8-97CA-4678-953D-B2F68D3BCBB9}">
      <dgm:prSet/>
      <dgm:spPr/>
      <dgm:t>
        <a:bodyPr/>
        <a:lstStyle/>
        <a:p>
          <a:endParaRPr lang="id-ID"/>
        </a:p>
      </dgm:t>
    </dgm:pt>
    <dgm:pt modelId="{22B8AF87-4C3A-465A-825E-817C24280DDD}">
      <dgm:prSet custT="1"/>
      <dgm:spPr>
        <a:ln w="12700" cmpd="sng"/>
      </dgm:spPr>
      <dgm:t>
        <a:bodyPr/>
        <a:lstStyle/>
        <a:p>
          <a:pPr rtl="0">
            <a:spcAft>
              <a:spcPts val="400"/>
            </a:spcAft>
          </a:pPr>
          <a:r>
            <a:rPr lang="id-ID" sz="1350" dirty="0" smtClean="0"/>
            <a:t>Pengendalian</a:t>
          </a:r>
          <a:r>
            <a:rPr lang="id-ID" sz="1350" baseline="0" dirty="0" smtClean="0"/>
            <a:t> dan evaluasi terhadap pelaksanaan rencana pembangunan</a:t>
          </a:r>
          <a:endParaRPr lang="id-ID" sz="1350" dirty="0" smtClean="0"/>
        </a:p>
      </dgm:t>
    </dgm:pt>
    <dgm:pt modelId="{37C3790E-CF8E-483F-8B70-E35F523DE66D}" type="parTrans" cxnId="{5688F578-E5FF-4B49-8F40-170D8D540868}">
      <dgm:prSet/>
      <dgm:spPr/>
      <dgm:t>
        <a:bodyPr/>
        <a:lstStyle/>
        <a:p>
          <a:endParaRPr lang="id-ID"/>
        </a:p>
      </dgm:t>
    </dgm:pt>
    <dgm:pt modelId="{7A2F99B1-CAC8-4B45-A8B6-93878C7C6035}" type="sibTrans" cxnId="{5688F578-E5FF-4B49-8F40-170D8D540868}">
      <dgm:prSet/>
      <dgm:spPr/>
      <dgm:t>
        <a:bodyPr/>
        <a:lstStyle/>
        <a:p>
          <a:endParaRPr lang="id-ID"/>
        </a:p>
      </dgm:t>
    </dgm:pt>
    <dgm:pt modelId="{66DDE19A-82C0-492F-8B13-BD7916B5C89B}">
      <dgm:prSet custT="1"/>
      <dgm:spPr>
        <a:ln w="12700" cmpd="sng"/>
      </dgm:spPr>
      <dgm:t>
        <a:bodyPr/>
        <a:lstStyle/>
        <a:p>
          <a:pPr rtl="0">
            <a:spcAft>
              <a:spcPts val="400"/>
            </a:spcAft>
          </a:pPr>
          <a:r>
            <a:rPr lang="id-ID" sz="1350" dirty="0" smtClean="0"/>
            <a:t>Pengambilan keputusan dalam penanganan permasalahan</a:t>
          </a:r>
          <a:r>
            <a:rPr lang="id-ID" sz="1350" baseline="0" dirty="0" smtClean="0"/>
            <a:t> mendesak dan berskala besar, sesuai penugasan</a:t>
          </a:r>
          <a:endParaRPr lang="id-ID" sz="1350" dirty="0"/>
        </a:p>
      </dgm:t>
    </dgm:pt>
    <dgm:pt modelId="{7933A388-4653-4F52-ABB1-4A69159B2823}" type="parTrans" cxnId="{6B624EDB-E40A-42FB-A3FC-01E181CE5FA0}">
      <dgm:prSet/>
      <dgm:spPr/>
      <dgm:t>
        <a:bodyPr/>
        <a:lstStyle/>
        <a:p>
          <a:endParaRPr lang="id-ID"/>
        </a:p>
      </dgm:t>
    </dgm:pt>
    <dgm:pt modelId="{4C3A63C3-D5CD-403C-9B19-4D09F1A8C7BC}" type="sibTrans" cxnId="{6B624EDB-E40A-42FB-A3FC-01E181CE5FA0}">
      <dgm:prSet/>
      <dgm:spPr/>
      <dgm:t>
        <a:bodyPr/>
        <a:lstStyle/>
        <a:p>
          <a:endParaRPr lang="id-ID"/>
        </a:p>
      </dgm:t>
    </dgm:pt>
    <dgm:pt modelId="{69A91A0A-D767-4001-AF1F-1FCE49B05167}">
      <dgm:prSet custT="1"/>
      <dgm:spPr>
        <a:ln w="12700" cmpd="sng"/>
      </dgm:spPr>
      <dgm:t>
        <a:bodyPr/>
        <a:lstStyle/>
        <a:p>
          <a:pPr rtl="0">
            <a:spcAft>
              <a:spcPts val="400"/>
            </a:spcAft>
          </a:pPr>
          <a:r>
            <a:rPr lang="id-ID" sz="1350" dirty="0" smtClean="0"/>
            <a:t>Penguatan kapasitas perencanaan di pusat dan di daerah dalam menciptakan mekanisme pendanaan inovatif dan kreatif </a:t>
          </a:r>
        </a:p>
      </dgm:t>
    </dgm:pt>
    <dgm:pt modelId="{24E87F35-AC55-402C-8AF8-1A2505128978}" type="parTrans" cxnId="{0453BF6E-D5BF-4D19-BE47-3CB381205F76}">
      <dgm:prSet/>
      <dgm:spPr/>
      <dgm:t>
        <a:bodyPr/>
        <a:lstStyle/>
        <a:p>
          <a:endParaRPr lang="id-ID"/>
        </a:p>
      </dgm:t>
    </dgm:pt>
    <dgm:pt modelId="{BD879E76-2118-40D4-B5E7-7B11F87A6C4B}" type="sibTrans" cxnId="{0453BF6E-D5BF-4D19-BE47-3CB381205F76}">
      <dgm:prSet/>
      <dgm:spPr/>
      <dgm:t>
        <a:bodyPr/>
        <a:lstStyle/>
        <a:p>
          <a:endParaRPr lang="id-ID"/>
        </a:p>
      </dgm:t>
    </dgm:pt>
    <dgm:pt modelId="{CBF5CF8F-F1C1-41D5-B045-523E7DC68CB7}">
      <dgm:prSet custT="1"/>
      <dgm:spPr>
        <a:ln w="12700" cmpd="sng"/>
      </dgm:spPr>
      <dgm:t>
        <a:bodyPr/>
        <a:lstStyle/>
        <a:p>
          <a:pPr rtl="0">
            <a:spcAft>
              <a:spcPts val="400"/>
            </a:spcAft>
          </a:pPr>
          <a:r>
            <a:rPr lang="id-ID" sz="1350" dirty="0" smtClean="0"/>
            <a:t>Perencanaan partisipatif melalui kerjasama dengan perguruan</a:t>
          </a:r>
          <a:r>
            <a:rPr lang="id-ID" sz="1350" baseline="0" dirty="0" smtClean="0"/>
            <a:t> tinggi, organisasi profesi, dan organisasi masyarakat sipil</a:t>
          </a:r>
          <a:endParaRPr lang="id-ID" sz="1350" dirty="0" smtClean="0"/>
        </a:p>
      </dgm:t>
    </dgm:pt>
    <dgm:pt modelId="{D6F0560A-09B1-4B58-AB60-06CFCD47FDBF}" type="parTrans" cxnId="{D10FBB54-D408-4553-BE65-8C452C29AD06}">
      <dgm:prSet/>
      <dgm:spPr/>
      <dgm:t>
        <a:bodyPr/>
        <a:lstStyle/>
        <a:p>
          <a:endParaRPr lang="id-ID"/>
        </a:p>
      </dgm:t>
    </dgm:pt>
    <dgm:pt modelId="{C8A5380D-2BAE-4913-9941-01C8E55B6306}" type="sibTrans" cxnId="{D10FBB54-D408-4553-BE65-8C452C29AD06}">
      <dgm:prSet/>
      <dgm:spPr/>
      <dgm:t>
        <a:bodyPr/>
        <a:lstStyle/>
        <a:p>
          <a:endParaRPr lang="id-ID"/>
        </a:p>
      </dgm:t>
    </dgm:pt>
    <dgm:pt modelId="{80C0378D-67ED-42F9-9E14-9E02A35DA1F3}">
      <dgm:prSet custT="1"/>
      <dgm:spPr>
        <a:ln w="12700" cmpd="sng"/>
      </dgm:spPr>
      <dgm:t>
        <a:bodyPr/>
        <a:lstStyle/>
        <a:p>
          <a:pPr rtl="0"/>
          <a:r>
            <a:rPr lang="id-ID" sz="1250" dirty="0" smtClean="0"/>
            <a:t>Koordinasi pencarian sumber pembiayaan dalam dan luar negeri, serta pengalokasian dana</a:t>
          </a:r>
        </a:p>
      </dgm:t>
    </dgm:pt>
    <dgm:pt modelId="{717415EF-087A-48C5-B2F7-652E71ECC66E}" type="parTrans" cxnId="{FB4CF911-8A99-4D89-9565-9ECFD5D299DE}">
      <dgm:prSet/>
      <dgm:spPr/>
      <dgm:t>
        <a:bodyPr/>
        <a:lstStyle/>
        <a:p>
          <a:endParaRPr lang="id-ID"/>
        </a:p>
      </dgm:t>
    </dgm:pt>
    <dgm:pt modelId="{6C9C509A-32E6-4AE6-B4AB-0DEE2BC3E866}" type="sibTrans" cxnId="{FB4CF911-8A99-4D89-9565-9ECFD5D299DE}">
      <dgm:prSet/>
      <dgm:spPr/>
      <dgm:t>
        <a:bodyPr/>
        <a:lstStyle/>
        <a:p>
          <a:endParaRPr lang="id-ID"/>
        </a:p>
      </dgm:t>
    </dgm:pt>
    <dgm:pt modelId="{040A9FF7-31D1-41C6-8F2C-9F282E7BF5B4}">
      <dgm:prSet custT="1"/>
      <dgm:spPr>
        <a:ln w="12700" cmpd="sng"/>
      </dgm:spPr>
      <dgm:t>
        <a:bodyPr/>
        <a:lstStyle/>
        <a:p>
          <a:pPr rtl="0"/>
          <a:r>
            <a:rPr lang="id-ID" sz="1250" dirty="0" smtClean="0"/>
            <a:t>Koordinasi dan sinkronisasi pelaksanaan kebijakan perencanaan dan penganggaran</a:t>
          </a:r>
          <a:r>
            <a:rPr lang="id-ID" sz="1250" baseline="0" dirty="0" smtClean="0"/>
            <a:t> pembangunan nasional dan penyiapan rancang bangun sarana dan prasarana</a:t>
          </a:r>
          <a:endParaRPr lang="id-ID" sz="1250" dirty="0" smtClean="0"/>
        </a:p>
      </dgm:t>
    </dgm:pt>
    <dgm:pt modelId="{751E3260-43FF-40DC-8718-79C069BA8B13}" type="parTrans" cxnId="{413F32C0-0A58-4450-A785-0E1290C939E9}">
      <dgm:prSet/>
      <dgm:spPr/>
      <dgm:t>
        <a:bodyPr/>
        <a:lstStyle/>
        <a:p>
          <a:endParaRPr lang="id-ID"/>
        </a:p>
      </dgm:t>
    </dgm:pt>
    <dgm:pt modelId="{13593480-043D-4115-A334-DC7ED797956D}" type="sibTrans" cxnId="{413F32C0-0A58-4450-A785-0E1290C939E9}">
      <dgm:prSet/>
      <dgm:spPr/>
      <dgm:t>
        <a:bodyPr/>
        <a:lstStyle/>
        <a:p>
          <a:endParaRPr lang="id-ID"/>
        </a:p>
      </dgm:t>
    </dgm:pt>
    <dgm:pt modelId="{8A557758-F83D-4E22-A159-2ECC546130A4}">
      <dgm:prSet custT="1"/>
      <dgm:spPr>
        <a:ln w="12700" cmpd="sng"/>
      </dgm:spPr>
      <dgm:t>
        <a:bodyPr/>
        <a:lstStyle/>
        <a:p>
          <a:pPr rtl="0"/>
          <a:r>
            <a:rPr lang="id-ID" sz="1250" dirty="0" smtClean="0"/>
            <a:t>Koordinasi kegiatan strategis penanganan</a:t>
          </a:r>
          <a:r>
            <a:rPr lang="id-ID" sz="1250" baseline="0" dirty="0" smtClean="0"/>
            <a:t> permasalahan mendesak dan berskala besar sesuai penugasan</a:t>
          </a:r>
          <a:endParaRPr lang="id-ID" sz="1250" dirty="0"/>
        </a:p>
      </dgm:t>
    </dgm:pt>
    <dgm:pt modelId="{0E77CDDD-0978-4D6D-ADAE-2077AEE7CF84}" type="parTrans" cxnId="{2DF0686E-E36C-44D0-930D-71211428A7E1}">
      <dgm:prSet/>
      <dgm:spPr/>
      <dgm:t>
        <a:bodyPr/>
        <a:lstStyle/>
        <a:p>
          <a:endParaRPr lang="id-ID"/>
        </a:p>
      </dgm:t>
    </dgm:pt>
    <dgm:pt modelId="{114CA9B3-4CD7-436D-AFA8-F819F0326458}" type="sibTrans" cxnId="{2DF0686E-E36C-44D0-930D-71211428A7E1}">
      <dgm:prSet/>
      <dgm:spPr/>
      <dgm:t>
        <a:bodyPr/>
        <a:lstStyle/>
        <a:p>
          <a:endParaRPr lang="id-ID"/>
        </a:p>
      </dgm:t>
    </dgm:pt>
    <dgm:pt modelId="{D8A517AD-558D-4C6B-BBF6-FA616145CFD7}">
      <dgm:prSet/>
      <dgm:spPr/>
      <dgm:t>
        <a:bodyPr/>
        <a:lstStyle/>
        <a:p>
          <a:pPr rtl="0"/>
          <a:r>
            <a:rPr lang="id-ID" dirty="0" smtClean="0"/>
            <a:t>ADMINISTRATOR</a:t>
          </a:r>
          <a:endParaRPr lang="id-ID" dirty="0"/>
        </a:p>
      </dgm:t>
    </dgm:pt>
    <dgm:pt modelId="{8DEAB9AF-0B99-47F1-8B48-F7430AB49DDE}" type="parTrans" cxnId="{347FCE25-21C2-4BC8-AD31-4461FCDEB91E}">
      <dgm:prSet/>
      <dgm:spPr/>
      <dgm:t>
        <a:bodyPr/>
        <a:lstStyle/>
        <a:p>
          <a:endParaRPr lang="id-ID"/>
        </a:p>
      </dgm:t>
    </dgm:pt>
    <dgm:pt modelId="{D207282A-74D3-4072-99FB-EFF926F4CEC6}" type="sibTrans" cxnId="{347FCE25-21C2-4BC8-AD31-4461FCDEB91E}">
      <dgm:prSet/>
      <dgm:spPr/>
      <dgm:t>
        <a:bodyPr/>
        <a:lstStyle/>
        <a:p>
          <a:endParaRPr lang="id-ID"/>
        </a:p>
      </dgm:t>
    </dgm:pt>
    <dgm:pt modelId="{37FEB307-DB41-489E-8EED-F4CB537ED157}">
      <dgm:prSet custT="1"/>
      <dgm:spPr>
        <a:ln w="12700" cmpd="sng"/>
      </dgm:spPr>
      <dgm:t>
        <a:bodyPr/>
        <a:lstStyle/>
        <a:p>
          <a:pPr rtl="0">
            <a:spcAft>
              <a:spcPts val="400"/>
            </a:spcAft>
          </a:pPr>
          <a:r>
            <a:rPr lang="id-ID" sz="1350" dirty="0" smtClean="0"/>
            <a:t>Pengelolaan dokumen perencanaan termasuk pinjaman dan hibah luar negeri (PHLN)</a:t>
          </a:r>
          <a:endParaRPr lang="id-ID" sz="1350" dirty="0"/>
        </a:p>
      </dgm:t>
    </dgm:pt>
    <dgm:pt modelId="{BB1C5040-F797-4789-8FD1-CEE4333D53DD}" type="parTrans" cxnId="{B9EA7D89-0597-4422-985C-AAB2B1514A3E}">
      <dgm:prSet/>
      <dgm:spPr/>
      <dgm:t>
        <a:bodyPr/>
        <a:lstStyle/>
        <a:p>
          <a:endParaRPr lang="id-ID"/>
        </a:p>
      </dgm:t>
    </dgm:pt>
    <dgm:pt modelId="{7F753CE7-478F-430F-BBD1-02696B4D08D0}" type="sibTrans" cxnId="{B9EA7D89-0597-4422-985C-AAB2B1514A3E}">
      <dgm:prSet/>
      <dgm:spPr/>
      <dgm:t>
        <a:bodyPr/>
        <a:lstStyle/>
        <a:p>
          <a:endParaRPr lang="id-ID"/>
        </a:p>
      </dgm:t>
    </dgm:pt>
    <dgm:pt modelId="{A5405212-3398-4881-A433-F79723E3305D}">
      <dgm:prSet custT="1"/>
      <dgm:spPr>
        <a:ln w="12700" cmpd="sng"/>
      </dgm:spPr>
      <dgm:t>
        <a:bodyPr/>
        <a:lstStyle/>
        <a:p>
          <a:pPr rtl="0">
            <a:spcAft>
              <a:spcPts val="400"/>
            </a:spcAft>
          </a:pPr>
          <a:r>
            <a:rPr lang="id-ID" sz="1350" dirty="0" smtClean="0"/>
            <a:t>Penyusunan dan pengelolaan</a:t>
          </a:r>
          <a:r>
            <a:rPr lang="id-ID" sz="1350" baseline="0" dirty="0" smtClean="0"/>
            <a:t> laporan hasil pemantauan atas pelaksanaan rencana pembangunan</a:t>
          </a:r>
          <a:endParaRPr lang="id-ID" sz="1350" dirty="0" smtClean="0"/>
        </a:p>
      </dgm:t>
    </dgm:pt>
    <dgm:pt modelId="{CDDFEF9F-DD74-46BA-855A-E76EEAB67056}" type="parTrans" cxnId="{C8D1B1D3-7EBD-486C-9572-9E5A6BBE858D}">
      <dgm:prSet/>
      <dgm:spPr/>
      <dgm:t>
        <a:bodyPr/>
        <a:lstStyle/>
        <a:p>
          <a:endParaRPr lang="id-ID"/>
        </a:p>
      </dgm:t>
    </dgm:pt>
    <dgm:pt modelId="{1F404BB7-0B72-46B1-A7F4-A8D89FA656DE}" type="sibTrans" cxnId="{C8D1B1D3-7EBD-486C-9572-9E5A6BBE858D}">
      <dgm:prSet/>
      <dgm:spPr/>
      <dgm:t>
        <a:bodyPr/>
        <a:lstStyle/>
        <a:p>
          <a:endParaRPr lang="id-ID"/>
        </a:p>
      </dgm:t>
    </dgm:pt>
    <dgm:pt modelId="{844D931E-34B9-46C1-9FF9-96A92A1077D0}">
      <dgm:prSet custT="1"/>
      <dgm:spPr>
        <a:ln w="12700" cmpd="sng"/>
      </dgm:spPr>
      <dgm:t>
        <a:bodyPr/>
        <a:lstStyle/>
        <a:p>
          <a:pPr rtl="0">
            <a:spcAft>
              <a:spcPts val="400"/>
            </a:spcAft>
          </a:pPr>
          <a:r>
            <a:rPr lang="id-ID" sz="1350" dirty="0" smtClean="0"/>
            <a:t>Penyusunan dan pengelolaan laporan hasil evaluasi</a:t>
          </a:r>
        </a:p>
      </dgm:t>
    </dgm:pt>
    <dgm:pt modelId="{62B75770-0FC1-4A48-939E-36FBD6934864}" type="parTrans" cxnId="{FF28BE29-641D-49CE-914B-7D862273781D}">
      <dgm:prSet/>
      <dgm:spPr/>
      <dgm:t>
        <a:bodyPr/>
        <a:lstStyle/>
        <a:p>
          <a:endParaRPr lang="id-ID"/>
        </a:p>
      </dgm:t>
    </dgm:pt>
    <dgm:pt modelId="{4671459C-CBAE-4379-9441-E98C1A11AA8D}" type="sibTrans" cxnId="{FF28BE29-641D-49CE-914B-7D862273781D}">
      <dgm:prSet/>
      <dgm:spPr/>
      <dgm:t>
        <a:bodyPr/>
        <a:lstStyle/>
        <a:p>
          <a:endParaRPr lang="id-ID"/>
        </a:p>
      </dgm:t>
    </dgm:pt>
    <dgm:pt modelId="{DA1B89E2-E91B-4BE5-9887-93C3BFBFAFFC}">
      <dgm:prSet custT="1"/>
      <dgm:spPr>
        <a:ln w="12700" cmpd="sng"/>
      </dgm:spPr>
      <dgm:t>
        <a:bodyPr/>
        <a:lstStyle/>
        <a:p>
          <a:pPr rtl="0">
            <a:spcAft>
              <a:spcPts val="400"/>
            </a:spcAft>
          </a:pPr>
          <a:r>
            <a:rPr lang="id-ID" sz="1350" dirty="0" smtClean="0"/>
            <a:t>Pembinaan dan pelayanan administrasi umum</a:t>
          </a:r>
        </a:p>
      </dgm:t>
    </dgm:pt>
    <dgm:pt modelId="{7684C8B7-51D9-46FC-BCAA-A4D75C9EEB3B}" type="parTrans" cxnId="{5C183D8E-7320-4F12-88A7-3C490DC8620E}">
      <dgm:prSet/>
      <dgm:spPr/>
      <dgm:t>
        <a:bodyPr/>
        <a:lstStyle/>
        <a:p>
          <a:endParaRPr lang="id-ID"/>
        </a:p>
      </dgm:t>
    </dgm:pt>
    <dgm:pt modelId="{C04F23F6-7DCA-4751-9F32-B09FBD8F23E2}" type="sibTrans" cxnId="{5C183D8E-7320-4F12-88A7-3C490DC8620E}">
      <dgm:prSet/>
      <dgm:spPr/>
      <dgm:t>
        <a:bodyPr/>
        <a:lstStyle/>
        <a:p>
          <a:endParaRPr lang="id-ID"/>
        </a:p>
      </dgm:t>
    </dgm:pt>
    <dgm:pt modelId="{E75FC8A9-6EB7-4CB1-B1F3-37455FB2803A}" type="pres">
      <dgm:prSet presAssocID="{5D157BCA-1996-470E-B6B9-4229C6419729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id-ID"/>
        </a:p>
      </dgm:t>
    </dgm:pt>
    <dgm:pt modelId="{B5689A15-DBD9-45FB-A5F7-A9388D6E2222}" type="pres">
      <dgm:prSet presAssocID="{72143D9A-FFF8-4F58-941E-174F7452B26B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E280DF5B-EFC0-430F-AD2D-2EDF2F856006}" type="pres">
      <dgm:prSet presAssocID="{72143D9A-FFF8-4F58-941E-174F7452B26B}" presName="image" presStyleLbl="fgImgPlace1" presStyleIdx="0" presStyleCnt="4"/>
      <dgm:spPr/>
      <dgm:t>
        <a:bodyPr/>
        <a:lstStyle/>
        <a:p>
          <a:endParaRPr lang="id-ID"/>
        </a:p>
      </dgm:t>
    </dgm:pt>
    <dgm:pt modelId="{F0155071-1856-4338-9559-C0536DD0281A}" type="pres">
      <dgm:prSet presAssocID="{72143D9A-FFF8-4F58-941E-174F7452B26B}" presName="childNode" presStyleLbl="node1" presStyleIdx="0" presStyleCnt="4" custScaleX="11089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A65AE966-E45A-45C9-BA2B-6F6644F9D6B1}" type="pres">
      <dgm:prSet presAssocID="{72143D9A-FFF8-4F58-941E-174F7452B26B}" presName="parentNode" presStyleLbl="revTx" presStyleIdx="0" presStyleCnt="4" custLinFactNeighborX="-24310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433D96E-DBC9-4732-8347-F72BD01AA4E6}" type="pres">
      <dgm:prSet presAssocID="{A8C0D232-EE79-43D0-9A54-124E7A50975A}" presName="sibTrans" presStyleCnt="0"/>
      <dgm:spPr/>
      <dgm:t>
        <a:bodyPr/>
        <a:lstStyle/>
        <a:p>
          <a:endParaRPr lang="id-ID"/>
        </a:p>
      </dgm:t>
    </dgm:pt>
    <dgm:pt modelId="{3D3A041F-37FE-4B87-A93D-CED4D9A08EBC}" type="pres">
      <dgm:prSet presAssocID="{826F91D0-B946-4448-A6D6-522371996A6E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E30D910-E461-41EB-8B63-B8CB7CF7727B}" type="pres">
      <dgm:prSet presAssocID="{826F91D0-B946-4448-A6D6-522371996A6E}" presName="image" presStyleLbl="fgImgPlace1" presStyleIdx="1" presStyleCnt="4"/>
      <dgm:spPr/>
      <dgm:t>
        <a:bodyPr/>
        <a:lstStyle/>
        <a:p>
          <a:endParaRPr lang="id-ID"/>
        </a:p>
      </dgm:t>
    </dgm:pt>
    <dgm:pt modelId="{B6831A46-5A4F-4E2C-B63B-C58BBC3ACBC2}" type="pres">
      <dgm:prSet presAssocID="{826F91D0-B946-4448-A6D6-522371996A6E}" presName="childNode" presStyleLbl="node1" presStyleIdx="1" presStyleCnt="4" custScaleX="13008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229F93B-50FA-4F9E-BFAB-EF0ED8E1BAE6}" type="pres">
      <dgm:prSet presAssocID="{826F91D0-B946-4448-A6D6-522371996A6E}" presName="parentNode" presStyleLbl="revTx" presStyleIdx="1" presStyleCnt="4" custLinFactNeighborX="-78274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E0D407D-77FC-4AAC-9538-27BF3EA4E3A3}" type="pres">
      <dgm:prSet presAssocID="{E148B75A-5756-4B9E-9981-CCFD68EE6E51}" presName="sibTrans" presStyleCnt="0"/>
      <dgm:spPr/>
      <dgm:t>
        <a:bodyPr/>
        <a:lstStyle/>
        <a:p>
          <a:endParaRPr lang="id-ID"/>
        </a:p>
      </dgm:t>
    </dgm:pt>
    <dgm:pt modelId="{8A8199E9-DAFC-4069-BA6F-872CA84FB42A}" type="pres">
      <dgm:prSet presAssocID="{1F508A7F-8B22-45FB-8F9E-F8E396FD15A9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A028C7EB-FF96-4441-A950-099476CF8F13}" type="pres">
      <dgm:prSet presAssocID="{1F508A7F-8B22-45FB-8F9E-F8E396FD15A9}" presName="image" presStyleLbl="fgImgPlace1" presStyleIdx="2" presStyleCnt="4" custLinFactNeighborX="-59269"/>
      <dgm:spPr/>
      <dgm:t>
        <a:bodyPr/>
        <a:lstStyle/>
        <a:p>
          <a:endParaRPr lang="id-ID"/>
        </a:p>
      </dgm:t>
    </dgm:pt>
    <dgm:pt modelId="{FCA23CC4-25E0-4996-97A9-F7356646DE57}" type="pres">
      <dgm:prSet presAssocID="{1F508A7F-8B22-45FB-8F9E-F8E396FD15A9}" presName="childNode" presStyleLbl="node1" presStyleIdx="2" presStyleCnt="4" custScaleX="165175" custScaleY="112192" custLinFactNeighborX="9623" custLinFactNeighborY="6821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0873BA8-C96B-4376-AEE2-628299E55DC9}" type="pres">
      <dgm:prSet presAssocID="{1F508A7F-8B22-45FB-8F9E-F8E396FD15A9}" presName="parentNode" presStyleLbl="revTx" presStyleIdx="2" presStyleCnt="4" custLinFactX="-18538" custLinFactNeighborX="-100000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CC14161E-00D6-49B0-9644-BC096B7568DF}" type="pres">
      <dgm:prSet presAssocID="{0DC4CEB9-D1AB-4DC3-AB40-803422E5F424}" presName="sibTrans" presStyleCnt="0"/>
      <dgm:spPr/>
      <dgm:t>
        <a:bodyPr/>
        <a:lstStyle/>
        <a:p>
          <a:endParaRPr lang="id-ID"/>
        </a:p>
      </dgm:t>
    </dgm:pt>
    <dgm:pt modelId="{05FB7F47-3B33-4436-9693-4EBF04689DED}" type="pres">
      <dgm:prSet presAssocID="{D8A517AD-558D-4C6B-BBF6-FA616145CFD7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27229CE-0C0B-415A-97E4-32A0BEB241FD}" type="pres">
      <dgm:prSet presAssocID="{D8A517AD-558D-4C6B-BBF6-FA616145CFD7}" presName="image" presStyleLbl="fgImgPlace1" presStyleIdx="3" presStyleCnt="4" custLinFactNeighborX="-6974"/>
      <dgm:spPr/>
      <dgm:t>
        <a:bodyPr/>
        <a:lstStyle/>
        <a:p>
          <a:endParaRPr lang="id-ID"/>
        </a:p>
      </dgm:t>
    </dgm:pt>
    <dgm:pt modelId="{D8BEDEA2-629A-4DE8-8DDB-660AF18497F1}" type="pres">
      <dgm:prSet presAssocID="{D8A517AD-558D-4C6B-BBF6-FA616145CFD7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4F724329-0CD4-4A79-AF99-DB9AC781B6B5}" type="pres">
      <dgm:prSet presAssocID="{D8A517AD-558D-4C6B-BBF6-FA616145CFD7}" presName="parentNode" presStyleLbl="revTx" presStyleIdx="3" presStyleCnt="4" custLinFactNeighborX="-13947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6B624EDB-E40A-42FB-A3FC-01E181CE5FA0}" srcId="{72143D9A-FFF8-4F58-941E-174F7452B26B}" destId="{66DDE19A-82C0-492F-8B13-BD7916B5C89B}" srcOrd="3" destOrd="0" parTransId="{7933A388-4653-4F52-ABB1-4A69159B2823}" sibTransId="{4C3A63C3-D5CD-403C-9B19-4D09F1A8C7BC}"/>
    <dgm:cxn modelId="{CD5211DD-0A19-4FDF-883B-DEF8B3F32F19}" srcId="{5D157BCA-1996-470E-B6B9-4229C6419729}" destId="{826F91D0-B946-4448-A6D6-522371996A6E}" srcOrd="1" destOrd="0" parTransId="{FF404DE3-9235-4AE6-AF5D-977BBB66004C}" sibTransId="{E148B75A-5756-4B9E-9981-CCFD68EE6E51}"/>
    <dgm:cxn modelId="{968F6EC4-224B-473A-ABBF-CCD5E3EEB45D}" type="presOf" srcId="{B8352801-14AC-4024-902E-3C6440CAA91D}" destId="{F0155071-1856-4338-9559-C0536DD0281A}" srcOrd="0" destOrd="1" presId="urn:microsoft.com/office/officeart/2005/8/layout/hList2#1"/>
    <dgm:cxn modelId="{5688F578-E5FF-4B49-8F40-170D8D540868}" srcId="{72143D9A-FFF8-4F58-941E-174F7452B26B}" destId="{22B8AF87-4C3A-465A-825E-817C24280DDD}" srcOrd="2" destOrd="0" parTransId="{37C3790E-CF8E-483F-8B70-E35F523DE66D}" sibTransId="{7A2F99B1-CAC8-4B45-A8B6-93878C7C6035}"/>
    <dgm:cxn modelId="{C8D1B1D3-7EBD-486C-9572-9E5A6BBE858D}" srcId="{D8A517AD-558D-4C6B-BBF6-FA616145CFD7}" destId="{A5405212-3398-4881-A433-F79723E3305D}" srcOrd="1" destOrd="0" parTransId="{CDDFEF9F-DD74-46BA-855A-E76EEAB67056}" sibTransId="{1F404BB7-0B72-46B1-A7F4-A8D89FA656DE}"/>
    <dgm:cxn modelId="{E1A26844-E801-46E7-AD6C-4D42F72E3147}" type="presOf" srcId="{A5405212-3398-4881-A433-F79723E3305D}" destId="{D8BEDEA2-629A-4DE8-8DDB-660AF18497F1}" srcOrd="0" destOrd="1" presId="urn:microsoft.com/office/officeart/2005/8/layout/hList2#1"/>
    <dgm:cxn modelId="{0E652E5C-CF19-44A0-9EB6-E8EE9E561AE5}" type="presOf" srcId="{826F91D0-B946-4448-A6D6-522371996A6E}" destId="{7229F93B-50FA-4F9E-BFAB-EF0ED8E1BAE6}" srcOrd="0" destOrd="0" presId="urn:microsoft.com/office/officeart/2005/8/layout/hList2#1"/>
    <dgm:cxn modelId="{01FF9301-6E16-4750-8F52-F523134487FD}" type="presOf" srcId="{80C0378D-67ED-42F9-9E14-9E02A35DA1F3}" destId="{FCA23CC4-25E0-4996-97A9-F7356646DE57}" srcOrd="0" destOrd="1" presId="urn:microsoft.com/office/officeart/2005/8/layout/hList2#1"/>
    <dgm:cxn modelId="{AD175FCE-8C07-4B20-8C4D-AEBEBB855FF4}" srcId="{5D157BCA-1996-470E-B6B9-4229C6419729}" destId="{1F508A7F-8B22-45FB-8F9E-F8E396FD15A9}" srcOrd="2" destOrd="0" parTransId="{0FB33CA1-9B99-4B83-9A9A-45E10FEC6F4D}" sibTransId="{0DC4CEB9-D1AB-4DC3-AB40-803422E5F424}"/>
    <dgm:cxn modelId="{4FB807D5-ADB3-43CC-AFAA-7D0C84614DCC}" srcId="{5D157BCA-1996-470E-B6B9-4229C6419729}" destId="{72143D9A-FFF8-4F58-941E-174F7452B26B}" srcOrd="0" destOrd="0" parTransId="{80FBED78-C06B-4F8B-A828-403CF17D8C32}" sibTransId="{A8C0D232-EE79-43D0-9A54-124E7A50975A}"/>
    <dgm:cxn modelId="{347FCE25-21C2-4BC8-AD31-4461FCDEB91E}" srcId="{5D157BCA-1996-470E-B6B9-4229C6419729}" destId="{D8A517AD-558D-4C6B-BBF6-FA616145CFD7}" srcOrd="3" destOrd="0" parTransId="{8DEAB9AF-0B99-47F1-8B48-F7430AB49DDE}" sibTransId="{D207282A-74D3-4072-99FB-EFF926F4CEC6}"/>
    <dgm:cxn modelId="{5C183D8E-7320-4F12-88A7-3C490DC8620E}" srcId="{D8A517AD-558D-4C6B-BBF6-FA616145CFD7}" destId="{DA1B89E2-E91B-4BE5-9887-93C3BFBFAFFC}" srcOrd="3" destOrd="0" parTransId="{7684C8B7-51D9-46FC-BCAA-A4D75C9EEB3B}" sibTransId="{C04F23F6-7DCA-4751-9F32-B09FBD8F23E2}"/>
    <dgm:cxn modelId="{6EA46F9D-BE73-447C-970C-C4D145194031}" srcId="{72143D9A-FFF8-4F58-941E-174F7452B26B}" destId="{AB84BEEE-200C-4DFA-B36A-E63EEA82BF69}" srcOrd="0" destOrd="0" parTransId="{DE078338-2B46-4F20-89C5-CDA72F68D5BA}" sibTransId="{C201A157-DFBB-423B-B844-233DFBB9DF79}"/>
    <dgm:cxn modelId="{5343D654-4D8F-41E2-AD5F-AEA5C09A6CEE}" type="presOf" srcId="{844D931E-34B9-46C1-9FF9-96A92A1077D0}" destId="{D8BEDEA2-629A-4DE8-8DDB-660AF18497F1}" srcOrd="0" destOrd="2" presId="urn:microsoft.com/office/officeart/2005/8/layout/hList2#1"/>
    <dgm:cxn modelId="{D10FBB54-D408-4553-BE65-8C452C29AD06}" srcId="{826F91D0-B946-4448-A6D6-522371996A6E}" destId="{CBF5CF8F-F1C1-41D5-B045-523E7DC68CB7}" srcOrd="2" destOrd="0" parTransId="{D6F0560A-09B1-4B58-AB60-06CFCD47FDBF}" sibTransId="{C8A5380D-2BAE-4913-9941-01C8E55B6306}"/>
    <dgm:cxn modelId="{307FA71B-32BC-4D76-A654-48112BA3C44C}" type="presOf" srcId="{72143D9A-FFF8-4F58-941E-174F7452B26B}" destId="{A65AE966-E45A-45C9-BA2B-6F6644F9D6B1}" srcOrd="0" destOrd="0" presId="urn:microsoft.com/office/officeart/2005/8/layout/hList2#1"/>
    <dgm:cxn modelId="{FF28BE29-641D-49CE-914B-7D862273781D}" srcId="{D8A517AD-558D-4C6B-BBF6-FA616145CFD7}" destId="{844D931E-34B9-46C1-9FF9-96A92A1077D0}" srcOrd="2" destOrd="0" parTransId="{62B75770-0FC1-4A48-939E-36FBD6934864}" sibTransId="{4671459C-CBAE-4379-9441-E98C1A11AA8D}"/>
    <dgm:cxn modelId="{85ABC299-EB92-49AF-9B8C-18B396725BC5}" type="presOf" srcId="{1F508A7F-8B22-45FB-8F9E-F8E396FD15A9}" destId="{F0873BA8-C96B-4376-AEE2-628299E55DC9}" srcOrd="0" destOrd="0" presId="urn:microsoft.com/office/officeart/2005/8/layout/hList2#1"/>
    <dgm:cxn modelId="{511EE3F8-CDBF-4A28-93A2-652F1AED39FD}" type="presOf" srcId="{37FEB307-DB41-489E-8EED-F4CB537ED157}" destId="{D8BEDEA2-629A-4DE8-8DDB-660AF18497F1}" srcOrd="0" destOrd="0" presId="urn:microsoft.com/office/officeart/2005/8/layout/hList2#1"/>
    <dgm:cxn modelId="{3F0F7FCF-2911-4582-8AFA-D85C9EA81916}" type="presOf" srcId="{AB84BEEE-200C-4DFA-B36A-E63EEA82BF69}" destId="{F0155071-1856-4338-9559-C0536DD0281A}" srcOrd="0" destOrd="0" presId="urn:microsoft.com/office/officeart/2005/8/layout/hList2#1"/>
    <dgm:cxn modelId="{0453BF6E-D5BF-4D19-BE47-3CB381205F76}" srcId="{826F91D0-B946-4448-A6D6-522371996A6E}" destId="{69A91A0A-D767-4001-AF1F-1FCE49B05167}" srcOrd="1" destOrd="0" parTransId="{24E87F35-AC55-402C-8AF8-1A2505128978}" sibTransId="{BD879E76-2118-40D4-B5E7-7B11F87A6C4B}"/>
    <dgm:cxn modelId="{13522C60-B7CB-4DAF-8CA4-123F98119B65}" type="presOf" srcId="{790A3C07-7FC6-4A89-9A59-54CBA773E3DD}" destId="{B6831A46-5A4F-4E2C-B63B-C58BBC3ACBC2}" srcOrd="0" destOrd="0" presId="urn:microsoft.com/office/officeart/2005/8/layout/hList2#1"/>
    <dgm:cxn modelId="{16CCC448-AC6B-4F31-8831-DF512A967713}" srcId="{1F508A7F-8B22-45FB-8F9E-F8E396FD15A9}" destId="{F6952B0B-78CB-4CD0-A4E8-1F80543898C7}" srcOrd="0" destOrd="0" parTransId="{57819C81-D134-42B8-902F-9332155477BB}" sibTransId="{FE4229B1-7D41-4562-BE47-22BF162EEADC}"/>
    <dgm:cxn modelId="{9DFE663D-B028-41D1-B4CC-CC0D555FD4DF}" type="presOf" srcId="{D8A517AD-558D-4C6B-BBF6-FA616145CFD7}" destId="{4F724329-0CD4-4A79-AF99-DB9AC781B6B5}" srcOrd="0" destOrd="0" presId="urn:microsoft.com/office/officeart/2005/8/layout/hList2#1"/>
    <dgm:cxn modelId="{1812E05E-A187-447B-87E0-13D58AFC526E}" type="presOf" srcId="{8A557758-F83D-4E22-A159-2ECC546130A4}" destId="{FCA23CC4-25E0-4996-97A9-F7356646DE57}" srcOrd="0" destOrd="3" presId="urn:microsoft.com/office/officeart/2005/8/layout/hList2#1"/>
    <dgm:cxn modelId="{A26120BE-D4EF-4167-B2CC-0B35B4BEC9DA}" type="presOf" srcId="{22B8AF87-4C3A-465A-825E-817C24280DDD}" destId="{F0155071-1856-4338-9559-C0536DD0281A}" srcOrd="0" destOrd="2" presId="urn:microsoft.com/office/officeart/2005/8/layout/hList2#1"/>
    <dgm:cxn modelId="{98E035EE-1AC7-48CD-A9AE-DEF8A4C7B6C1}" type="presOf" srcId="{F6952B0B-78CB-4CD0-A4E8-1F80543898C7}" destId="{FCA23CC4-25E0-4996-97A9-F7356646DE57}" srcOrd="0" destOrd="0" presId="urn:microsoft.com/office/officeart/2005/8/layout/hList2#1"/>
    <dgm:cxn modelId="{0C830DBA-0C6B-4013-AA47-F184F869D5B6}" type="presOf" srcId="{69A91A0A-D767-4001-AF1F-1FCE49B05167}" destId="{B6831A46-5A4F-4E2C-B63B-C58BBC3ACBC2}" srcOrd="0" destOrd="1" presId="urn:microsoft.com/office/officeart/2005/8/layout/hList2#1"/>
    <dgm:cxn modelId="{45657E8F-2988-4E6A-9F97-5B0F473498AD}" type="presOf" srcId="{CBF5CF8F-F1C1-41D5-B045-523E7DC68CB7}" destId="{B6831A46-5A4F-4E2C-B63B-C58BBC3ACBC2}" srcOrd="0" destOrd="2" presId="urn:microsoft.com/office/officeart/2005/8/layout/hList2#1"/>
    <dgm:cxn modelId="{2EDFA7B5-C2C6-470E-834E-D2298389C737}" type="presOf" srcId="{66DDE19A-82C0-492F-8B13-BD7916B5C89B}" destId="{F0155071-1856-4338-9559-C0536DD0281A}" srcOrd="0" destOrd="3" presId="urn:microsoft.com/office/officeart/2005/8/layout/hList2#1"/>
    <dgm:cxn modelId="{8A7A15DC-AAE6-47F7-B8D4-4B7D816A2B03}" srcId="{826F91D0-B946-4448-A6D6-522371996A6E}" destId="{790A3C07-7FC6-4A89-9A59-54CBA773E3DD}" srcOrd="0" destOrd="0" parTransId="{DBF89322-C3A0-4438-AD72-7F835B9BAA60}" sibTransId="{59A58718-1002-4708-A1ED-B067E4144E42}"/>
    <dgm:cxn modelId="{FB4CF911-8A99-4D89-9565-9ECFD5D299DE}" srcId="{1F508A7F-8B22-45FB-8F9E-F8E396FD15A9}" destId="{80C0378D-67ED-42F9-9E14-9E02A35DA1F3}" srcOrd="1" destOrd="0" parTransId="{717415EF-087A-48C5-B2F7-652E71ECC66E}" sibTransId="{6C9C509A-32E6-4AE6-B4AB-0DEE2BC3E866}"/>
    <dgm:cxn modelId="{B9EA7D89-0597-4422-985C-AAB2B1514A3E}" srcId="{D8A517AD-558D-4C6B-BBF6-FA616145CFD7}" destId="{37FEB307-DB41-489E-8EED-F4CB537ED157}" srcOrd="0" destOrd="0" parTransId="{BB1C5040-F797-4789-8FD1-CEE4333D53DD}" sibTransId="{7F753CE7-478F-430F-BBD1-02696B4D08D0}"/>
    <dgm:cxn modelId="{413F32C0-0A58-4450-A785-0E1290C939E9}" srcId="{1F508A7F-8B22-45FB-8F9E-F8E396FD15A9}" destId="{040A9FF7-31D1-41C6-8F2C-9F282E7BF5B4}" srcOrd="2" destOrd="0" parTransId="{751E3260-43FF-40DC-8718-79C069BA8B13}" sibTransId="{13593480-043D-4115-A334-DC7ED797956D}"/>
    <dgm:cxn modelId="{D70922A7-A030-47EA-99F6-CB9A9BE0422D}" type="presOf" srcId="{DA1B89E2-E91B-4BE5-9887-93C3BFBFAFFC}" destId="{D8BEDEA2-629A-4DE8-8DDB-660AF18497F1}" srcOrd="0" destOrd="3" presId="urn:microsoft.com/office/officeart/2005/8/layout/hList2#1"/>
    <dgm:cxn modelId="{D3FDB544-0ED6-4A3A-9F68-331151B1AE47}" type="presOf" srcId="{5D157BCA-1996-470E-B6B9-4229C6419729}" destId="{E75FC8A9-6EB7-4CB1-B1F3-37455FB2803A}" srcOrd="0" destOrd="0" presId="urn:microsoft.com/office/officeart/2005/8/layout/hList2#1"/>
    <dgm:cxn modelId="{2DF0686E-E36C-44D0-930D-71211428A7E1}" srcId="{1F508A7F-8B22-45FB-8F9E-F8E396FD15A9}" destId="{8A557758-F83D-4E22-A159-2ECC546130A4}" srcOrd="3" destOrd="0" parTransId="{0E77CDDD-0978-4D6D-ADAE-2077AEE7CF84}" sibTransId="{114CA9B3-4CD7-436D-AFA8-F819F0326458}"/>
    <dgm:cxn modelId="{1DAABEA5-64DD-40EE-A36B-E21D6CA2729A}" type="presOf" srcId="{040A9FF7-31D1-41C6-8F2C-9F282E7BF5B4}" destId="{FCA23CC4-25E0-4996-97A9-F7356646DE57}" srcOrd="0" destOrd="2" presId="urn:microsoft.com/office/officeart/2005/8/layout/hList2#1"/>
    <dgm:cxn modelId="{8C0253F8-97CA-4678-953D-B2F68D3BCBB9}" srcId="{72143D9A-FFF8-4F58-941E-174F7452B26B}" destId="{B8352801-14AC-4024-902E-3C6440CAA91D}" srcOrd="1" destOrd="0" parTransId="{DC2F18B7-F460-40CA-9EDF-8ACF2DF586F5}" sibTransId="{8EA0805E-9284-4AAC-9BBD-A88B847ACDEC}"/>
    <dgm:cxn modelId="{32478130-4172-45D1-ADA6-426C8E2DC515}" type="presParOf" srcId="{E75FC8A9-6EB7-4CB1-B1F3-37455FB2803A}" destId="{B5689A15-DBD9-45FB-A5F7-A9388D6E2222}" srcOrd="0" destOrd="0" presId="urn:microsoft.com/office/officeart/2005/8/layout/hList2#1"/>
    <dgm:cxn modelId="{1533F8CC-37E2-47AA-9D1F-B54104E1C84E}" type="presParOf" srcId="{B5689A15-DBD9-45FB-A5F7-A9388D6E2222}" destId="{E280DF5B-EFC0-430F-AD2D-2EDF2F856006}" srcOrd="0" destOrd="0" presId="urn:microsoft.com/office/officeart/2005/8/layout/hList2#1"/>
    <dgm:cxn modelId="{A54B3D7D-273A-49E6-9CA3-F4080E630F56}" type="presParOf" srcId="{B5689A15-DBD9-45FB-A5F7-A9388D6E2222}" destId="{F0155071-1856-4338-9559-C0536DD0281A}" srcOrd="1" destOrd="0" presId="urn:microsoft.com/office/officeart/2005/8/layout/hList2#1"/>
    <dgm:cxn modelId="{F3DD20D9-F120-4014-B070-E88CA1B6996E}" type="presParOf" srcId="{B5689A15-DBD9-45FB-A5F7-A9388D6E2222}" destId="{A65AE966-E45A-45C9-BA2B-6F6644F9D6B1}" srcOrd="2" destOrd="0" presId="urn:microsoft.com/office/officeart/2005/8/layout/hList2#1"/>
    <dgm:cxn modelId="{A553565F-41E3-4D10-9C85-F09AE66229F2}" type="presParOf" srcId="{E75FC8A9-6EB7-4CB1-B1F3-37455FB2803A}" destId="{3433D96E-DBC9-4732-8347-F72BD01AA4E6}" srcOrd="1" destOrd="0" presId="urn:microsoft.com/office/officeart/2005/8/layout/hList2#1"/>
    <dgm:cxn modelId="{03D4539F-8A9F-41B3-B04A-33CEA98796A8}" type="presParOf" srcId="{E75FC8A9-6EB7-4CB1-B1F3-37455FB2803A}" destId="{3D3A041F-37FE-4B87-A93D-CED4D9A08EBC}" srcOrd="2" destOrd="0" presId="urn:microsoft.com/office/officeart/2005/8/layout/hList2#1"/>
    <dgm:cxn modelId="{1913271D-53DD-4C69-A6CF-956294F793DE}" type="presParOf" srcId="{3D3A041F-37FE-4B87-A93D-CED4D9A08EBC}" destId="{FE30D910-E461-41EB-8B63-B8CB7CF7727B}" srcOrd="0" destOrd="0" presId="urn:microsoft.com/office/officeart/2005/8/layout/hList2#1"/>
    <dgm:cxn modelId="{77705CE5-C16C-4A51-A420-BFB6B8A0F8AE}" type="presParOf" srcId="{3D3A041F-37FE-4B87-A93D-CED4D9A08EBC}" destId="{B6831A46-5A4F-4E2C-B63B-C58BBC3ACBC2}" srcOrd="1" destOrd="0" presId="urn:microsoft.com/office/officeart/2005/8/layout/hList2#1"/>
    <dgm:cxn modelId="{7C6D2C4E-15F2-481D-B4C8-46B7B7CF3D6B}" type="presParOf" srcId="{3D3A041F-37FE-4B87-A93D-CED4D9A08EBC}" destId="{7229F93B-50FA-4F9E-BFAB-EF0ED8E1BAE6}" srcOrd="2" destOrd="0" presId="urn:microsoft.com/office/officeart/2005/8/layout/hList2#1"/>
    <dgm:cxn modelId="{F7D515B7-8782-4F60-B5FD-59A4F2918430}" type="presParOf" srcId="{E75FC8A9-6EB7-4CB1-B1F3-37455FB2803A}" destId="{8E0D407D-77FC-4AAC-9538-27BF3EA4E3A3}" srcOrd="3" destOrd="0" presId="urn:microsoft.com/office/officeart/2005/8/layout/hList2#1"/>
    <dgm:cxn modelId="{08EFE541-0986-4946-8821-94C0EE1C02E1}" type="presParOf" srcId="{E75FC8A9-6EB7-4CB1-B1F3-37455FB2803A}" destId="{8A8199E9-DAFC-4069-BA6F-872CA84FB42A}" srcOrd="4" destOrd="0" presId="urn:microsoft.com/office/officeart/2005/8/layout/hList2#1"/>
    <dgm:cxn modelId="{D1AE03CF-2CB1-4C7C-B051-1CB62B81EFED}" type="presParOf" srcId="{8A8199E9-DAFC-4069-BA6F-872CA84FB42A}" destId="{A028C7EB-FF96-4441-A950-099476CF8F13}" srcOrd="0" destOrd="0" presId="urn:microsoft.com/office/officeart/2005/8/layout/hList2#1"/>
    <dgm:cxn modelId="{4BAA9660-8214-47C7-927F-CAF884633E8E}" type="presParOf" srcId="{8A8199E9-DAFC-4069-BA6F-872CA84FB42A}" destId="{FCA23CC4-25E0-4996-97A9-F7356646DE57}" srcOrd="1" destOrd="0" presId="urn:microsoft.com/office/officeart/2005/8/layout/hList2#1"/>
    <dgm:cxn modelId="{B54473A6-AF5E-4D84-A2C1-71CD6F7A0222}" type="presParOf" srcId="{8A8199E9-DAFC-4069-BA6F-872CA84FB42A}" destId="{F0873BA8-C96B-4376-AEE2-628299E55DC9}" srcOrd="2" destOrd="0" presId="urn:microsoft.com/office/officeart/2005/8/layout/hList2#1"/>
    <dgm:cxn modelId="{66A112C2-E718-4470-BFAA-BFEC8A8311D1}" type="presParOf" srcId="{E75FC8A9-6EB7-4CB1-B1F3-37455FB2803A}" destId="{CC14161E-00D6-49B0-9644-BC096B7568DF}" srcOrd="5" destOrd="0" presId="urn:microsoft.com/office/officeart/2005/8/layout/hList2#1"/>
    <dgm:cxn modelId="{214C07C0-61A2-4387-93DC-50B8A6F2EFDB}" type="presParOf" srcId="{E75FC8A9-6EB7-4CB1-B1F3-37455FB2803A}" destId="{05FB7F47-3B33-4436-9693-4EBF04689DED}" srcOrd="6" destOrd="0" presId="urn:microsoft.com/office/officeart/2005/8/layout/hList2#1"/>
    <dgm:cxn modelId="{67249FBF-1171-43FA-ACBD-03336BFC613B}" type="presParOf" srcId="{05FB7F47-3B33-4436-9693-4EBF04689DED}" destId="{827229CE-0C0B-415A-97E4-32A0BEB241FD}" srcOrd="0" destOrd="0" presId="urn:microsoft.com/office/officeart/2005/8/layout/hList2#1"/>
    <dgm:cxn modelId="{70E8CF3D-A34E-4CA6-A5A1-9A67109BEFFA}" type="presParOf" srcId="{05FB7F47-3B33-4436-9693-4EBF04689DED}" destId="{D8BEDEA2-629A-4DE8-8DDB-660AF18497F1}" srcOrd="1" destOrd="0" presId="urn:microsoft.com/office/officeart/2005/8/layout/hList2#1"/>
    <dgm:cxn modelId="{74CD94F4-27ED-498C-864B-DD1B1007E86F}" type="presParOf" srcId="{05FB7F47-3B33-4436-9693-4EBF04689DED}" destId="{4F724329-0CD4-4A79-AF99-DB9AC781B6B5}" srcOrd="2" destOrd="0" presId="urn:microsoft.com/office/officeart/2005/8/layout/hList2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85CEE40-24E4-4700-9E29-FACC1889F5F6}" type="doc">
      <dgm:prSet loTypeId="urn:microsoft.com/office/officeart/2005/8/layout/vList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d-ID"/>
        </a:p>
      </dgm:t>
    </dgm:pt>
    <dgm:pt modelId="{008671A1-441C-4055-B62E-DC495768DFFA}">
      <dgm:prSet phldrT="[Text]" custT="1"/>
      <dgm:spPr/>
      <dgm:t>
        <a:bodyPr/>
        <a:lstStyle/>
        <a:p>
          <a:r>
            <a:rPr lang="id-ID" sz="2800" dirty="0" smtClean="0"/>
            <a:t>Visi</a:t>
          </a:r>
          <a:endParaRPr lang="id-ID" sz="2800" dirty="0"/>
        </a:p>
      </dgm:t>
    </dgm:pt>
    <dgm:pt modelId="{C215D08A-664E-4D95-A01D-145BCD7BE325}" type="parTrans" cxnId="{16CDD900-E37B-424C-96D7-73E4C53B355F}">
      <dgm:prSet/>
      <dgm:spPr/>
      <dgm:t>
        <a:bodyPr/>
        <a:lstStyle/>
        <a:p>
          <a:endParaRPr lang="id-ID"/>
        </a:p>
      </dgm:t>
    </dgm:pt>
    <dgm:pt modelId="{683B7DEA-5AD9-437C-8D37-679D162A35F1}" type="sibTrans" cxnId="{16CDD900-E37B-424C-96D7-73E4C53B355F}">
      <dgm:prSet/>
      <dgm:spPr/>
      <dgm:t>
        <a:bodyPr/>
        <a:lstStyle/>
        <a:p>
          <a:endParaRPr lang="id-ID"/>
        </a:p>
      </dgm:t>
    </dgm:pt>
    <dgm:pt modelId="{6C81174C-3A6D-4C1E-82A6-0A8714C02234}">
      <dgm:prSet phldrT="[Text]" custT="1"/>
      <dgm:spPr/>
      <dgm:t>
        <a:bodyPr/>
        <a:lstStyle/>
        <a:p>
          <a:pPr algn="just"/>
          <a:r>
            <a:rPr lang="id-ID" sz="1400" dirty="0" smtClean="0"/>
            <a:t>Menjadi Lembaga Perencanaan Pembangunan Nasional yang berkualitas, sinergis, dan kredibel</a:t>
          </a:r>
          <a:endParaRPr lang="id-ID" sz="1400" dirty="0"/>
        </a:p>
      </dgm:t>
    </dgm:pt>
    <dgm:pt modelId="{07148DA1-F032-4DDC-8EA8-414DE8FBA823}" type="parTrans" cxnId="{554135AD-4E71-4972-9E93-2641A21FF42A}">
      <dgm:prSet/>
      <dgm:spPr/>
      <dgm:t>
        <a:bodyPr/>
        <a:lstStyle/>
        <a:p>
          <a:endParaRPr lang="id-ID"/>
        </a:p>
      </dgm:t>
    </dgm:pt>
    <dgm:pt modelId="{743F0E02-A836-42D3-9967-2C2DA4600E0D}" type="sibTrans" cxnId="{554135AD-4E71-4972-9E93-2641A21FF42A}">
      <dgm:prSet/>
      <dgm:spPr/>
      <dgm:t>
        <a:bodyPr/>
        <a:lstStyle/>
        <a:p>
          <a:endParaRPr lang="id-ID"/>
        </a:p>
      </dgm:t>
    </dgm:pt>
    <dgm:pt modelId="{D54B4134-D0D6-435B-8573-4E96C3EBE3C1}">
      <dgm:prSet phldrT="[Text]" custT="1"/>
      <dgm:spPr/>
      <dgm:t>
        <a:bodyPr/>
        <a:lstStyle/>
        <a:p>
          <a:r>
            <a:rPr lang="id-ID" sz="2800" dirty="0" smtClean="0"/>
            <a:t>Misi</a:t>
          </a:r>
          <a:endParaRPr lang="id-ID" sz="2800" dirty="0"/>
        </a:p>
      </dgm:t>
    </dgm:pt>
    <dgm:pt modelId="{48A02B86-0000-4BA8-9450-6050224D7C19}" type="parTrans" cxnId="{2C3B696C-C399-4989-A199-13DAB37EABF7}">
      <dgm:prSet/>
      <dgm:spPr/>
      <dgm:t>
        <a:bodyPr/>
        <a:lstStyle/>
        <a:p>
          <a:endParaRPr lang="id-ID"/>
        </a:p>
      </dgm:t>
    </dgm:pt>
    <dgm:pt modelId="{9A07541F-E0FE-4B73-8CE9-A89D2DBEF68E}" type="sibTrans" cxnId="{2C3B696C-C399-4989-A199-13DAB37EABF7}">
      <dgm:prSet/>
      <dgm:spPr/>
      <dgm:t>
        <a:bodyPr/>
        <a:lstStyle/>
        <a:p>
          <a:endParaRPr lang="id-ID"/>
        </a:p>
      </dgm:t>
    </dgm:pt>
    <dgm:pt modelId="{2201781B-CF8C-4A2D-9E93-7CDF0DBB55F9}">
      <dgm:prSet phldrT="[Text]" custT="1"/>
      <dgm:spPr/>
      <dgm:t>
        <a:bodyPr/>
        <a:lstStyle/>
        <a:p>
          <a:pPr algn="just"/>
          <a:r>
            <a:rPr lang="id-ID" sz="1400" dirty="0" smtClean="0"/>
            <a:t>Merumuskan dan menetapkan kebijakan perencanaan, penganggaran, regulasi, dan kelembagaan dalam pembangunan nasional yang selaras (antardaerah, antarruang, antarwaktu, antarfungsi pemerintah, maupun antara pusat dan daerah</a:t>
          </a:r>
          <a:endParaRPr lang="id-ID" sz="1400" dirty="0"/>
        </a:p>
      </dgm:t>
    </dgm:pt>
    <dgm:pt modelId="{3030F891-6A44-4058-A9E0-3CA4859500DC}" type="parTrans" cxnId="{87F3CB06-E037-454E-9EFA-D2AD34938133}">
      <dgm:prSet/>
      <dgm:spPr/>
      <dgm:t>
        <a:bodyPr/>
        <a:lstStyle/>
        <a:p>
          <a:endParaRPr lang="id-ID"/>
        </a:p>
      </dgm:t>
    </dgm:pt>
    <dgm:pt modelId="{E4DC3866-CC0E-4AB4-AA85-9DAE8BD1684C}" type="sibTrans" cxnId="{87F3CB06-E037-454E-9EFA-D2AD34938133}">
      <dgm:prSet/>
      <dgm:spPr/>
      <dgm:t>
        <a:bodyPr/>
        <a:lstStyle/>
        <a:p>
          <a:endParaRPr lang="id-ID"/>
        </a:p>
      </dgm:t>
    </dgm:pt>
    <dgm:pt modelId="{FA2B8869-86F5-4D91-84E2-7C4558C75A23}">
      <dgm:prSet phldrT="[Text]" custT="1"/>
      <dgm:spPr/>
      <dgm:t>
        <a:bodyPr/>
        <a:lstStyle/>
        <a:p>
          <a:r>
            <a:rPr lang="id-ID" sz="2800" dirty="0" smtClean="0"/>
            <a:t>Tujuan</a:t>
          </a:r>
          <a:endParaRPr lang="id-ID" sz="2800" dirty="0"/>
        </a:p>
      </dgm:t>
    </dgm:pt>
    <dgm:pt modelId="{A8FF58BD-7745-40F4-8AF9-8FFDBDAF7CC5}" type="parTrans" cxnId="{9A9AE8C9-B7B1-404C-AC38-C9CD817C36CF}">
      <dgm:prSet/>
      <dgm:spPr/>
      <dgm:t>
        <a:bodyPr/>
        <a:lstStyle/>
        <a:p>
          <a:endParaRPr lang="id-ID"/>
        </a:p>
      </dgm:t>
    </dgm:pt>
    <dgm:pt modelId="{758570D5-9850-4078-9AC7-57F6D0FFB020}" type="sibTrans" cxnId="{9A9AE8C9-B7B1-404C-AC38-C9CD817C36CF}">
      <dgm:prSet/>
      <dgm:spPr/>
      <dgm:t>
        <a:bodyPr/>
        <a:lstStyle/>
        <a:p>
          <a:endParaRPr lang="id-ID"/>
        </a:p>
      </dgm:t>
    </dgm:pt>
    <dgm:pt modelId="{0CAB0085-E241-4EBC-BAF3-9569B6FE8947}">
      <dgm:prSet phldrT="[Text]" custT="1"/>
      <dgm:spPr/>
      <dgm:t>
        <a:bodyPr/>
        <a:lstStyle/>
        <a:p>
          <a:pPr algn="just"/>
          <a:r>
            <a:rPr lang="id-ID" sz="1400" dirty="0" smtClean="0"/>
            <a:t>Terwujudnya perencanaan pembangunan nasional yang berkualitas, sinergis, dan kredibel</a:t>
          </a:r>
          <a:endParaRPr lang="id-ID" sz="1400" dirty="0"/>
        </a:p>
      </dgm:t>
    </dgm:pt>
    <dgm:pt modelId="{E21D58DC-C1C8-4966-BDC6-DE7A06AAF3BA}" type="parTrans" cxnId="{E28AFFA6-8F9C-403B-ABC6-458523D258C6}">
      <dgm:prSet/>
      <dgm:spPr/>
      <dgm:t>
        <a:bodyPr/>
        <a:lstStyle/>
        <a:p>
          <a:endParaRPr lang="id-ID"/>
        </a:p>
      </dgm:t>
    </dgm:pt>
    <dgm:pt modelId="{2F0D3C53-562F-4E0D-B731-A05F198B5B46}" type="sibTrans" cxnId="{E28AFFA6-8F9C-403B-ABC6-458523D258C6}">
      <dgm:prSet/>
      <dgm:spPr/>
      <dgm:t>
        <a:bodyPr/>
        <a:lstStyle/>
        <a:p>
          <a:endParaRPr lang="id-ID"/>
        </a:p>
      </dgm:t>
    </dgm:pt>
    <dgm:pt modelId="{664E46C3-406A-4679-BCE5-3FB0687CA2F4}">
      <dgm:prSet custT="1"/>
      <dgm:spPr/>
      <dgm:t>
        <a:bodyPr/>
        <a:lstStyle/>
        <a:p>
          <a:pPr algn="just"/>
          <a:r>
            <a:rPr lang="id-ID" sz="1400" dirty="0" smtClean="0"/>
            <a:t>Melakukan pengendalian melalui sinkronisasi program dan kegiatan untuk mempercepat pelaksanaan pembangunan yang dilaksanakan oleh Kementerian/Lembaga/Daerah sesuai dengan strategi dan kebijakan pembangunan nasional</a:t>
          </a:r>
          <a:endParaRPr lang="id-ID" sz="1400" dirty="0"/>
        </a:p>
      </dgm:t>
    </dgm:pt>
    <dgm:pt modelId="{DF30C271-1A08-4B96-BE2B-13B935AEA75D}" type="parTrans" cxnId="{4AB157C1-FB1F-41D4-902F-50DA5A5DD8B2}">
      <dgm:prSet/>
      <dgm:spPr/>
      <dgm:t>
        <a:bodyPr/>
        <a:lstStyle/>
        <a:p>
          <a:endParaRPr lang="id-ID"/>
        </a:p>
      </dgm:t>
    </dgm:pt>
    <dgm:pt modelId="{0F9C2AD6-FC03-47AD-81F3-1853851FD9F7}" type="sibTrans" cxnId="{4AB157C1-FB1F-41D4-902F-50DA5A5DD8B2}">
      <dgm:prSet/>
      <dgm:spPr/>
      <dgm:t>
        <a:bodyPr/>
        <a:lstStyle/>
        <a:p>
          <a:endParaRPr lang="id-ID"/>
        </a:p>
      </dgm:t>
    </dgm:pt>
    <dgm:pt modelId="{AE35E9EB-D0DF-4128-B473-577FA2F0772C}">
      <dgm:prSet custT="1"/>
      <dgm:spPr/>
      <dgm:t>
        <a:bodyPr/>
        <a:lstStyle/>
        <a:p>
          <a:pPr algn="just"/>
          <a:r>
            <a:rPr lang="id-ID" sz="1400" dirty="0" smtClean="0"/>
            <a:t>Melaksanakan tata kelola kelembagaan pemerintahan yang baik dan bersih di Kementerian PPN/Bappenas</a:t>
          </a:r>
          <a:endParaRPr lang="id-ID" sz="1400" dirty="0"/>
        </a:p>
      </dgm:t>
    </dgm:pt>
    <dgm:pt modelId="{49311ECF-5839-4D67-BB6D-E2289912B306}" type="parTrans" cxnId="{545A1BC8-C702-40D4-A4B9-CB703C89A73B}">
      <dgm:prSet/>
      <dgm:spPr/>
      <dgm:t>
        <a:bodyPr/>
        <a:lstStyle/>
        <a:p>
          <a:endParaRPr lang="id-ID"/>
        </a:p>
      </dgm:t>
    </dgm:pt>
    <dgm:pt modelId="{D46D442C-CFB4-4468-81E4-D21FE3BF10A2}" type="sibTrans" cxnId="{545A1BC8-C702-40D4-A4B9-CB703C89A73B}">
      <dgm:prSet/>
      <dgm:spPr/>
      <dgm:t>
        <a:bodyPr/>
        <a:lstStyle/>
        <a:p>
          <a:endParaRPr lang="id-ID"/>
        </a:p>
      </dgm:t>
    </dgm:pt>
    <dgm:pt modelId="{1A590763-540A-4A90-B30C-6FA1A5464256}">
      <dgm:prSet custT="1"/>
      <dgm:spPr/>
      <dgm:t>
        <a:bodyPr/>
        <a:lstStyle/>
        <a:p>
          <a:pPr algn="just"/>
          <a:r>
            <a:rPr lang="id-ID" sz="1400" dirty="0" smtClean="0"/>
            <a:t>Terwujudnya tata kelola kelembagaan pemerintahan yang baik dan bersih di Kementerian PPN/Bappenas</a:t>
          </a:r>
          <a:endParaRPr lang="id-ID" sz="1400" dirty="0"/>
        </a:p>
      </dgm:t>
    </dgm:pt>
    <dgm:pt modelId="{AA7C2564-324A-4642-B84F-6D004A4AB5D4}" type="parTrans" cxnId="{3E4D442B-B53D-4E8F-BB43-CF00B64D4A4C}">
      <dgm:prSet/>
      <dgm:spPr/>
      <dgm:t>
        <a:bodyPr/>
        <a:lstStyle/>
        <a:p>
          <a:endParaRPr lang="id-ID"/>
        </a:p>
      </dgm:t>
    </dgm:pt>
    <dgm:pt modelId="{3D03BB19-2566-49D8-9B03-6F2322E3488B}" type="sibTrans" cxnId="{3E4D442B-B53D-4E8F-BB43-CF00B64D4A4C}">
      <dgm:prSet/>
      <dgm:spPr/>
      <dgm:t>
        <a:bodyPr/>
        <a:lstStyle/>
        <a:p>
          <a:endParaRPr lang="id-ID"/>
        </a:p>
      </dgm:t>
    </dgm:pt>
    <dgm:pt modelId="{94811F0B-3D92-40B8-B887-B677A050A5BC}">
      <dgm:prSet custT="1"/>
      <dgm:spPr/>
      <dgm:t>
        <a:bodyPr/>
        <a:lstStyle/>
        <a:p>
          <a:r>
            <a:rPr lang="id-ID" sz="2800" dirty="0" smtClean="0"/>
            <a:t>Sasaran</a:t>
          </a:r>
          <a:endParaRPr lang="id-ID" sz="2800" dirty="0"/>
        </a:p>
      </dgm:t>
    </dgm:pt>
    <dgm:pt modelId="{6F472523-0C7D-42CD-BA49-5524FC8D23F6}" type="parTrans" cxnId="{06D6009E-9069-441C-B40A-698ACC5571FF}">
      <dgm:prSet/>
      <dgm:spPr/>
      <dgm:t>
        <a:bodyPr/>
        <a:lstStyle/>
        <a:p>
          <a:endParaRPr lang="id-ID"/>
        </a:p>
      </dgm:t>
    </dgm:pt>
    <dgm:pt modelId="{5AB17D54-DA6A-495E-926B-01A3E13DC28E}" type="sibTrans" cxnId="{06D6009E-9069-441C-B40A-698ACC5571FF}">
      <dgm:prSet/>
      <dgm:spPr/>
      <dgm:t>
        <a:bodyPr/>
        <a:lstStyle/>
        <a:p>
          <a:endParaRPr lang="id-ID"/>
        </a:p>
      </dgm:t>
    </dgm:pt>
    <dgm:pt modelId="{7DC1DB55-EC40-4114-BEED-2A05C3143843}">
      <dgm:prSet custT="1"/>
      <dgm:spPr/>
      <dgm:t>
        <a:bodyPr/>
        <a:lstStyle/>
        <a:p>
          <a:pPr algn="just"/>
          <a:endParaRPr lang="id-ID" sz="1400" dirty="0"/>
        </a:p>
      </dgm:t>
    </dgm:pt>
    <dgm:pt modelId="{4B62953F-E2CC-45B2-AF4F-B3B0C7C9CCA0}" type="parTrans" cxnId="{4274BD44-F70B-4AAA-A60A-CF84FE8C2BE8}">
      <dgm:prSet/>
      <dgm:spPr/>
      <dgm:t>
        <a:bodyPr/>
        <a:lstStyle/>
        <a:p>
          <a:endParaRPr lang="id-ID"/>
        </a:p>
      </dgm:t>
    </dgm:pt>
    <dgm:pt modelId="{6F3717A0-DE25-4EE6-A317-63B1083AF2AB}" type="sibTrans" cxnId="{4274BD44-F70B-4AAA-A60A-CF84FE8C2BE8}">
      <dgm:prSet/>
      <dgm:spPr/>
      <dgm:t>
        <a:bodyPr/>
        <a:lstStyle/>
        <a:p>
          <a:endParaRPr lang="id-ID"/>
        </a:p>
      </dgm:t>
    </dgm:pt>
    <dgm:pt modelId="{C0C0C2B7-B348-4310-AE63-396CE0FF2A2E}">
      <dgm:prSet custT="1"/>
      <dgm:spPr/>
      <dgm:t>
        <a:bodyPr/>
        <a:lstStyle/>
        <a:p>
          <a:pPr algn="just"/>
          <a:r>
            <a:rPr lang="id-ID" sz="1400" dirty="0" smtClean="0"/>
            <a:t>Perencanaan pembangunan nasional yang berkualitas, sinergis, dan kredibel</a:t>
          </a:r>
          <a:endParaRPr lang="id-ID" sz="1400" dirty="0"/>
        </a:p>
      </dgm:t>
    </dgm:pt>
    <dgm:pt modelId="{631FA4E3-CA88-452D-869D-C0B05981BF45}" type="parTrans" cxnId="{EF8391C5-633F-4B67-92EF-91EA82FCB45B}">
      <dgm:prSet/>
      <dgm:spPr/>
      <dgm:t>
        <a:bodyPr/>
        <a:lstStyle/>
        <a:p>
          <a:endParaRPr lang="id-ID"/>
        </a:p>
      </dgm:t>
    </dgm:pt>
    <dgm:pt modelId="{B319D469-86FC-4BA9-B7B1-29CB09511259}" type="sibTrans" cxnId="{EF8391C5-633F-4B67-92EF-91EA82FCB45B}">
      <dgm:prSet/>
      <dgm:spPr/>
      <dgm:t>
        <a:bodyPr/>
        <a:lstStyle/>
        <a:p>
          <a:endParaRPr lang="id-ID"/>
        </a:p>
      </dgm:t>
    </dgm:pt>
    <dgm:pt modelId="{B3D9376B-8369-4E2B-9AAB-0B579F6DF914}">
      <dgm:prSet custT="1"/>
      <dgm:spPr/>
      <dgm:t>
        <a:bodyPr/>
        <a:lstStyle/>
        <a:p>
          <a:pPr algn="just"/>
          <a:r>
            <a:rPr lang="id-ID" sz="1400" dirty="0" smtClean="0"/>
            <a:t>Manajemen tata kelola pemerintah di Kementerian PPN/Bappenas yang baik dan bersih</a:t>
          </a:r>
          <a:endParaRPr lang="id-ID" sz="1400" dirty="0"/>
        </a:p>
      </dgm:t>
    </dgm:pt>
    <dgm:pt modelId="{C8AAB8E4-71B0-401C-BCCD-2A96537941E6}" type="parTrans" cxnId="{B7C3C1A1-88E0-498E-94F1-2D374858A56F}">
      <dgm:prSet/>
      <dgm:spPr/>
      <dgm:t>
        <a:bodyPr/>
        <a:lstStyle/>
        <a:p>
          <a:endParaRPr lang="id-ID"/>
        </a:p>
      </dgm:t>
    </dgm:pt>
    <dgm:pt modelId="{DD6446BE-41C9-475E-A302-6BA2D8A7F128}" type="sibTrans" cxnId="{B7C3C1A1-88E0-498E-94F1-2D374858A56F}">
      <dgm:prSet/>
      <dgm:spPr/>
      <dgm:t>
        <a:bodyPr/>
        <a:lstStyle/>
        <a:p>
          <a:endParaRPr lang="id-ID"/>
        </a:p>
      </dgm:t>
    </dgm:pt>
    <dgm:pt modelId="{2F993E27-4764-4B25-8CB7-3A0CC59B27AD}" type="pres">
      <dgm:prSet presAssocID="{B85CEE40-24E4-4700-9E29-FACC1889F5F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C57674AD-52B0-4969-BAA9-E06BBFD4B24D}" type="pres">
      <dgm:prSet presAssocID="{008671A1-441C-4055-B62E-DC495768DFFA}" presName="linNode" presStyleCnt="0"/>
      <dgm:spPr/>
    </dgm:pt>
    <dgm:pt modelId="{B597A226-47AF-462D-99AF-2F7E07A69913}" type="pres">
      <dgm:prSet presAssocID="{008671A1-441C-4055-B62E-DC495768DFFA}" presName="parentText" presStyleLbl="node1" presStyleIdx="0" presStyleCnt="4" custScaleX="53141" custScaleY="30519" custLinFactNeighborX="-1336" custLinFactNeighborY="2160">
        <dgm:presLayoutVars>
          <dgm:chMax val="1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E2BC6232-3236-4C75-9A15-5ACEB0F7BD32}" type="pres">
      <dgm:prSet presAssocID="{008671A1-441C-4055-B62E-DC495768DFFA}" presName="descendantText" presStyleLbl="alignAccFollowNode1" presStyleIdx="0" presStyleCnt="4" custScaleX="123687" custScaleY="31818" custLinFactNeighborY="2700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48E26DF-EC40-4D35-B56C-D33139C2C748}" type="pres">
      <dgm:prSet presAssocID="{683B7DEA-5AD9-437C-8D37-679D162A35F1}" presName="sp" presStyleCnt="0"/>
      <dgm:spPr/>
    </dgm:pt>
    <dgm:pt modelId="{EE0DC14D-BEB2-4C32-B441-723236FEEA58}" type="pres">
      <dgm:prSet presAssocID="{D54B4134-D0D6-435B-8573-4E96C3EBE3C1}" presName="linNode" presStyleCnt="0"/>
      <dgm:spPr/>
    </dgm:pt>
    <dgm:pt modelId="{81542043-227A-48AE-A31A-8A6B6B14E893}" type="pres">
      <dgm:prSet presAssocID="{D54B4134-D0D6-435B-8573-4E96C3EBE3C1}" presName="parentText" presStyleLbl="node1" presStyleIdx="1" presStyleCnt="4" custScaleX="53141" custScaleY="82384" custLinFactNeighborX="-9649">
        <dgm:presLayoutVars>
          <dgm:chMax val="1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1AD62621-5C2A-4EB0-9905-96146D9331E1}" type="pres">
      <dgm:prSet presAssocID="{D54B4134-D0D6-435B-8573-4E96C3EBE3C1}" presName="descendantText" presStyleLbl="alignAccFollowNode1" presStyleIdx="1" presStyleCnt="4" custScaleX="12368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1039447D-B46D-44E1-9E5E-30A50CAC9081}" type="pres">
      <dgm:prSet presAssocID="{9A07541F-E0FE-4B73-8CE9-A89D2DBEF68E}" presName="sp" presStyleCnt="0"/>
      <dgm:spPr/>
    </dgm:pt>
    <dgm:pt modelId="{50DB5737-3CF5-41C9-8EEE-1990B1A3B3D3}" type="pres">
      <dgm:prSet presAssocID="{FA2B8869-86F5-4D91-84E2-7C4558C75A23}" presName="linNode" presStyleCnt="0"/>
      <dgm:spPr/>
    </dgm:pt>
    <dgm:pt modelId="{91460A84-2B22-48AC-9303-1D559393EBEA}" type="pres">
      <dgm:prSet presAssocID="{FA2B8869-86F5-4D91-84E2-7C4558C75A23}" presName="parentText" presStyleLbl="node1" presStyleIdx="2" presStyleCnt="4" custScaleX="53141" custScaleY="44301" custLinFactNeighborX="-9649">
        <dgm:presLayoutVars>
          <dgm:chMax val="1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466EAA37-0363-43AD-955A-1A37973FB5AB}" type="pres">
      <dgm:prSet presAssocID="{FA2B8869-86F5-4D91-84E2-7C4558C75A23}" presName="descendantText" presStyleLbl="alignAccFollowNode1" presStyleIdx="2" presStyleCnt="4" custScaleX="123687" custScaleY="5508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2C44AA8-8E18-49D5-B649-614D22159EF7}" type="pres">
      <dgm:prSet presAssocID="{758570D5-9850-4078-9AC7-57F6D0FFB020}" presName="sp" presStyleCnt="0"/>
      <dgm:spPr/>
    </dgm:pt>
    <dgm:pt modelId="{CF22B5F3-CA3A-419F-9929-3E5CDA6445A1}" type="pres">
      <dgm:prSet presAssocID="{94811F0B-3D92-40B8-B887-B677A050A5BC}" presName="linNode" presStyleCnt="0"/>
      <dgm:spPr/>
    </dgm:pt>
    <dgm:pt modelId="{ECCD2564-746F-4CBF-9C25-F98596E7E618}" type="pres">
      <dgm:prSet presAssocID="{94811F0B-3D92-40B8-B887-B677A050A5BC}" presName="parentText" presStyleLbl="node1" presStyleIdx="3" presStyleCnt="4" custScaleX="53141" custScaleY="46093" custLinFactNeighborX="-9649">
        <dgm:presLayoutVars>
          <dgm:chMax val="1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037369CC-2428-47D1-94B0-4425FC0BAF25}" type="pres">
      <dgm:prSet presAssocID="{94811F0B-3D92-40B8-B887-B677A050A5BC}" presName="descendantText" presStyleLbl="alignAccFollowNode1" presStyleIdx="3" presStyleCnt="4" custScaleX="123687" custScaleY="57259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B7C3C1A1-88E0-498E-94F1-2D374858A56F}" srcId="{94811F0B-3D92-40B8-B887-B677A050A5BC}" destId="{B3D9376B-8369-4E2B-9AAB-0B579F6DF914}" srcOrd="1" destOrd="0" parTransId="{C8AAB8E4-71B0-401C-BCCD-2A96537941E6}" sibTransId="{DD6446BE-41C9-475E-A302-6BA2D8A7F128}"/>
    <dgm:cxn modelId="{E28AFFA6-8F9C-403B-ABC6-458523D258C6}" srcId="{FA2B8869-86F5-4D91-84E2-7C4558C75A23}" destId="{0CAB0085-E241-4EBC-BAF3-9569B6FE8947}" srcOrd="0" destOrd="0" parTransId="{E21D58DC-C1C8-4966-BDC6-DE7A06AAF3BA}" sibTransId="{2F0D3C53-562F-4E0D-B731-A05F198B5B46}"/>
    <dgm:cxn modelId="{87F3CB06-E037-454E-9EFA-D2AD34938133}" srcId="{D54B4134-D0D6-435B-8573-4E96C3EBE3C1}" destId="{2201781B-CF8C-4A2D-9E93-7CDF0DBB55F9}" srcOrd="0" destOrd="0" parTransId="{3030F891-6A44-4058-A9E0-3CA4859500DC}" sibTransId="{E4DC3866-CC0E-4AB4-AA85-9DAE8BD1684C}"/>
    <dgm:cxn modelId="{7FF94255-9125-40D9-B38C-001E4F4716E2}" type="presOf" srcId="{0CAB0085-E241-4EBC-BAF3-9569B6FE8947}" destId="{466EAA37-0363-43AD-955A-1A37973FB5AB}" srcOrd="0" destOrd="0" presId="urn:microsoft.com/office/officeart/2005/8/layout/vList5"/>
    <dgm:cxn modelId="{06D6009E-9069-441C-B40A-698ACC5571FF}" srcId="{B85CEE40-24E4-4700-9E29-FACC1889F5F6}" destId="{94811F0B-3D92-40B8-B887-B677A050A5BC}" srcOrd="3" destOrd="0" parTransId="{6F472523-0C7D-42CD-BA49-5524FC8D23F6}" sibTransId="{5AB17D54-DA6A-495E-926B-01A3E13DC28E}"/>
    <dgm:cxn modelId="{9A9AE8C9-B7B1-404C-AC38-C9CD817C36CF}" srcId="{B85CEE40-24E4-4700-9E29-FACC1889F5F6}" destId="{FA2B8869-86F5-4D91-84E2-7C4558C75A23}" srcOrd="2" destOrd="0" parTransId="{A8FF58BD-7745-40F4-8AF9-8FFDBDAF7CC5}" sibTransId="{758570D5-9850-4078-9AC7-57F6D0FFB020}"/>
    <dgm:cxn modelId="{2C3B696C-C399-4989-A199-13DAB37EABF7}" srcId="{B85CEE40-24E4-4700-9E29-FACC1889F5F6}" destId="{D54B4134-D0D6-435B-8573-4E96C3EBE3C1}" srcOrd="1" destOrd="0" parTransId="{48A02B86-0000-4BA8-9450-6050224D7C19}" sibTransId="{9A07541F-E0FE-4B73-8CE9-A89D2DBEF68E}"/>
    <dgm:cxn modelId="{1E041E40-9B65-486A-AE87-18C05858E1E8}" type="presOf" srcId="{AE35E9EB-D0DF-4128-B473-577FA2F0772C}" destId="{1AD62621-5C2A-4EB0-9905-96146D9331E1}" srcOrd="0" destOrd="2" presId="urn:microsoft.com/office/officeart/2005/8/layout/vList5"/>
    <dgm:cxn modelId="{75630717-6A7B-4563-822A-80C7351F7DA6}" type="presOf" srcId="{1A590763-540A-4A90-B30C-6FA1A5464256}" destId="{466EAA37-0363-43AD-955A-1A37973FB5AB}" srcOrd="0" destOrd="1" presId="urn:microsoft.com/office/officeart/2005/8/layout/vList5"/>
    <dgm:cxn modelId="{2B1B1877-7262-4598-B2AE-719E20F000A7}" type="presOf" srcId="{FA2B8869-86F5-4D91-84E2-7C4558C75A23}" destId="{91460A84-2B22-48AC-9303-1D559393EBEA}" srcOrd="0" destOrd="0" presId="urn:microsoft.com/office/officeart/2005/8/layout/vList5"/>
    <dgm:cxn modelId="{4274BD44-F70B-4AAA-A60A-CF84FE8C2BE8}" srcId="{94811F0B-3D92-40B8-B887-B677A050A5BC}" destId="{7DC1DB55-EC40-4114-BEED-2A05C3143843}" srcOrd="2" destOrd="0" parTransId="{4B62953F-E2CC-45B2-AF4F-B3B0C7C9CCA0}" sibTransId="{6F3717A0-DE25-4EE6-A317-63B1083AF2AB}"/>
    <dgm:cxn modelId="{6D5B67C8-9BAD-4E50-B9DF-0E638928CE8E}" type="presOf" srcId="{94811F0B-3D92-40B8-B887-B677A050A5BC}" destId="{ECCD2564-746F-4CBF-9C25-F98596E7E618}" srcOrd="0" destOrd="0" presId="urn:microsoft.com/office/officeart/2005/8/layout/vList5"/>
    <dgm:cxn modelId="{FAC97F1D-0BBD-451D-B6FA-DEC65FB6BBED}" type="presOf" srcId="{B85CEE40-24E4-4700-9E29-FACC1889F5F6}" destId="{2F993E27-4764-4B25-8CB7-3A0CC59B27AD}" srcOrd="0" destOrd="0" presId="urn:microsoft.com/office/officeart/2005/8/layout/vList5"/>
    <dgm:cxn modelId="{16CDD900-E37B-424C-96D7-73E4C53B355F}" srcId="{B85CEE40-24E4-4700-9E29-FACC1889F5F6}" destId="{008671A1-441C-4055-B62E-DC495768DFFA}" srcOrd="0" destOrd="0" parTransId="{C215D08A-664E-4D95-A01D-145BCD7BE325}" sibTransId="{683B7DEA-5AD9-437C-8D37-679D162A35F1}"/>
    <dgm:cxn modelId="{4AB157C1-FB1F-41D4-902F-50DA5A5DD8B2}" srcId="{D54B4134-D0D6-435B-8573-4E96C3EBE3C1}" destId="{664E46C3-406A-4679-BCE5-3FB0687CA2F4}" srcOrd="1" destOrd="0" parTransId="{DF30C271-1A08-4B96-BE2B-13B935AEA75D}" sibTransId="{0F9C2AD6-FC03-47AD-81F3-1853851FD9F7}"/>
    <dgm:cxn modelId="{04F71911-A39C-432D-8634-4D45BB8D6B2D}" type="presOf" srcId="{008671A1-441C-4055-B62E-DC495768DFFA}" destId="{B597A226-47AF-462D-99AF-2F7E07A69913}" srcOrd="0" destOrd="0" presId="urn:microsoft.com/office/officeart/2005/8/layout/vList5"/>
    <dgm:cxn modelId="{3E4D442B-B53D-4E8F-BB43-CF00B64D4A4C}" srcId="{FA2B8869-86F5-4D91-84E2-7C4558C75A23}" destId="{1A590763-540A-4A90-B30C-6FA1A5464256}" srcOrd="1" destOrd="0" parTransId="{AA7C2564-324A-4642-B84F-6D004A4AB5D4}" sibTransId="{3D03BB19-2566-49D8-9B03-6F2322E3488B}"/>
    <dgm:cxn modelId="{89FEA1B8-4D73-4F9C-8618-863996C6E53C}" type="presOf" srcId="{2201781B-CF8C-4A2D-9E93-7CDF0DBB55F9}" destId="{1AD62621-5C2A-4EB0-9905-96146D9331E1}" srcOrd="0" destOrd="0" presId="urn:microsoft.com/office/officeart/2005/8/layout/vList5"/>
    <dgm:cxn modelId="{792D0C22-40DE-4674-861E-BE01BE1716D7}" type="presOf" srcId="{7DC1DB55-EC40-4114-BEED-2A05C3143843}" destId="{037369CC-2428-47D1-94B0-4425FC0BAF25}" srcOrd="0" destOrd="2" presId="urn:microsoft.com/office/officeart/2005/8/layout/vList5"/>
    <dgm:cxn modelId="{545A1BC8-C702-40D4-A4B9-CB703C89A73B}" srcId="{D54B4134-D0D6-435B-8573-4E96C3EBE3C1}" destId="{AE35E9EB-D0DF-4128-B473-577FA2F0772C}" srcOrd="2" destOrd="0" parTransId="{49311ECF-5839-4D67-BB6D-E2289912B306}" sibTransId="{D46D442C-CFB4-4468-81E4-D21FE3BF10A2}"/>
    <dgm:cxn modelId="{1B82F205-0FE8-4BAC-AB51-048A56D15B6D}" type="presOf" srcId="{B3D9376B-8369-4E2B-9AAB-0B579F6DF914}" destId="{037369CC-2428-47D1-94B0-4425FC0BAF25}" srcOrd="0" destOrd="1" presId="urn:microsoft.com/office/officeart/2005/8/layout/vList5"/>
    <dgm:cxn modelId="{58CB3A32-21E4-41E3-9E7B-87D3D1E1DC57}" type="presOf" srcId="{664E46C3-406A-4679-BCE5-3FB0687CA2F4}" destId="{1AD62621-5C2A-4EB0-9905-96146D9331E1}" srcOrd="0" destOrd="1" presId="urn:microsoft.com/office/officeart/2005/8/layout/vList5"/>
    <dgm:cxn modelId="{2958B221-C0FC-4EED-A2AF-47A3D51282F3}" type="presOf" srcId="{6C81174C-3A6D-4C1E-82A6-0A8714C02234}" destId="{E2BC6232-3236-4C75-9A15-5ACEB0F7BD32}" srcOrd="0" destOrd="0" presId="urn:microsoft.com/office/officeart/2005/8/layout/vList5"/>
    <dgm:cxn modelId="{554135AD-4E71-4972-9E93-2641A21FF42A}" srcId="{008671A1-441C-4055-B62E-DC495768DFFA}" destId="{6C81174C-3A6D-4C1E-82A6-0A8714C02234}" srcOrd="0" destOrd="0" parTransId="{07148DA1-F032-4DDC-8EA8-414DE8FBA823}" sibTransId="{743F0E02-A836-42D3-9967-2C2DA4600E0D}"/>
    <dgm:cxn modelId="{6E33B231-0AD1-4332-986D-DFDA3A62CA37}" type="presOf" srcId="{D54B4134-D0D6-435B-8573-4E96C3EBE3C1}" destId="{81542043-227A-48AE-A31A-8A6B6B14E893}" srcOrd="0" destOrd="0" presId="urn:microsoft.com/office/officeart/2005/8/layout/vList5"/>
    <dgm:cxn modelId="{0690B48F-B36B-4444-9333-1B32CAD03CE7}" type="presOf" srcId="{C0C0C2B7-B348-4310-AE63-396CE0FF2A2E}" destId="{037369CC-2428-47D1-94B0-4425FC0BAF25}" srcOrd="0" destOrd="0" presId="urn:microsoft.com/office/officeart/2005/8/layout/vList5"/>
    <dgm:cxn modelId="{EF8391C5-633F-4B67-92EF-91EA82FCB45B}" srcId="{94811F0B-3D92-40B8-B887-B677A050A5BC}" destId="{C0C0C2B7-B348-4310-AE63-396CE0FF2A2E}" srcOrd="0" destOrd="0" parTransId="{631FA4E3-CA88-452D-869D-C0B05981BF45}" sibTransId="{B319D469-86FC-4BA9-B7B1-29CB09511259}"/>
    <dgm:cxn modelId="{F4C46EE2-0051-42E5-AFA9-4BBDC39328DB}" type="presParOf" srcId="{2F993E27-4764-4B25-8CB7-3A0CC59B27AD}" destId="{C57674AD-52B0-4969-BAA9-E06BBFD4B24D}" srcOrd="0" destOrd="0" presId="urn:microsoft.com/office/officeart/2005/8/layout/vList5"/>
    <dgm:cxn modelId="{51B27588-3722-4E81-A1B2-912E83FCFDE0}" type="presParOf" srcId="{C57674AD-52B0-4969-BAA9-E06BBFD4B24D}" destId="{B597A226-47AF-462D-99AF-2F7E07A69913}" srcOrd="0" destOrd="0" presId="urn:microsoft.com/office/officeart/2005/8/layout/vList5"/>
    <dgm:cxn modelId="{F8C62B88-6410-4842-8133-9BADFBF31648}" type="presParOf" srcId="{C57674AD-52B0-4969-BAA9-E06BBFD4B24D}" destId="{E2BC6232-3236-4C75-9A15-5ACEB0F7BD32}" srcOrd="1" destOrd="0" presId="urn:microsoft.com/office/officeart/2005/8/layout/vList5"/>
    <dgm:cxn modelId="{35ED8112-2211-48B0-B498-FFC3F71159C7}" type="presParOf" srcId="{2F993E27-4764-4B25-8CB7-3A0CC59B27AD}" destId="{248E26DF-EC40-4D35-B56C-D33139C2C748}" srcOrd="1" destOrd="0" presId="urn:microsoft.com/office/officeart/2005/8/layout/vList5"/>
    <dgm:cxn modelId="{28D05C6B-C21B-4963-9C74-1980B1DFAF1A}" type="presParOf" srcId="{2F993E27-4764-4B25-8CB7-3A0CC59B27AD}" destId="{EE0DC14D-BEB2-4C32-B441-723236FEEA58}" srcOrd="2" destOrd="0" presId="urn:microsoft.com/office/officeart/2005/8/layout/vList5"/>
    <dgm:cxn modelId="{01212534-7B10-40EF-8F37-31F93C0D9A9C}" type="presParOf" srcId="{EE0DC14D-BEB2-4C32-B441-723236FEEA58}" destId="{81542043-227A-48AE-A31A-8A6B6B14E893}" srcOrd="0" destOrd="0" presId="urn:microsoft.com/office/officeart/2005/8/layout/vList5"/>
    <dgm:cxn modelId="{28B53A6D-D325-49EF-9E54-69ECA13AA5FF}" type="presParOf" srcId="{EE0DC14D-BEB2-4C32-B441-723236FEEA58}" destId="{1AD62621-5C2A-4EB0-9905-96146D9331E1}" srcOrd="1" destOrd="0" presId="urn:microsoft.com/office/officeart/2005/8/layout/vList5"/>
    <dgm:cxn modelId="{8698F0E8-A91E-4C7C-9231-00CE12EFA077}" type="presParOf" srcId="{2F993E27-4764-4B25-8CB7-3A0CC59B27AD}" destId="{1039447D-B46D-44E1-9E5E-30A50CAC9081}" srcOrd="3" destOrd="0" presId="urn:microsoft.com/office/officeart/2005/8/layout/vList5"/>
    <dgm:cxn modelId="{835D077B-3793-4F4D-BB9E-402F036F58F3}" type="presParOf" srcId="{2F993E27-4764-4B25-8CB7-3A0CC59B27AD}" destId="{50DB5737-3CF5-41C9-8EEE-1990B1A3B3D3}" srcOrd="4" destOrd="0" presId="urn:microsoft.com/office/officeart/2005/8/layout/vList5"/>
    <dgm:cxn modelId="{60A184B7-5072-4A1B-8C9A-0C5C3AEA405D}" type="presParOf" srcId="{50DB5737-3CF5-41C9-8EEE-1990B1A3B3D3}" destId="{91460A84-2B22-48AC-9303-1D559393EBEA}" srcOrd="0" destOrd="0" presId="urn:microsoft.com/office/officeart/2005/8/layout/vList5"/>
    <dgm:cxn modelId="{27F45627-1372-493C-85D8-DE6171693401}" type="presParOf" srcId="{50DB5737-3CF5-41C9-8EEE-1990B1A3B3D3}" destId="{466EAA37-0363-43AD-955A-1A37973FB5AB}" srcOrd="1" destOrd="0" presId="urn:microsoft.com/office/officeart/2005/8/layout/vList5"/>
    <dgm:cxn modelId="{F7DC12F3-3B48-4280-BACF-8D5581535A87}" type="presParOf" srcId="{2F993E27-4764-4B25-8CB7-3A0CC59B27AD}" destId="{82C44AA8-8E18-49D5-B649-614D22159EF7}" srcOrd="5" destOrd="0" presId="urn:microsoft.com/office/officeart/2005/8/layout/vList5"/>
    <dgm:cxn modelId="{3F01C0B1-CA6C-44BA-A30D-6176B20CEE19}" type="presParOf" srcId="{2F993E27-4764-4B25-8CB7-3A0CC59B27AD}" destId="{CF22B5F3-CA3A-419F-9929-3E5CDA6445A1}" srcOrd="6" destOrd="0" presId="urn:microsoft.com/office/officeart/2005/8/layout/vList5"/>
    <dgm:cxn modelId="{3B80ED24-DFD9-468C-B173-7352BBCA004B}" type="presParOf" srcId="{CF22B5F3-CA3A-419F-9929-3E5CDA6445A1}" destId="{ECCD2564-746F-4CBF-9C25-F98596E7E618}" srcOrd="0" destOrd="0" presId="urn:microsoft.com/office/officeart/2005/8/layout/vList5"/>
    <dgm:cxn modelId="{D22C3C91-3027-43F7-97AA-485B5B24F7B3}" type="presParOf" srcId="{CF22B5F3-CA3A-419F-9929-3E5CDA6445A1}" destId="{037369CC-2428-47D1-94B0-4425FC0BAF2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2796341-E602-4386-B59D-986D17D8DC90}" type="doc">
      <dgm:prSet loTypeId="urn:microsoft.com/office/officeart/2005/8/layout/vList5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A12C4F12-8F27-4705-992D-9D416F837835}">
      <dgm:prSet phldrT="[Text]" custT="1"/>
      <dgm:spPr/>
      <dgm:t>
        <a:bodyPr/>
        <a:lstStyle/>
        <a:p>
          <a:r>
            <a:rPr lang="en-US" sz="1600" dirty="0" smtClean="0"/>
            <a:t>Program </a:t>
          </a:r>
          <a:r>
            <a:rPr lang="en-US" sz="1600" dirty="0" err="1" smtClean="0"/>
            <a:t>Perencanaan</a:t>
          </a:r>
          <a:r>
            <a:rPr lang="en-US" sz="1600" dirty="0" smtClean="0"/>
            <a:t> Pembangunan </a:t>
          </a:r>
          <a:r>
            <a:rPr lang="en-US" sz="1600" dirty="0" err="1" smtClean="0"/>
            <a:t>Nasional</a:t>
          </a:r>
          <a:endParaRPr lang="en-US" sz="1600" dirty="0"/>
        </a:p>
      </dgm:t>
    </dgm:pt>
    <dgm:pt modelId="{006B268D-D1D1-43C0-9FA9-491245BE5C54}" type="parTrans" cxnId="{52E56D71-57B6-458B-923E-1F5891C9EDC0}">
      <dgm:prSet/>
      <dgm:spPr/>
      <dgm:t>
        <a:bodyPr/>
        <a:lstStyle/>
        <a:p>
          <a:endParaRPr lang="en-US"/>
        </a:p>
      </dgm:t>
    </dgm:pt>
    <dgm:pt modelId="{DEFA77BB-B5B5-42A6-8870-45895008C456}" type="sibTrans" cxnId="{52E56D71-57B6-458B-923E-1F5891C9EDC0}">
      <dgm:prSet/>
      <dgm:spPr/>
      <dgm:t>
        <a:bodyPr/>
        <a:lstStyle/>
        <a:p>
          <a:endParaRPr lang="en-US"/>
        </a:p>
      </dgm:t>
    </dgm:pt>
    <dgm:pt modelId="{48BADDB5-0D1D-46AE-919A-32156F65FE3E}">
      <dgm:prSet phldrT="[Text]" custT="1"/>
      <dgm:spPr/>
      <dgm:t>
        <a:bodyPr/>
        <a:lstStyle/>
        <a:p>
          <a:r>
            <a:rPr lang="en-US" sz="1350" dirty="0" smtClean="0"/>
            <a:t>% </a:t>
          </a:r>
          <a:r>
            <a:rPr lang="en-US" sz="1350" dirty="0" err="1" smtClean="0"/>
            <a:t>keselarasan</a:t>
          </a:r>
          <a:r>
            <a:rPr lang="en-US" sz="1350" dirty="0" smtClean="0"/>
            <a:t> </a:t>
          </a:r>
          <a:r>
            <a:rPr lang="en-US" sz="1350" dirty="0" err="1" smtClean="0"/>
            <a:t>rencana</a:t>
          </a:r>
          <a:r>
            <a:rPr lang="en-US" sz="1350" dirty="0" smtClean="0"/>
            <a:t> </a:t>
          </a:r>
          <a:r>
            <a:rPr lang="en-US" sz="1350" dirty="0" err="1" smtClean="0"/>
            <a:t>pembangunan</a:t>
          </a:r>
          <a:r>
            <a:rPr lang="en-US" sz="1350" dirty="0" smtClean="0"/>
            <a:t> </a:t>
          </a:r>
          <a:r>
            <a:rPr lang="en-US" sz="1350" dirty="0" err="1" smtClean="0"/>
            <a:t>nasional</a:t>
          </a:r>
          <a:r>
            <a:rPr lang="en-US" sz="1350" dirty="0" smtClean="0"/>
            <a:t> </a:t>
          </a:r>
          <a:r>
            <a:rPr lang="en-US" sz="1350" dirty="0" err="1" smtClean="0"/>
            <a:t>dengan</a:t>
          </a:r>
          <a:r>
            <a:rPr lang="en-US" sz="1350" dirty="0" smtClean="0"/>
            <a:t> </a:t>
          </a:r>
          <a:r>
            <a:rPr lang="en-US" sz="1350" dirty="0" err="1" smtClean="0"/>
            <a:t>rencana</a:t>
          </a:r>
          <a:r>
            <a:rPr lang="en-US" sz="1350" dirty="0" smtClean="0"/>
            <a:t> </a:t>
          </a:r>
          <a:r>
            <a:rPr lang="en-US" sz="1350" dirty="0" err="1" smtClean="0"/>
            <a:t>kerja</a:t>
          </a:r>
          <a:r>
            <a:rPr lang="en-US" sz="1350" dirty="0" smtClean="0"/>
            <a:t> K/L/D</a:t>
          </a:r>
          <a:endParaRPr lang="en-US" sz="1350" dirty="0"/>
        </a:p>
      </dgm:t>
    </dgm:pt>
    <dgm:pt modelId="{EEC7CD0E-F47C-4230-9968-69D4285F1A3F}" type="parTrans" cxnId="{DDC803D9-0ACB-4648-B2A6-6B120D759CCE}">
      <dgm:prSet/>
      <dgm:spPr/>
      <dgm:t>
        <a:bodyPr/>
        <a:lstStyle/>
        <a:p>
          <a:endParaRPr lang="en-US"/>
        </a:p>
      </dgm:t>
    </dgm:pt>
    <dgm:pt modelId="{24841842-D16C-4329-8FDF-57FDA1AFC035}" type="sibTrans" cxnId="{DDC803D9-0ACB-4648-B2A6-6B120D759CCE}">
      <dgm:prSet/>
      <dgm:spPr/>
      <dgm:t>
        <a:bodyPr/>
        <a:lstStyle/>
        <a:p>
          <a:endParaRPr lang="en-US"/>
        </a:p>
      </dgm:t>
    </dgm:pt>
    <dgm:pt modelId="{62335423-D53C-43DB-9691-B0018D05A7E4}">
      <dgm:prSet phldrT="[Text]" custT="1"/>
      <dgm:spPr/>
      <dgm:t>
        <a:bodyPr/>
        <a:lstStyle/>
        <a:p>
          <a:r>
            <a:rPr lang="en-US" sz="1350" dirty="0" err="1" smtClean="0"/>
            <a:t>Rancangan</a:t>
          </a:r>
          <a:r>
            <a:rPr lang="en-US" sz="1350" dirty="0" smtClean="0"/>
            <a:t> </a:t>
          </a:r>
          <a:r>
            <a:rPr lang="en-US" sz="1350" dirty="0" err="1" smtClean="0"/>
            <a:t>Perpres</a:t>
          </a:r>
          <a:r>
            <a:rPr lang="en-US" sz="1350" dirty="0" smtClean="0"/>
            <a:t> RKP</a:t>
          </a:r>
          <a:endParaRPr lang="en-US" sz="1350" dirty="0"/>
        </a:p>
      </dgm:t>
    </dgm:pt>
    <dgm:pt modelId="{0860AE71-48B7-4210-A0EF-0BD382ADAA2B}" type="parTrans" cxnId="{5B046B62-A5C7-4070-B919-FC0568A2643C}">
      <dgm:prSet/>
      <dgm:spPr/>
      <dgm:t>
        <a:bodyPr/>
        <a:lstStyle/>
        <a:p>
          <a:endParaRPr lang="en-US"/>
        </a:p>
      </dgm:t>
    </dgm:pt>
    <dgm:pt modelId="{FBE5A13F-2D11-4543-89DD-318BB1AAF635}" type="sibTrans" cxnId="{5B046B62-A5C7-4070-B919-FC0568A2643C}">
      <dgm:prSet/>
      <dgm:spPr/>
      <dgm:t>
        <a:bodyPr/>
        <a:lstStyle/>
        <a:p>
          <a:endParaRPr lang="en-US"/>
        </a:p>
      </dgm:t>
    </dgm:pt>
    <dgm:pt modelId="{8C097627-710A-4E51-ACC9-CA7F553E21E3}">
      <dgm:prSet phldrT="[Text]" custT="1"/>
      <dgm:spPr/>
      <dgm:t>
        <a:bodyPr/>
        <a:lstStyle/>
        <a:p>
          <a:r>
            <a:rPr lang="en-US" sz="1600" dirty="0" smtClean="0"/>
            <a:t>Program </a:t>
          </a:r>
          <a:r>
            <a:rPr lang="en-US" sz="1600" dirty="0" err="1" smtClean="0"/>
            <a:t>Dukungan</a:t>
          </a:r>
          <a:r>
            <a:rPr lang="en-US" sz="1600" dirty="0" smtClean="0"/>
            <a:t> </a:t>
          </a:r>
          <a:r>
            <a:rPr lang="en-US" sz="1600" dirty="0" err="1" smtClean="0"/>
            <a:t>Manajemen</a:t>
          </a:r>
          <a:r>
            <a:rPr lang="en-US" sz="1600" dirty="0" smtClean="0"/>
            <a:t> &amp; </a:t>
          </a:r>
          <a:r>
            <a:rPr lang="en-US" sz="1600" dirty="0" err="1" smtClean="0"/>
            <a:t>Pelaksanaan</a:t>
          </a:r>
          <a:r>
            <a:rPr lang="en-US" sz="1600" dirty="0" smtClean="0"/>
            <a:t> </a:t>
          </a:r>
          <a:r>
            <a:rPr lang="en-US" sz="1600" dirty="0" err="1" smtClean="0"/>
            <a:t>Tugas</a:t>
          </a:r>
          <a:r>
            <a:rPr lang="en-US" sz="1600" dirty="0" smtClean="0"/>
            <a:t> </a:t>
          </a:r>
          <a:r>
            <a:rPr lang="en-US" sz="1600" dirty="0" err="1" smtClean="0"/>
            <a:t>Lainnya</a:t>
          </a:r>
          <a:endParaRPr lang="en-US" sz="1600" dirty="0"/>
        </a:p>
      </dgm:t>
    </dgm:pt>
    <dgm:pt modelId="{BC3F5C6E-0E26-46FA-8798-F2EE1CB43B72}" type="parTrans" cxnId="{9DCF0DFB-12C0-49FC-8B20-D681DDB656E0}">
      <dgm:prSet/>
      <dgm:spPr/>
      <dgm:t>
        <a:bodyPr/>
        <a:lstStyle/>
        <a:p>
          <a:endParaRPr lang="en-US"/>
        </a:p>
      </dgm:t>
    </dgm:pt>
    <dgm:pt modelId="{8C5D7766-22A6-45E8-826A-8D6F919092FE}" type="sibTrans" cxnId="{9DCF0DFB-12C0-49FC-8B20-D681DDB656E0}">
      <dgm:prSet/>
      <dgm:spPr/>
      <dgm:t>
        <a:bodyPr/>
        <a:lstStyle/>
        <a:p>
          <a:endParaRPr lang="en-US"/>
        </a:p>
      </dgm:t>
    </dgm:pt>
    <dgm:pt modelId="{6E467282-F969-4D02-B0ED-39190C09CA94}">
      <dgm:prSet phldrT="[Text]" custT="1"/>
      <dgm:spPr/>
      <dgm:t>
        <a:bodyPr/>
        <a:lstStyle/>
        <a:p>
          <a:r>
            <a:rPr lang="en-US" sz="1400" dirty="0" smtClean="0"/>
            <a:t>Tingkat </a:t>
          </a:r>
          <a:r>
            <a:rPr lang="en-US" sz="1400" dirty="0" err="1" smtClean="0"/>
            <a:t>kepuasan</a:t>
          </a:r>
          <a:r>
            <a:rPr lang="en-US" sz="1400" dirty="0" smtClean="0"/>
            <a:t> </a:t>
          </a:r>
          <a:r>
            <a:rPr lang="en-US" sz="1400" dirty="0" err="1" smtClean="0"/>
            <a:t>pelayanan</a:t>
          </a:r>
          <a:r>
            <a:rPr lang="en-US" sz="1400" dirty="0" smtClean="0"/>
            <a:t> internal </a:t>
          </a:r>
          <a:r>
            <a:rPr lang="en-US" sz="1400" dirty="0" err="1" smtClean="0"/>
            <a:t>dan</a:t>
          </a:r>
          <a:r>
            <a:rPr lang="en-US" sz="1400" dirty="0" smtClean="0"/>
            <a:t> </a:t>
          </a:r>
          <a:r>
            <a:rPr lang="en-US" sz="1400" dirty="0" err="1" smtClean="0"/>
            <a:t>pelayanan</a:t>
          </a:r>
          <a:r>
            <a:rPr lang="en-US" sz="1400" dirty="0" smtClean="0"/>
            <a:t> </a:t>
          </a:r>
          <a:r>
            <a:rPr lang="en-US" sz="1400" dirty="0" err="1" smtClean="0"/>
            <a:t>publik</a:t>
          </a:r>
          <a:endParaRPr lang="en-US" sz="1400" dirty="0" smtClean="0"/>
        </a:p>
      </dgm:t>
    </dgm:pt>
    <dgm:pt modelId="{F080D788-75CE-4CF4-945E-757B23628B48}" type="parTrans" cxnId="{ADB0ACE9-A66D-4672-ADF3-956D81B27237}">
      <dgm:prSet/>
      <dgm:spPr/>
      <dgm:t>
        <a:bodyPr/>
        <a:lstStyle/>
        <a:p>
          <a:endParaRPr lang="en-US"/>
        </a:p>
      </dgm:t>
    </dgm:pt>
    <dgm:pt modelId="{68BC8357-3D92-44FA-BD31-72FCA2BC4388}" type="sibTrans" cxnId="{ADB0ACE9-A66D-4672-ADF3-956D81B27237}">
      <dgm:prSet/>
      <dgm:spPr/>
      <dgm:t>
        <a:bodyPr/>
        <a:lstStyle/>
        <a:p>
          <a:endParaRPr lang="en-US"/>
        </a:p>
      </dgm:t>
    </dgm:pt>
    <dgm:pt modelId="{281A250C-2413-47DA-8535-48CA0ED29958}">
      <dgm:prSet phldrT="[Text]" custT="1"/>
      <dgm:spPr/>
      <dgm:t>
        <a:bodyPr/>
        <a:lstStyle/>
        <a:p>
          <a:r>
            <a:rPr lang="en-US" sz="1400" dirty="0" smtClean="0"/>
            <a:t>% </a:t>
          </a:r>
          <a:r>
            <a:rPr lang="en-US" sz="1400" dirty="0" err="1" smtClean="0"/>
            <a:t>penyelesaian</a:t>
          </a:r>
          <a:r>
            <a:rPr lang="en-US" sz="1400" dirty="0" smtClean="0"/>
            <a:t> </a:t>
          </a:r>
          <a:r>
            <a:rPr lang="en-US" sz="1400" dirty="0" err="1" smtClean="0"/>
            <a:t>rumusan</a:t>
          </a:r>
          <a:r>
            <a:rPr lang="en-US" sz="1400" dirty="0" smtClean="0"/>
            <a:t> </a:t>
          </a:r>
          <a:r>
            <a:rPr lang="en-US" sz="1400" dirty="0" err="1" smtClean="0"/>
            <a:t>peraturan</a:t>
          </a:r>
          <a:r>
            <a:rPr lang="en-US" sz="1400" dirty="0" smtClean="0"/>
            <a:t> </a:t>
          </a:r>
          <a:r>
            <a:rPr lang="en-US" sz="1400" dirty="0" err="1" smtClean="0"/>
            <a:t>perundangan</a:t>
          </a:r>
          <a:r>
            <a:rPr lang="en-US" sz="1400" dirty="0" smtClean="0"/>
            <a:t> </a:t>
          </a:r>
          <a:r>
            <a:rPr lang="en-US" sz="1400" dirty="0" err="1" smtClean="0"/>
            <a:t>lingkup</a:t>
          </a:r>
          <a:r>
            <a:rPr lang="en-US" sz="1400" dirty="0" smtClean="0"/>
            <a:t> </a:t>
          </a:r>
          <a:r>
            <a:rPr lang="en-US" sz="1400" dirty="0" err="1" smtClean="0"/>
            <a:t>perencanaan</a:t>
          </a:r>
          <a:r>
            <a:rPr lang="en-US" sz="1400" dirty="0" smtClean="0"/>
            <a:t> </a:t>
          </a:r>
          <a:r>
            <a:rPr lang="en-US" sz="1400" dirty="0" err="1" smtClean="0"/>
            <a:t>pembangunan</a:t>
          </a:r>
          <a:r>
            <a:rPr lang="en-US" sz="1400" dirty="0" smtClean="0"/>
            <a:t> </a:t>
          </a:r>
          <a:r>
            <a:rPr lang="en-US" sz="1400" dirty="0" err="1" smtClean="0"/>
            <a:t>nasional</a:t>
          </a:r>
          <a:endParaRPr lang="en-US" sz="1400" dirty="0" smtClean="0"/>
        </a:p>
      </dgm:t>
    </dgm:pt>
    <dgm:pt modelId="{43109381-E209-49F6-9657-AAD4AC6D2EC7}" type="parTrans" cxnId="{ACD7FF83-E862-47A3-BE07-59D3664DFCB8}">
      <dgm:prSet/>
      <dgm:spPr/>
      <dgm:t>
        <a:bodyPr/>
        <a:lstStyle/>
        <a:p>
          <a:endParaRPr lang="en-US"/>
        </a:p>
      </dgm:t>
    </dgm:pt>
    <dgm:pt modelId="{237A710E-EF5F-47CF-83A7-3D7F26AC1EE4}" type="sibTrans" cxnId="{ACD7FF83-E862-47A3-BE07-59D3664DFCB8}">
      <dgm:prSet/>
      <dgm:spPr/>
      <dgm:t>
        <a:bodyPr/>
        <a:lstStyle/>
        <a:p>
          <a:endParaRPr lang="en-US"/>
        </a:p>
      </dgm:t>
    </dgm:pt>
    <dgm:pt modelId="{D69C41DD-327A-42F6-9318-9F7BAB3381E0}">
      <dgm:prSet phldrT="[Text]" custT="1"/>
      <dgm:spPr/>
      <dgm:t>
        <a:bodyPr/>
        <a:lstStyle/>
        <a:p>
          <a:r>
            <a:rPr lang="en-US" sz="1600" dirty="0" smtClean="0"/>
            <a:t>Program </a:t>
          </a:r>
          <a:r>
            <a:rPr lang="en-US" sz="1600" dirty="0" err="1" smtClean="0"/>
            <a:t>Peningkatan</a:t>
          </a:r>
          <a:r>
            <a:rPr lang="en-US" sz="1600" dirty="0" smtClean="0"/>
            <a:t> </a:t>
          </a:r>
          <a:r>
            <a:rPr lang="en-US" sz="1600" dirty="0" err="1" smtClean="0"/>
            <a:t>Sarana</a:t>
          </a:r>
          <a:r>
            <a:rPr lang="en-US" sz="1600" dirty="0" smtClean="0"/>
            <a:t> &amp; </a:t>
          </a:r>
          <a:r>
            <a:rPr lang="en-US" sz="1600" dirty="0" err="1" smtClean="0"/>
            <a:t>Prasarana</a:t>
          </a:r>
          <a:r>
            <a:rPr lang="en-US" sz="1600" dirty="0" smtClean="0"/>
            <a:t> </a:t>
          </a:r>
          <a:r>
            <a:rPr lang="en-US" sz="1600" dirty="0" err="1" smtClean="0"/>
            <a:t>Aparatur</a:t>
          </a:r>
          <a:endParaRPr lang="en-US" sz="1600" dirty="0"/>
        </a:p>
      </dgm:t>
    </dgm:pt>
    <dgm:pt modelId="{07E4C11B-A1E1-48D6-8F3E-DAC5E04D0026}" type="parTrans" cxnId="{38380F91-06D4-4963-93AA-5E948F4D2817}">
      <dgm:prSet/>
      <dgm:spPr/>
      <dgm:t>
        <a:bodyPr/>
        <a:lstStyle/>
        <a:p>
          <a:endParaRPr lang="en-US"/>
        </a:p>
      </dgm:t>
    </dgm:pt>
    <dgm:pt modelId="{0110A964-D6FC-472A-9EA4-8040E091B3B1}" type="sibTrans" cxnId="{38380F91-06D4-4963-93AA-5E948F4D2817}">
      <dgm:prSet/>
      <dgm:spPr/>
      <dgm:t>
        <a:bodyPr/>
        <a:lstStyle/>
        <a:p>
          <a:endParaRPr lang="en-US"/>
        </a:p>
      </dgm:t>
    </dgm:pt>
    <dgm:pt modelId="{1A4BA8B5-1735-49DD-994A-04BEB09F2D44}">
      <dgm:prSet phldrT="[Text]" custT="1"/>
      <dgm:spPr/>
      <dgm:t>
        <a:bodyPr/>
        <a:lstStyle/>
        <a:p>
          <a:r>
            <a:rPr lang="id-ID" sz="1400" dirty="0" smtClean="0"/>
            <a:t>% tingkat ketersediaan sarana dan prasarana aparatur Kementerian PPN/Bappenas sesuai rencana</a:t>
          </a:r>
          <a:endParaRPr lang="en-US" sz="1400" dirty="0"/>
        </a:p>
      </dgm:t>
    </dgm:pt>
    <dgm:pt modelId="{6FD6096F-29EE-45CB-AD4A-211BE72F5526}" type="parTrans" cxnId="{AF31EC5C-E69D-4B04-B90F-84204C70A9E9}">
      <dgm:prSet/>
      <dgm:spPr/>
      <dgm:t>
        <a:bodyPr/>
        <a:lstStyle/>
        <a:p>
          <a:endParaRPr lang="en-US"/>
        </a:p>
      </dgm:t>
    </dgm:pt>
    <dgm:pt modelId="{5F56CA7E-3039-4A1C-8CC0-E93F54B44C8C}" type="sibTrans" cxnId="{AF31EC5C-E69D-4B04-B90F-84204C70A9E9}">
      <dgm:prSet/>
      <dgm:spPr/>
      <dgm:t>
        <a:bodyPr/>
        <a:lstStyle/>
        <a:p>
          <a:endParaRPr lang="en-US"/>
        </a:p>
      </dgm:t>
    </dgm:pt>
    <dgm:pt modelId="{65DE1705-D21F-43C1-9452-75AE0F4D03BD}">
      <dgm:prSet phldrT="[Text]" custT="1"/>
      <dgm:spPr/>
      <dgm:t>
        <a:bodyPr/>
        <a:lstStyle/>
        <a:p>
          <a:r>
            <a:rPr lang="en-US" sz="1350" dirty="0" smtClean="0"/>
            <a:t>% </a:t>
          </a:r>
          <a:r>
            <a:rPr lang="en-US" sz="1350" dirty="0" err="1" smtClean="0"/>
            <a:t>rekomendasi</a:t>
          </a:r>
          <a:r>
            <a:rPr lang="en-US" sz="1350" dirty="0" smtClean="0"/>
            <a:t> </a:t>
          </a:r>
          <a:r>
            <a:rPr lang="en-US" sz="1350" dirty="0" err="1" smtClean="0"/>
            <a:t>pemantauan</a:t>
          </a:r>
          <a:r>
            <a:rPr lang="en-US" sz="1350" dirty="0" smtClean="0"/>
            <a:t>, </a:t>
          </a:r>
          <a:r>
            <a:rPr lang="en-US" sz="1350" dirty="0" err="1" smtClean="0"/>
            <a:t>evaluasi</a:t>
          </a:r>
          <a:r>
            <a:rPr lang="en-US" sz="1350" dirty="0" smtClean="0"/>
            <a:t>, </a:t>
          </a:r>
          <a:r>
            <a:rPr lang="en-US" sz="1350" dirty="0" err="1" smtClean="0"/>
            <a:t>dan</a:t>
          </a:r>
          <a:r>
            <a:rPr lang="en-US" sz="1350" dirty="0" smtClean="0"/>
            <a:t> </a:t>
          </a:r>
          <a:r>
            <a:rPr lang="en-US" sz="1350" dirty="0" err="1" smtClean="0"/>
            <a:t>pengendalian</a:t>
          </a:r>
          <a:r>
            <a:rPr lang="en-US" sz="1350" dirty="0" smtClean="0"/>
            <a:t> </a:t>
          </a:r>
          <a:r>
            <a:rPr lang="en-US" sz="1350" dirty="0" err="1" smtClean="0"/>
            <a:t>rencana</a:t>
          </a:r>
          <a:r>
            <a:rPr lang="en-US" sz="1350" dirty="0" smtClean="0"/>
            <a:t> </a:t>
          </a:r>
          <a:r>
            <a:rPr lang="en-US" sz="1350" dirty="0" err="1" smtClean="0"/>
            <a:t>pembangunan</a:t>
          </a:r>
          <a:r>
            <a:rPr lang="en-US" sz="1350" dirty="0" smtClean="0"/>
            <a:t> </a:t>
          </a:r>
          <a:r>
            <a:rPr lang="en-US" sz="1350" dirty="0" err="1" smtClean="0"/>
            <a:t>nasional</a:t>
          </a:r>
          <a:r>
            <a:rPr lang="en-US" sz="1350" dirty="0" smtClean="0"/>
            <a:t> yang </a:t>
          </a:r>
          <a:r>
            <a:rPr lang="en-US" sz="1350" dirty="0" err="1" smtClean="0"/>
            <a:t>ditindaklanjuti</a:t>
          </a:r>
          <a:r>
            <a:rPr lang="en-US" sz="1350" dirty="0" smtClean="0"/>
            <a:t> K/L</a:t>
          </a:r>
          <a:endParaRPr lang="en-US" sz="1350" dirty="0"/>
        </a:p>
      </dgm:t>
    </dgm:pt>
    <dgm:pt modelId="{ED0A1F79-7618-4672-A9DA-3D0E7A8F6EE4}" type="parTrans" cxnId="{AB971F51-3601-4AFA-A58D-E4E4C5B8C28C}">
      <dgm:prSet/>
      <dgm:spPr/>
      <dgm:t>
        <a:bodyPr/>
        <a:lstStyle/>
        <a:p>
          <a:endParaRPr lang="en-US"/>
        </a:p>
      </dgm:t>
    </dgm:pt>
    <dgm:pt modelId="{516FF127-66AD-4D09-A221-407E22BCB1F5}" type="sibTrans" cxnId="{AB971F51-3601-4AFA-A58D-E4E4C5B8C28C}">
      <dgm:prSet/>
      <dgm:spPr/>
      <dgm:t>
        <a:bodyPr/>
        <a:lstStyle/>
        <a:p>
          <a:endParaRPr lang="en-US"/>
        </a:p>
      </dgm:t>
    </dgm:pt>
    <dgm:pt modelId="{03B4D8D0-D1DD-46EA-9DA1-9C0EEEA3609C}">
      <dgm:prSet phldrT="[Text]" custT="1"/>
      <dgm:spPr/>
      <dgm:t>
        <a:bodyPr/>
        <a:lstStyle/>
        <a:p>
          <a:r>
            <a:rPr lang="en-US" sz="1400" dirty="0" err="1" smtClean="0"/>
            <a:t>Nilai</a:t>
          </a:r>
          <a:r>
            <a:rPr lang="en-US" sz="1400" dirty="0" smtClean="0"/>
            <a:t> RB</a:t>
          </a:r>
        </a:p>
      </dgm:t>
    </dgm:pt>
    <dgm:pt modelId="{0372ADA4-4DF4-48B9-8129-F4DAE2AD3093}" type="parTrans" cxnId="{2BFDFD10-3B16-40C7-BDB1-992A36295483}">
      <dgm:prSet/>
      <dgm:spPr/>
      <dgm:t>
        <a:bodyPr/>
        <a:lstStyle/>
        <a:p>
          <a:endParaRPr lang="en-US"/>
        </a:p>
      </dgm:t>
    </dgm:pt>
    <dgm:pt modelId="{71959A30-3209-4770-B57E-B2B268E6BBA0}" type="sibTrans" cxnId="{2BFDFD10-3B16-40C7-BDB1-992A36295483}">
      <dgm:prSet/>
      <dgm:spPr/>
      <dgm:t>
        <a:bodyPr/>
        <a:lstStyle/>
        <a:p>
          <a:endParaRPr lang="en-US"/>
        </a:p>
      </dgm:t>
    </dgm:pt>
    <dgm:pt modelId="{A046190C-4D36-4DC9-8D08-F46BB01C0BB3}">
      <dgm:prSet phldrT="[Text]" custT="1"/>
      <dgm:spPr/>
      <dgm:t>
        <a:bodyPr/>
        <a:lstStyle/>
        <a:p>
          <a:r>
            <a:rPr lang="en-US" sz="1400" dirty="0" err="1" smtClean="0"/>
            <a:t>Opini</a:t>
          </a:r>
          <a:r>
            <a:rPr lang="en-US" sz="1400" dirty="0" smtClean="0"/>
            <a:t> BPK</a:t>
          </a:r>
        </a:p>
      </dgm:t>
    </dgm:pt>
    <dgm:pt modelId="{0A49846E-CD3B-4FA3-88D6-F53028F19B1A}" type="parTrans" cxnId="{4CF3103A-F24E-4253-AFED-E5078E5094D3}">
      <dgm:prSet/>
      <dgm:spPr/>
      <dgm:t>
        <a:bodyPr/>
        <a:lstStyle/>
        <a:p>
          <a:endParaRPr lang="en-US"/>
        </a:p>
      </dgm:t>
    </dgm:pt>
    <dgm:pt modelId="{614AD1EB-2C27-4986-95B7-BBE084A10709}" type="sibTrans" cxnId="{4CF3103A-F24E-4253-AFED-E5078E5094D3}">
      <dgm:prSet/>
      <dgm:spPr/>
      <dgm:t>
        <a:bodyPr/>
        <a:lstStyle/>
        <a:p>
          <a:endParaRPr lang="en-US"/>
        </a:p>
      </dgm:t>
    </dgm:pt>
    <dgm:pt modelId="{AD03A5EE-6ECF-4DA4-BC0D-8F01AB09FBBD}">
      <dgm:prSet phldrT="[Text]" custT="1"/>
      <dgm:spPr/>
      <dgm:t>
        <a:bodyPr/>
        <a:lstStyle/>
        <a:p>
          <a:r>
            <a:rPr lang="en-US" sz="1400" dirty="0" err="1" smtClean="0"/>
            <a:t>Skor</a:t>
          </a:r>
          <a:r>
            <a:rPr lang="en-US" sz="1400" dirty="0" smtClean="0"/>
            <a:t> </a:t>
          </a:r>
          <a:r>
            <a:rPr lang="en-US" sz="1400" dirty="0" err="1" smtClean="0"/>
            <a:t>evaluasi</a:t>
          </a:r>
          <a:r>
            <a:rPr lang="en-US" sz="1400" dirty="0" smtClean="0"/>
            <a:t> AKIP</a:t>
          </a:r>
        </a:p>
      </dgm:t>
    </dgm:pt>
    <dgm:pt modelId="{406C86A3-F6A9-49D0-95B4-F2FFB88D0012}" type="parTrans" cxnId="{5223188E-3BE9-484E-A3E3-6E689024325B}">
      <dgm:prSet/>
      <dgm:spPr/>
      <dgm:t>
        <a:bodyPr/>
        <a:lstStyle/>
        <a:p>
          <a:endParaRPr lang="en-US"/>
        </a:p>
      </dgm:t>
    </dgm:pt>
    <dgm:pt modelId="{A6780258-AD11-4D2B-939D-D2AA595B984A}" type="sibTrans" cxnId="{5223188E-3BE9-484E-A3E3-6E689024325B}">
      <dgm:prSet/>
      <dgm:spPr/>
      <dgm:t>
        <a:bodyPr/>
        <a:lstStyle/>
        <a:p>
          <a:endParaRPr lang="en-US"/>
        </a:p>
      </dgm:t>
    </dgm:pt>
    <dgm:pt modelId="{ECB409EB-238B-4FE5-8908-A765AE3E0CEB}">
      <dgm:prSet phldrT="[Text]" custT="1"/>
      <dgm:spPr/>
      <dgm:t>
        <a:bodyPr/>
        <a:lstStyle/>
        <a:p>
          <a:r>
            <a:rPr lang="en-US" sz="1600" dirty="0" smtClean="0"/>
            <a:t>Program </a:t>
          </a:r>
          <a:r>
            <a:rPr lang="en-US" sz="1600" dirty="0" err="1" smtClean="0"/>
            <a:t>Pengawasan</a:t>
          </a:r>
          <a:r>
            <a:rPr lang="en-US" sz="1600" dirty="0" smtClean="0"/>
            <a:t> &amp; </a:t>
          </a:r>
          <a:r>
            <a:rPr lang="en-US" sz="1600" dirty="0" err="1" smtClean="0"/>
            <a:t>Peningkatan</a:t>
          </a:r>
          <a:r>
            <a:rPr lang="en-US" sz="1600" dirty="0" smtClean="0"/>
            <a:t> </a:t>
          </a:r>
          <a:r>
            <a:rPr lang="en-US" sz="1600" dirty="0" err="1" smtClean="0"/>
            <a:t>Akuntabilitas</a:t>
          </a:r>
          <a:r>
            <a:rPr lang="en-US" sz="1600" dirty="0" smtClean="0"/>
            <a:t> </a:t>
          </a:r>
          <a:r>
            <a:rPr lang="en-US" sz="1600" dirty="0" err="1" smtClean="0"/>
            <a:t>Aparatur</a:t>
          </a:r>
          <a:endParaRPr lang="en-US" sz="1600" dirty="0"/>
        </a:p>
      </dgm:t>
    </dgm:pt>
    <dgm:pt modelId="{5384E7E5-F840-4CB8-9193-E9E0B5A65593}" type="parTrans" cxnId="{746E965C-21AE-4ED4-A76B-B69C22E524B0}">
      <dgm:prSet/>
      <dgm:spPr/>
      <dgm:t>
        <a:bodyPr/>
        <a:lstStyle/>
        <a:p>
          <a:endParaRPr lang="en-US"/>
        </a:p>
      </dgm:t>
    </dgm:pt>
    <dgm:pt modelId="{6B12019A-F151-4C9D-A9D5-331058EF2ED9}" type="sibTrans" cxnId="{746E965C-21AE-4ED4-A76B-B69C22E524B0}">
      <dgm:prSet/>
      <dgm:spPr/>
      <dgm:t>
        <a:bodyPr/>
        <a:lstStyle/>
        <a:p>
          <a:endParaRPr lang="en-US"/>
        </a:p>
      </dgm:t>
    </dgm:pt>
    <dgm:pt modelId="{F1D9EF29-0F58-46EC-B35E-F34E440E66E5}">
      <dgm:prSet phldrT="[Text]" custT="1"/>
      <dgm:spPr/>
      <dgm:t>
        <a:bodyPr/>
        <a:lstStyle/>
        <a:p>
          <a:r>
            <a:rPr lang="en-US" sz="1400" dirty="0" smtClean="0"/>
            <a:t>% </a:t>
          </a:r>
          <a:r>
            <a:rPr lang="en-US" sz="1400" dirty="0" err="1" smtClean="0"/>
            <a:t>penyelesaian</a:t>
          </a:r>
          <a:r>
            <a:rPr lang="en-US" sz="1400" dirty="0" smtClean="0"/>
            <a:t> program </a:t>
          </a:r>
          <a:r>
            <a:rPr lang="en-US" sz="1400" dirty="0" err="1" smtClean="0"/>
            <a:t>kerja</a:t>
          </a:r>
          <a:r>
            <a:rPr lang="en-US" sz="1400" dirty="0" smtClean="0"/>
            <a:t> </a:t>
          </a:r>
          <a:r>
            <a:rPr lang="en-US" sz="1400" dirty="0" err="1" smtClean="0"/>
            <a:t>pengawasan</a:t>
          </a:r>
          <a:r>
            <a:rPr lang="en-US" sz="1400" dirty="0" smtClean="0"/>
            <a:t> </a:t>
          </a:r>
          <a:r>
            <a:rPr lang="en-US" sz="1400" dirty="0" err="1" smtClean="0"/>
            <a:t>tahunan</a:t>
          </a:r>
          <a:endParaRPr lang="en-US" sz="1400" dirty="0"/>
        </a:p>
      </dgm:t>
    </dgm:pt>
    <dgm:pt modelId="{A320ABE1-A5EE-4E9C-912A-69E3E77545FA}" type="parTrans" cxnId="{C3E79F0C-3512-4AE4-B4B8-1946D60E87AB}">
      <dgm:prSet/>
      <dgm:spPr/>
      <dgm:t>
        <a:bodyPr/>
        <a:lstStyle/>
        <a:p>
          <a:endParaRPr lang="en-US"/>
        </a:p>
      </dgm:t>
    </dgm:pt>
    <dgm:pt modelId="{3E158B05-366A-4246-8E60-755BF907FA9E}" type="sibTrans" cxnId="{C3E79F0C-3512-4AE4-B4B8-1946D60E87AB}">
      <dgm:prSet/>
      <dgm:spPr/>
      <dgm:t>
        <a:bodyPr/>
        <a:lstStyle/>
        <a:p>
          <a:endParaRPr lang="en-US"/>
        </a:p>
      </dgm:t>
    </dgm:pt>
    <dgm:pt modelId="{53B8AADC-C76A-4037-95AC-DE4049434799}">
      <dgm:prSet phldrT="[Text]" custT="1"/>
      <dgm:spPr/>
      <dgm:t>
        <a:bodyPr/>
        <a:lstStyle/>
        <a:p>
          <a:r>
            <a:rPr lang="en-US" sz="1400" dirty="0" err="1" smtClean="0"/>
            <a:t>Rekomendasi</a:t>
          </a:r>
          <a:r>
            <a:rPr lang="en-US" sz="1400" dirty="0" smtClean="0"/>
            <a:t> </a:t>
          </a:r>
          <a:r>
            <a:rPr lang="en-US" sz="1400" dirty="0" err="1" smtClean="0"/>
            <a:t>hasil</a:t>
          </a:r>
          <a:r>
            <a:rPr lang="en-US" sz="1400" dirty="0" smtClean="0"/>
            <a:t> </a:t>
          </a:r>
          <a:r>
            <a:rPr lang="en-US" sz="1400" dirty="0" err="1" smtClean="0"/>
            <a:t>pemeriksaan</a:t>
          </a:r>
          <a:r>
            <a:rPr lang="en-US" sz="1400" dirty="0" smtClean="0"/>
            <a:t> </a:t>
          </a:r>
          <a:r>
            <a:rPr lang="en-US" sz="1400" dirty="0" err="1" smtClean="0"/>
            <a:t>dan</a:t>
          </a:r>
          <a:r>
            <a:rPr lang="en-US" sz="1400" dirty="0" smtClean="0"/>
            <a:t> </a:t>
          </a:r>
          <a:r>
            <a:rPr lang="en-US" sz="1400" dirty="0" err="1" smtClean="0"/>
            <a:t>pengaduan</a:t>
          </a:r>
          <a:r>
            <a:rPr lang="en-US" sz="1400" dirty="0" smtClean="0"/>
            <a:t> yang </a:t>
          </a:r>
          <a:r>
            <a:rPr lang="en-US" sz="1400" dirty="0" err="1" smtClean="0"/>
            <a:t>ditindaklanjuti</a:t>
          </a:r>
          <a:r>
            <a:rPr lang="en-US" sz="1400" dirty="0" smtClean="0"/>
            <a:t> </a:t>
          </a:r>
          <a:r>
            <a:rPr lang="en-US" sz="1400" dirty="0" err="1" smtClean="0"/>
            <a:t>oleh</a:t>
          </a:r>
          <a:r>
            <a:rPr lang="en-US" sz="1400" dirty="0" smtClean="0"/>
            <a:t> unit </a:t>
          </a:r>
          <a:r>
            <a:rPr lang="en-US" sz="1400" dirty="0" err="1" smtClean="0"/>
            <a:t>kerja</a:t>
          </a:r>
          <a:endParaRPr lang="en-US" sz="1400" dirty="0"/>
        </a:p>
      </dgm:t>
    </dgm:pt>
    <dgm:pt modelId="{5A6854D5-6DD6-4B77-BCDF-B2017F8C3E12}" type="parTrans" cxnId="{E6D9F4CD-9F50-4C37-B3E6-78DE70BD476D}">
      <dgm:prSet/>
      <dgm:spPr/>
      <dgm:t>
        <a:bodyPr/>
        <a:lstStyle/>
        <a:p>
          <a:endParaRPr lang="en-US"/>
        </a:p>
      </dgm:t>
    </dgm:pt>
    <dgm:pt modelId="{BF115D5D-6A60-4A61-A708-A180447037B0}" type="sibTrans" cxnId="{E6D9F4CD-9F50-4C37-B3E6-78DE70BD476D}">
      <dgm:prSet/>
      <dgm:spPr/>
      <dgm:t>
        <a:bodyPr/>
        <a:lstStyle/>
        <a:p>
          <a:endParaRPr lang="en-US"/>
        </a:p>
      </dgm:t>
    </dgm:pt>
    <dgm:pt modelId="{BBF493E4-5D1F-4691-9B32-BCE990A7CAC3}">
      <dgm:prSet phldrT="[Text]" custT="1"/>
      <dgm:spPr/>
      <dgm:t>
        <a:bodyPr/>
        <a:lstStyle/>
        <a:p>
          <a:r>
            <a:rPr lang="en-US" sz="1400" dirty="0" smtClean="0"/>
            <a:t>Tingkat </a:t>
          </a:r>
          <a:r>
            <a:rPr lang="en-US" sz="1400" dirty="0" err="1" smtClean="0"/>
            <a:t>persepsi</a:t>
          </a:r>
          <a:r>
            <a:rPr lang="en-US" sz="1400" dirty="0" smtClean="0"/>
            <a:t> </a:t>
          </a:r>
          <a:r>
            <a:rPr lang="en-US" sz="1400" i="1" dirty="0" smtClean="0"/>
            <a:t>stakeholder</a:t>
          </a:r>
          <a:r>
            <a:rPr lang="en-US" sz="1400" dirty="0" smtClean="0"/>
            <a:t> </a:t>
          </a:r>
          <a:r>
            <a:rPr lang="en-US" sz="1400" dirty="0" err="1" smtClean="0"/>
            <a:t>Inspektorat</a:t>
          </a:r>
          <a:r>
            <a:rPr lang="en-US" sz="1400" dirty="0" smtClean="0"/>
            <a:t> </a:t>
          </a:r>
          <a:r>
            <a:rPr lang="en-US" sz="1400" dirty="0" err="1" smtClean="0"/>
            <a:t>Utama</a:t>
          </a:r>
          <a:r>
            <a:rPr lang="en-US" sz="1400" dirty="0" smtClean="0"/>
            <a:t> </a:t>
          </a:r>
          <a:r>
            <a:rPr lang="en-US" sz="1400" dirty="0" err="1" smtClean="0"/>
            <a:t>atas</a:t>
          </a:r>
          <a:r>
            <a:rPr lang="en-US" sz="1400" dirty="0" smtClean="0"/>
            <a:t> </a:t>
          </a:r>
          <a:r>
            <a:rPr lang="en-US" sz="1400" dirty="0" err="1" smtClean="0"/>
            <a:t>pemberian</a:t>
          </a:r>
          <a:r>
            <a:rPr lang="en-US" sz="1400" dirty="0" smtClean="0"/>
            <a:t> </a:t>
          </a:r>
          <a:r>
            <a:rPr lang="en-US" sz="1400" dirty="0" err="1" smtClean="0"/>
            <a:t>nilai</a:t>
          </a:r>
          <a:r>
            <a:rPr lang="en-US" sz="1400" dirty="0" smtClean="0"/>
            <a:t> </a:t>
          </a:r>
          <a:r>
            <a:rPr lang="en-US" sz="1400" dirty="0" err="1" smtClean="0"/>
            <a:t>tambah</a:t>
          </a:r>
          <a:r>
            <a:rPr lang="en-US" sz="1400" dirty="0" smtClean="0"/>
            <a:t> </a:t>
          </a:r>
          <a:r>
            <a:rPr lang="en-US" sz="1400" dirty="0" err="1" smtClean="0"/>
            <a:t>dalam</a:t>
          </a:r>
          <a:r>
            <a:rPr lang="en-US" sz="1400" dirty="0" smtClean="0"/>
            <a:t> </a:t>
          </a:r>
          <a:r>
            <a:rPr lang="en-US" sz="1400" dirty="0" err="1" smtClean="0"/>
            <a:t>pencapaian</a:t>
          </a:r>
          <a:r>
            <a:rPr lang="en-US" sz="1400" dirty="0" smtClean="0"/>
            <a:t> </a:t>
          </a:r>
          <a:r>
            <a:rPr lang="en-US" sz="1400" dirty="0" err="1" smtClean="0"/>
            <a:t>tujuan</a:t>
          </a:r>
          <a:r>
            <a:rPr lang="en-US" sz="1400" dirty="0" smtClean="0"/>
            <a:t> </a:t>
          </a:r>
          <a:r>
            <a:rPr lang="en-US" sz="1400" dirty="0" err="1" smtClean="0"/>
            <a:t>Kementerian</a:t>
          </a:r>
          <a:r>
            <a:rPr lang="en-US" sz="1400" dirty="0" smtClean="0"/>
            <a:t> PPN/</a:t>
          </a:r>
          <a:r>
            <a:rPr lang="en-US" sz="1400" dirty="0" err="1" smtClean="0"/>
            <a:t>Bappenas</a:t>
          </a:r>
          <a:endParaRPr lang="en-US" sz="1400" dirty="0"/>
        </a:p>
      </dgm:t>
    </dgm:pt>
    <dgm:pt modelId="{28F3776E-5050-46F9-A101-7D7D5FF00CA6}" type="parTrans" cxnId="{98CCE7E2-0DFB-4BF0-8535-4485156F9ED8}">
      <dgm:prSet/>
      <dgm:spPr/>
      <dgm:t>
        <a:bodyPr/>
        <a:lstStyle/>
        <a:p>
          <a:endParaRPr lang="en-US"/>
        </a:p>
      </dgm:t>
    </dgm:pt>
    <dgm:pt modelId="{1072E9D8-08A0-42D9-8DC9-EAA4D9E0DBDE}" type="sibTrans" cxnId="{98CCE7E2-0DFB-4BF0-8535-4485156F9ED8}">
      <dgm:prSet/>
      <dgm:spPr/>
      <dgm:t>
        <a:bodyPr/>
        <a:lstStyle/>
        <a:p>
          <a:endParaRPr lang="en-US"/>
        </a:p>
      </dgm:t>
    </dgm:pt>
    <dgm:pt modelId="{27DE23A0-25EB-4563-8F32-7040490818F8}">
      <dgm:prSet phldrT="[Text]" custT="1"/>
      <dgm:spPr/>
      <dgm:t>
        <a:bodyPr/>
        <a:lstStyle/>
        <a:p>
          <a:r>
            <a:rPr lang="en-US" sz="1400" dirty="0" smtClean="0"/>
            <a:t>Tingkat </a:t>
          </a:r>
          <a:r>
            <a:rPr lang="en-US" sz="1400" dirty="0" err="1" smtClean="0"/>
            <a:t>kapabilitas</a:t>
          </a:r>
          <a:r>
            <a:rPr lang="en-US" sz="1400" dirty="0" smtClean="0"/>
            <a:t> </a:t>
          </a:r>
          <a:r>
            <a:rPr lang="en-US" sz="1400" dirty="0" err="1" smtClean="0"/>
            <a:t>aparat</a:t>
          </a:r>
          <a:r>
            <a:rPr lang="en-US" sz="1400" dirty="0" smtClean="0"/>
            <a:t> </a:t>
          </a:r>
          <a:r>
            <a:rPr lang="en-US" sz="1400" dirty="0" err="1" smtClean="0"/>
            <a:t>pengawas</a:t>
          </a:r>
          <a:r>
            <a:rPr lang="en-US" sz="1400" dirty="0" smtClean="0"/>
            <a:t> intern </a:t>
          </a:r>
          <a:r>
            <a:rPr lang="en-US" sz="1400" dirty="0" err="1" smtClean="0"/>
            <a:t>Kementerian</a:t>
          </a:r>
          <a:r>
            <a:rPr lang="en-US" sz="1400" dirty="0" smtClean="0"/>
            <a:t> PPN/</a:t>
          </a:r>
          <a:r>
            <a:rPr lang="en-US" sz="1400" dirty="0" err="1" smtClean="0"/>
            <a:t>Bappenas</a:t>
          </a:r>
          <a:endParaRPr lang="en-US" sz="1400" dirty="0"/>
        </a:p>
      </dgm:t>
    </dgm:pt>
    <dgm:pt modelId="{5B61E5F0-662F-4CC3-BB0F-79237001FDB2}" type="parTrans" cxnId="{CDBCF7CD-1A69-4AA5-BFCA-2B57D9AB7E89}">
      <dgm:prSet/>
      <dgm:spPr/>
      <dgm:t>
        <a:bodyPr/>
        <a:lstStyle/>
        <a:p>
          <a:endParaRPr lang="en-US"/>
        </a:p>
      </dgm:t>
    </dgm:pt>
    <dgm:pt modelId="{3E51AD38-5B51-4410-9469-3AE68D872061}" type="sibTrans" cxnId="{CDBCF7CD-1A69-4AA5-BFCA-2B57D9AB7E89}">
      <dgm:prSet/>
      <dgm:spPr/>
      <dgm:t>
        <a:bodyPr/>
        <a:lstStyle/>
        <a:p>
          <a:endParaRPr lang="en-US"/>
        </a:p>
      </dgm:t>
    </dgm:pt>
    <dgm:pt modelId="{7EEB085A-F838-4E8B-867F-15C9A989DCBD}" type="pres">
      <dgm:prSet presAssocID="{22796341-E602-4386-B59D-986D17D8DC9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BEDB3C-EFD6-4F34-B65D-A622D0F23566}" type="pres">
      <dgm:prSet presAssocID="{A12C4F12-8F27-4705-992D-9D416F837835}" presName="linNode" presStyleCnt="0"/>
      <dgm:spPr/>
      <dgm:t>
        <a:bodyPr/>
        <a:lstStyle/>
        <a:p>
          <a:endParaRPr lang="en-US"/>
        </a:p>
      </dgm:t>
    </dgm:pt>
    <dgm:pt modelId="{06282C00-7569-4002-A1ED-CDF5B30F5F81}" type="pres">
      <dgm:prSet presAssocID="{A12C4F12-8F27-4705-992D-9D416F837835}" presName="parentText" presStyleLbl="node1" presStyleIdx="0" presStyleCnt="4" custScaleX="83346" custScaleY="5443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249791-B9A8-4C2A-94FD-68C809657FC7}" type="pres">
      <dgm:prSet presAssocID="{A12C4F12-8F27-4705-992D-9D416F837835}" presName="descendantText" presStyleLbl="alignAccFollowNode1" presStyleIdx="0" presStyleCnt="4" custScaleY="700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225353-D42D-4A49-9E43-3C7A7254C0C7}" type="pres">
      <dgm:prSet presAssocID="{DEFA77BB-B5B5-42A6-8870-45895008C456}" presName="sp" presStyleCnt="0"/>
      <dgm:spPr/>
      <dgm:t>
        <a:bodyPr/>
        <a:lstStyle/>
        <a:p>
          <a:endParaRPr lang="en-US"/>
        </a:p>
      </dgm:t>
    </dgm:pt>
    <dgm:pt modelId="{B71D5AA8-DA2F-4077-80BF-EE6BB3C7C2BE}" type="pres">
      <dgm:prSet presAssocID="{8C097627-710A-4E51-ACC9-CA7F553E21E3}" presName="linNode" presStyleCnt="0"/>
      <dgm:spPr/>
      <dgm:t>
        <a:bodyPr/>
        <a:lstStyle/>
        <a:p>
          <a:endParaRPr lang="en-US"/>
        </a:p>
      </dgm:t>
    </dgm:pt>
    <dgm:pt modelId="{22945170-48C9-4CE6-AA81-F028DE7D7F15}" type="pres">
      <dgm:prSet presAssocID="{8C097627-710A-4E51-ACC9-CA7F553E21E3}" presName="parentText" presStyleLbl="node1" presStyleIdx="1" presStyleCnt="4" custScaleX="83346" custScaleY="6616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37AC28-D018-43D6-A6F2-D6BE54488AD5}" type="pres">
      <dgm:prSet presAssocID="{8C097627-710A-4E51-ACC9-CA7F553E21E3}" presName="descendantText" presStyleLbl="alignAccFollowNode1" presStyleIdx="1" presStyleCnt="4" custScaleY="785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458644-576B-4285-81C5-C11971476F71}" type="pres">
      <dgm:prSet presAssocID="{8C5D7766-22A6-45E8-826A-8D6F919092FE}" presName="sp" presStyleCnt="0"/>
      <dgm:spPr/>
      <dgm:t>
        <a:bodyPr/>
        <a:lstStyle/>
        <a:p>
          <a:endParaRPr lang="en-US"/>
        </a:p>
      </dgm:t>
    </dgm:pt>
    <dgm:pt modelId="{16602FD7-DB89-4853-8B56-E47D66677584}" type="pres">
      <dgm:prSet presAssocID="{D69C41DD-327A-42F6-9318-9F7BAB3381E0}" presName="linNode" presStyleCnt="0"/>
      <dgm:spPr/>
      <dgm:t>
        <a:bodyPr/>
        <a:lstStyle/>
        <a:p>
          <a:endParaRPr lang="en-US"/>
        </a:p>
      </dgm:t>
    </dgm:pt>
    <dgm:pt modelId="{618CC526-A8DB-4A68-B8F6-435149985E7E}" type="pres">
      <dgm:prSet presAssocID="{D69C41DD-327A-42F6-9318-9F7BAB3381E0}" presName="parentText" presStyleLbl="node1" presStyleIdx="2" presStyleCnt="4" custScaleX="83346" custScaleY="3105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3D8D80-8C51-43DC-8810-0EB6984B0DCD}" type="pres">
      <dgm:prSet presAssocID="{D69C41DD-327A-42F6-9318-9F7BAB3381E0}" presName="descendantText" presStyleLbl="alignAccFollowNode1" presStyleIdx="2" presStyleCnt="4" custScaleY="378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F8B8BB-EE8B-4468-ACEC-E4A6DA03B92F}" type="pres">
      <dgm:prSet presAssocID="{0110A964-D6FC-472A-9EA4-8040E091B3B1}" presName="sp" presStyleCnt="0"/>
      <dgm:spPr/>
      <dgm:t>
        <a:bodyPr/>
        <a:lstStyle/>
        <a:p>
          <a:endParaRPr lang="en-US"/>
        </a:p>
      </dgm:t>
    </dgm:pt>
    <dgm:pt modelId="{E1466047-9967-4D2E-AC9B-C274E721CE4D}" type="pres">
      <dgm:prSet presAssocID="{ECB409EB-238B-4FE5-8908-A765AE3E0CEB}" presName="linNode" presStyleCnt="0"/>
      <dgm:spPr/>
      <dgm:t>
        <a:bodyPr/>
        <a:lstStyle/>
        <a:p>
          <a:endParaRPr lang="en-US"/>
        </a:p>
      </dgm:t>
    </dgm:pt>
    <dgm:pt modelId="{CF2C7199-9E2C-4A00-BE22-AC239A4107C2}" type="pres">
      <dgm:prSet presAssocID="{ECB409EB-238B-4FE5-8908-A765AE3E0CEB}" presName="parentText" presStyleLbl="node1" presStyleIdx="3" presStyleCnt="4" custScaleX="83346" custScaleY="6945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5C1C0A-4A56-4196-A7D1-313657152F55}" type="pres">
      <dgm:prSet presAssocID="{ECB409EB-238B-4FE5-8908-A765AE3E0CEB}" presName="descendantText" presStyleLbl="alignAccFollowNode1" presStyleIdx="3" presStyleCnt="4" custScaleY="878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688CFA4-A8BB-46F5-B720-44C1E159EB73}" type="presOf" srcId="{48BADDB5-0D1D-46AE-919A-32156F65FE3E}" destId="{F2249791-B9A8-4C2A-94FD-68C809657FC7}" srcOrd="0" destOrd="0" presId="urn:microsoft.com/office/officeart/2005/8/layout/vList5"/>
    <dgm:cxn modelId="{5B046B62-A5C7-4070-B919-FC0568A2643C}" srcId="{A12C4F12-8F27-4705-992D-9D416F837835}" destId="{62335423-D53C-43DB-9691-B0018D05A7E4}" srcOrd="1" destOrd="0" parTransId="{0860AE71-48B7-4210-A0EF-0BD382ADAA2B}" sibTransId="{FBE5A13F-2D11-4543-89DD-318BB1AAF635}"/>
    <dgm:cxn modelId="{AB971F51-3601-4AFA-A58D-E4E4C5B8C28C}" srcId="{A12C4F12-8F27-4705-992D-9D416F837835}" destId="{65DE1705-D21F-43C1-9452-75AE0F4D03BD}" srcOrd="2" destOrd="0" parTransId="{ED0A1F79-7618-4672-A9DA-3D0E7A8F6EE4}" sibTransId="{516FF127-66AD-4D09-A221-407E22BCB1F5}"/>
    <dgm:cxn modelId="{52E56D71-57B6-458B-923E-1F5891C9EDC0}" srcId="{22796341-E602-4386-B59D-986D17D8DC90}" destId="{A12C4F12-8F27-4705-992D-9D416F837835}" srcOrd="0" destOrd="0" parTransId="{006B268D-D1D1-43C0-9FA9-491245BE5C54}" sibTransId="{DEFA77BB-B5B5-42A6-8870-45895008C456}"/>
    <dgm:cxn modelId="{743EDB63-7F9C-4898-B7FD-11ACC0F8546A}" type="presOf" srcId="{A12C4F12-8F27-4705-992D-9D416F837835}" destId="{06282C00-7569-4002-A1ED-CDF5B30F5F81}" srcOrd="0" destOrd="0" presId="urn:microsoft.com/office/officeart/2005/8/layout/vList5"/>
    <dgm:cxn modelId="{B8DF1C22-0DD2-409E-A844-D60804F10B71}" type="presOf" srcId="{A046190C-4D36-4DC9-8D08-F46BB01C0BB3}" destId="{1037AC28-D018-43D6-A6F2-D6BE54488AD5}" srcOrd="0" destOrd="2" presId="urn:microsoft.com/office/officeart/2005/8/layout/vList5"/>
    <dgm:cxn modelId="{443ACF50-C837-42EC-AF51-89D33F990F8B}" type="presOf" srcId="{27DE23A0-25EB-4563-8F32-7040490818F8}" destId="{955C1C0A-4A56-4196-A7D1-313657152F55}" srcOrd="0" destOrd="3" presId="urn:microsoft.com/office/officeart/2005/8/layout/vList5"/>
    <dgm:cxn modelId="{ADB0ACE9-A66D-4672-ADF3-956D81B27237}" srcId="{8C097627-710A-4E51-ACC9-CA7F553E21E3}" destId="{6E467282-F969-4D02-B0ED-39190C09CA94}" srcOrd="0" destOrd="0" parTransId="{F080D788-75CE-4CF4-945E-757B23628B48}" sibTransId="{68BC8357-3D92-44FA-BD31-72FCA2BC4388}"/>
    <dgm:cxn modelId="{9DCF0DFB-12C0-49FC-8B20-D681DDB656E0}" srcId="{22796341-E602-4386-B59D-986D17D8DC90}" destId="{8C097627-710A-4E51-ACC9-CA7F553E21E3}" srcOrd="1" destOrd="0" parTransId="{BC3F5C6E-0E26-46FA-8798-F2EE1CB43B72}" sibTransId="{8C5D7766-22A6-45E8-826A-8D6F919092FE}"/>
    <dgm:cxn modelId="{C742F176-66C7-43D2-9AEC-BBB3A9B316F4}" type="presOf" srcId="{65DE1705-D21F-43C1-9452-75AE0F4D03BD}" destId="{F2249791-B9A8-4C2A-94FD-68C809657FC7}" srcOrd="0" destOrd="2" presId="urn:microsoft.com/office/officeart/2005/8/layout/vList5"/>
    <dgm:cxn modelId="{B342EA4A-B43C-4EDA-BB99-0F4DA8EC2E23}" type="presOf" srcId="{AD03A5EE-6ECF-4DA4-BC0D-8F01AB09FBBD}" destId="{1037AC28-D018-43D6-A6F2-D6BE54488AD5}" srcOrd="0" destOrd="3" presId="urn:microsoft.com/office/officeart/2005/8/layout/vList5"/>
    <dgm:cxn modelId="{73433D43-7503-4EE8-A276-A269594C378B}" type="presOf" srcId="{53B8AADC-C76A-4037-95AC-DE4049434799}" destId="{955C1C0A-4A56-4196-A7D1-313657152F55}" srcOrd="0" destOrd="1" presId="urn:microsoft.com/office/officeart/2005/8/layout/vList5"/>
    <dgm:cxn modelId="{ACD7FF83-E862-47A3-BE07-59D3664DFCB8}" srcId="{8C097627-710A-4E51-ACC9-CA7F553E21E3}" destId="{281A250C-2413-47DA-8535-48CA0ED29958}" srcOrd="4" destOrd="0" parTransId="{43109381-E209-49F6-9657-AAD4AC6D2EC7}" sibTransId="{237A710E-EF5F-47CF-83A7-3D7F26AC1EE4}"/>
    <dgm:cxn modelId="{9AA26C40-5A78-4B29-9932-39BD9D1C76C5}" type="presOf" srcId="{ECB409EB-238B-4FE5-8908-A765AE3E0CEB}" destId="{CF2C7199-9E2C-4A00-BE22-AC239A4107C2}" srcOrd="0" destOrd="0" presId="urn:microsoft.com/office/officeart/2005/8/layout/vList5"/>
    <dgm:cxn modelId="{98CCE7E2-0DFB-4BF0-8535-4485156F9ED8}" srcId="{ECB409EB-238B-4FE5-8908-A765AE3E0CEB}" destId="{BBF493E4-5D1F-4691-9B32-BCE990A7CAC3}" srcOrd="2" destOrd="0" parTransId="{28F3776E-5050-46F9-A101-7D7D5FF00CA6}" sibTransId="{1072E9D8-08A0-42D9-8DC9-EAA4D9E0DBDE}"/>
    <dgm:cxn modelId="{CDBCF7CD-1A69-4AA5-BFCA-2B57D9AB7E89}" srcId="{ECB409EB-238B-4FE5-8908-A765AE3E0CEB}" destId="{27DE23A0-25EB-4563-8F32-7040490818F8}" srcOrd="3" destOrd="0" parTransId="{5B61E5F0-662F-4CC3-BB0F-79237001FDB2}" sibTransId="{3E51AD38-5B51-4410-9469-3AE68D872061}"/>
    <dgm:cxn modelId="{38380F91-06D4-4963-93AA-5E948F4D2817}" srcId="{22796341-E602-4386-B59D-986D17D8DC90}" destId="{D69C41DD-327A-42F6-9318-9F7BAB3381E0}" srcOrd="2" destOrd="0" parTransId="{07E4C11B-A1E1-48D6-8F3E-DAC5E04D0026}" sibTransId="{0110A964-D6FC-472A-9EA4-8040E091B3B1}"/>
    <dgm:cxn modelId="{A9539FD4-AF51-4D0F-8D23-97932C03839F}" type="presOf" srcId="{03B4D8D0-D1DD-46EA-9DA1-9C0EEEA3609C}" destId="{1037AC28-D018-43D6-A6F2-D6BE54488AD5}" srcOrd="0" destOrd="1" presId="urn:microsoft.com/office/officeart/2005/8/layout/vList5"/>
    <dgm:cxn modelId="{5223188E-3BE9-484E-A3E3-6E689024325B}" srcId="{8C097627-710A-4E51-ACC9-CA7F553E21E3}" destId="{AD03A5EE-6ECF-4DA4-BC0D-8F01AB09FBBD}" srcOrd="3" destOrd="0" parTransId="{406C86A3-F6A9-49D0-95B4-F2FFB88D0012}" sibTransId="{A6780258-AD11-4D2B-939D-D2AA595B984A}"/>
    <dgm:cxn modelId="{AE5E9643-5131-4EAD-8401-AC9AD71AB08A}" type="presOf" srcId="{6E467282-F969-4D02-B0ED-39190C09CA94}" destId="{1037AC28-D018-43D6-A6F2-D6BE54488AD5}" srcOrd="0" destOrd="0" presId="urn:microsoft.com/office/officeart/2005/8/layout/vList5"/>
    <dgm:cxn modelId="{52C3EA1E-8D63-4260-8278-6112B6BA323A}" type="presOf" srcId="{62335423-D53C-43DB-9691-B0018D05A7E4}" destId="{F2249791-B9A8-4C2A-94FD-68C809657FC7}" srcOrd="0" destOrd="1" presId="urn:microsoft.com/office/officeart/2005/8/layout/vList5"/>
    <dgm:cxn modelId="{39BBD1F0-963E-4F73-88B4-FB16398A6855}" type="presOf" srcId="{D69C41DD-327A-42F6-9318-9F7BAB3381E0}" destId="{618CC526-A8DB-4A68-B8F6-435149985E7E}" srcOrd="0" destOrd="0" presId="urn:microsoft.com/office/officeart/2005/8/layout/vList5"/>
    <dgm:cxn modelId="{E1BF0044-3F65-40BE-B700-D89A3074E30B}" type="presOf" srcId="{8C097627-710A-4E51-ACC9-CA7F553E21E3}" destId="{22945170-48C9-4CE6-AA81-F028DE7D7F15}" srcOrd="0" destOrd="0" presId="urn:microsoft.com/office/officeart/2005/8/layout/vList5"/>
    <dgm:cxn modelId="{47674404-2BDA-4812-B23E-E77AEEE44C67}" type="presOf" srcId="{BBF493E4-5D1F-4691-9B32-BCE990A7CAC3}" destId="{955C1C0A-4A56-4196-A7D1-313657152F55}" srcOrd="0" destOrd="2" presId="urn:microsoft.com/office/officeart/2005/8/layout/vList5"/>
    <dgm:cxn modelId="{AF31EC5C-E69D-4B04-B90F-84204C70A9E9}" srcId="{D69C41DD-327A-42F6-9318-9F7BAB3381E0}" destId="{1A4BA8B5-1735-49DD-994A-04BEB09F2D44}" srcOrd="0" destOrd="0" parTransId="{6FD6096F-29EE-45CB-AD4A-211BE72F5526}" sibTransId="{5F56CA7E-3039-4A1C-8CC0-E93F54B44C8C}"/>
    <dgm:cxn modelId="{A98641AA-BBB9-4637-AF6D-4B60C39EE213}" type="presOf" srcId="{22796341-E602-4386-B59D-986D17D8DC90}" destId="{7EEB085A-F838-4E8B-867F-15C9A989DCBD}" srcOrd="0" destOrd="0" presId="urn:microsoft.com/office/officeart/2005/8/layout/vList5"/>
    <dgm:cxn modelId="{24BBCC8B-29E9-44E1-AC97-5471C30F103D}" type="presOf" srcId="{281A250C-2413-47DA-8535-48CA0ED29958}" destId="{1037AC28-D018-43D6-A6F2-D6BE54488AD5}" srcOrd="0" destOrd="4" presId="urn:microsoft.com/office/officeart/2005/8/layout/vList5"/>
    <dgm:cxn modelId="{DDC803D9-0ACB-4648-B2A6-6B120D759CCE}" srcId="{A12C4F12-8F27-4705-992D-9D416F837835}" destId="{48BADDB5-0D1D-46AE-919A-32156F65FE3E}" srcOrd="0" destOrd="0" parTransId="{EEC7CD0E-F47C-4230-9968-69D4285F1A3F}" sibTransId="{24841842-D16C-4329-8FDF-57FDA1AFC035}"/>
    <dgm:cxn modelId="{2BFDFD10-3B16-40C7-BDB1-992A36295483}" srcId="{8C097627-710A-4E51-ACC9-CA7F553E21E3}" destId="{03B4D8D0-D1DD-46EA-9DA1-9C0EEEA3609C}" srcOrd="1" destOrd="0" parTransId="{0372ADA4-4DF4-48B9-8129-F4DAE2AD3093}" sibTransId="{71959A30-3209-4770-B57E-B2B268E6BBA0}"/>
    <dgm:cxn modelId="{E6D9F4CD-9F50-4C37-B3E6-78DE70BD476D}" srcId="{ECB409EB-238B-4FE5-8908-A765AE3E0CEB}" destId="{53B8AADC-C76A-4037-95AC-DE4049434799}" srcOrd="1" destOrd="0" parTransId="{5A6854D5-6DD6-4B77-BCDF-B2017F8C3E12}" sibTransId="{BF115D5D-6A60-4A61-A708-A180447037B0}"/>
    <dgm:cxn modelId="{C3E79F0C-3512-4AE4-B4B8-1946D60E87AB}" srcId="{ECB409EB-238B-4FE5-8908-A765AE3E0CEB}" destId="{F1D9EF29-0F58-46EC-B35E-F34E440E66E5}" srcOrd="0" destOrd="0" parTransId="{A320ABE1-A5EE-4E9C-912A-69E3E77545FA}" sibTransId="{3E158B05-366A-4246-8E60-755BF907FA9E}"/>
    <dgm:cxn modelId="{4CF3103A-F24E-4253-AFED-E5078E5094D3}" srcId="{8C097627-710A-4E51-ACC9-CA7F553E21E3}" destId="{A046190C-4D36-4DC9-8D08-F46BB01C0BB3}" srcOrd="2" destOrd="0" parTransId="{0A49846E-CD3B-4FA3-88D6-F53028F19B1A}" sibTransId="{614AD1EB-2C27-4986-95B7-BBE084A10709}"/>
    <dgm:cxn modelId="{75F71483-03A7-41EA-A9D9-4431C4B6A519}" type="presOf" srcId="{1A4BA8B5-1735-49DD-994A-04BEB09F2D44}" destId="{C13D8D80-8C51-43DC-8810-0EB6984B0DCD}" srcOrd="0" destOrd="0" presId="urn:microsoft.com/office/officeart/2005/8/layout/vList5"/>
    <dgm:cxn modelId="{54CC519C-10C2-4350-B2E6-998F5E33B85D}" type="presOf" srcId="{F1D9EF29-0F58-46EC-B35E-F34E440E66E5}" destId="{955C1C0A-4A56-4196-A7D1-313657152F55}" srcOrd="0" destOrd="0" presId="urn:microsoft.com/office/officeart/2005/8/layout/vList5"/>
    <dgm:cxn modelId="{746E965C-21AE-4ED4-A76B-B69C22E524B0}" srcId="{22796341-E602-4386-B59D-986D17D8DC90}" destId="{ECB409EB-238B-4FE5-8908-A765AE3E0CEB}" srcOrd="3" destOrd="0" parTransId="{5384E7E5-F840-4CB8-9193-E9E0B5A65593}" sibTransId="{6B12019A-F151-4C9D-A9D5-331058EF2ED9}"/>
    <dgm:cxn modelId="{1FCF3004-5607-427E-8EB9-21BC7F423B10}" type="presParOf" srcId="{7EEB085A-F838-4E8B-867F-15C9A989DCBD}" destId="{FCBEDB3C-EFD6-4F34-B65D-A622D0F23566}" srcOrd="0" destOrd="0" presId="urn:microsoft.com/office/officeart/2005/8/layout/vList5"/>
    <dgm:cxn modelId="{443FB815-DC6A-477B-83FB-62D0DA031BB8}" type="presParOf" srcId="{FCBEDB3C-EFD6-4F34-B65D-A622D0F23566}" destId="{06282C00-7569-4002-A1ED-CDF5B30F5F81}" srcOrd="0" destOrd="0" presId="urn:microsoft.com/office/officeart/2005/8/layout/vList5"/>
    <dgm:cxn modelId="{9E8398D6-1E35-47B5-8CF7-68DFC8FE8B69}" type="presParOf" srcId="{FCBEDB3C-EFD6-4F34-B65D-A622D0F23566}" destId="{F2249791-B9A8-4C2A-94FD-68C809657FC7}" srcOrd="1" destOrd="0" presId="urn:microsoft.com/office/officeart/2005/8/layout/vList5"/>
    <dgm:cxn modelId="{A3D445D1-67AD-419F-AD53-79781DC67B54}" type="presParOf" srcId="{7EEB085A-F838-4E8B-867F-15C9A989DCBD}" destId="{DD225353-D42D-4A49-9E43-3C7A7254C0C7}" srcOrd="1" destOrd="0" presId="urn:microsoft.com/office/officeart/2005/8/layout/vList5"/>
    <dgm:cxn modelId="{DB39386E-8B54-403F-B990-1A5CF4264C08}" type="presParOf" srcId="{7EEB085A-F838-4E8B-867F-15C9A989DCBD}" destId="{B71D5AA8-DA2F-4077-80BF-EE6BB3C7C2BE}" srcOrd="2" destOrd="0" presId="urn:microsoft.com/office/officeart/2005/8/layout/vList5"/>
    <dgm:cxn modelId="{6A35BF1D-E811-4AF5-AA4E-56B12142A7EA}" type="presParOf" srcId="{B71D5AA8-DA2F-4077-80BF-EE6BB3C7C2BE}" destId="{22945170-48C9-4CE6-AA81-F028DE7D7F15}" srcOrd="0" destOrd="0" presId="urn:microsoft.com/office/officeart/2005/8/layout/vList5"/>
    <dgm:cxn modelId="{40A10154-60C5-4D23-ADAF-9FC735147259}" type="presParOf" srcId="{B71D5AA8-DA2F-4077-80BF-EE6BB3C7C2BE}" destId="{1037AC28-D018-43D6-A6F2-D6BE54488AD5}" srcOrd="1" destOrd="0" presId="urn:microsoft.com/office/officeart/2005/8/layout/vList5"/>
    <dgm:cxn modelId="{D9175DFE-A1CA-44BC-970A-B0A049CB2A12}" type="presParOf" srcId="{7EEB085A-F838-4E8B-867F-15C9A989DCBD}" destId="{9E458644-576B-4285-81C5-C11971476F71}" srcOrd="3" destOrd="0" presId="urn:microsoft.com/office/officeart/2005/8/layout/vList5"/>
    <dgm:cxn modelId="{F8C97C8E-3B7F-4BC2-A848-15949122DD7D}" type="presParOf" srcId="{7EEB085A-F838-4E8B-867F-15C9A989DCBD}" destId="{16602FD7-DB89-4853-8B56-E47D66677584}" srcOrd="4" destOrd="0" presId="urn:microsoft.com/office/officeart/2005/8/layout/vList5"/>
    <dgm:cxn modelId="{C5E033E3-9EDA-433D-AF1E-46D1D180EF7D}" type="presParOf" srcId="{16602FD7-DB89-4853-8B56-E47D66677584}" destId="{618CC526-A8DB-4A68-B8F6-435149985E7E}" srcOrd="0" destOrd="0" presId="urn:microsoft.com/office/officeart/2005/8/layout/vList5"/>
    <dgm:cxn modelId="{0CC4EA27-D7BB-410B-AA87-786FFB18CE5F}" type="presParOf" srcId="{16602FD7-DB89-4853-8B56-E47D66677584}" destId="{C13D8D80-8C51-43DC-8810-0EB6984B0DCD}" srcOrd="1" destOrd="0" presId="urn:microsoft.com/office/officeart/2005/8/layout/vList5"/>
    <dgm:cxn modelId="{025E7267-B5B3-4991-90D4-EBA73A1C6F56}" type="presParOf" srcId="{7EEB085A-F838-4E8B-867F-15C9A989DCBD}" destId="{7CF8B8BB-EE8B-4468-ACEC-E4A6DA03B92F}" srcOrd="5" destOrd="0" presId="urn:microsoft.com/office/officeart/2005/8/layout/vList5"/>
    <dgm:cxn modelId="{A9A36DF4-08DE-4769-B1C9-E0DD0666B939}" type="presParOf" srcId="{7EEB085A-F838-4E8B-867F-15C9A989DCBD}" destId="{E1466047-9967-4D2E-AC9B-C274E721CE4D}" srcOrd="6" destOrd="0" presId="urn:microsoft.com/office/officeart/2005/8/layout/vList5"/>
    <dgm:cxn modelId="{3493FBBD-B248-4550-B004-4C368F404157}" type="presParOf" srcId="{E1466047-9967-4D2E-AC9B-C274E721CE4D}" destId="{CF2C7199-9E2C-4A00-BE22-AC239A4107C2}" srcOrd="0" destOrd="0" presId="urn:microsoft.com/office/officeart/2005/8/layout/vList5"/>
    <dgm:cxn modelId="{27AFF559-6F02-47F7-BA13-0E0EA7C55645}" type="presParOf" srcId="{E1466047-9967-4D2E-AC9B-C274E721CE4D}" destId="{955C1C0A-4A56-4196-A7D1-313657152F5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7353A70-9744-4FF6-BD89-29C874C7DFCC}" type="doc">
      <dgm:prSet loTypeId="urn:microsoft.com/office/officeart/2005/8/layout/vList6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d-ID"/>
        </a:p>
      </dgm:t>
    </dgm:pt>
    <dgm:pt modelId="{964B0D2A-E8EB-47B1-A631-F4F3F9413364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id-ID" sz="2800" i="1" dirty="0" smtClean="0"/>
            <a:t>Output</a:t>
          </a:r>
          <a:r>
            <a:rPr lang="id-ID" sz="2800" dirty="0" smtClean="0"/>
            <a:t> Sarana &amp; Prasarana</a:t>
          </a:r>
          <a:endParaRPr lang="id-ID" sz="2800" dirty="0"/>
        </a:p>
      </dgm:t>
    </dgm:pt>
    <dgm:pt modelId="{369FCAAE-F976-4680-97D0-C32D59BF9B83}" type="parTrans" cxnId="{E357084E-45A3-4C45-B362-B63455F0496A}">
      <dgm:prSet/>
      <dgm:spPr/>
      <dgm:t>
        <a:bodyPr/>
        <a:lstStyle/>
        <a:p>
          <a:endParaRPr lang="id-ID"/>
        </a:p>
      </dgm:t>
    </dgm:pt>
    <dgm:pt modelId="{8574F761-A03B-49E2-8B3C-E616DF68B87F}" type="sibTrans" cxnId="{E357084E-45A3-4C45-B362-B63455F0496A}">
      <dgm:prSet/>
      <dgm:spPr/>
      <dgm:t>
        <a:bodyPr/>
        <a:lstStyle/>
        <a:p>
          <a:endParaRPr lang="id-ID"/>
        </a:p>
      </dgm:t>
    </dgm:pt>
    <dgm:pt modelId="{B5B57049-70A3-4BB5-AE75-496B07A08A78}">
      <dgm:prSet phldrT="[Text]"/>
      <dgm:spPr/>
      <dgm:t>
        <a:bodyPr/>
        <a:lstStyle/>
        <a:p>
          <a:r>
            <a:rPr lang="id-ID" dirty="0" smtClean="0"/>
            <a:t>Pengadaan Sarana &amp; Prasarana</a:t>
          </a:r>
          <a:endParaRPr lang="id-ID" dirty="0"/>
        </a:p>
      </dgm:t>
    </dgm:pt>
    <dgm:pt modelId="{1BAFC8F8-F6F1-4207-B773-F075281FFC30}" type="parTrans" cxnId="{FA5BA8A9-7B66-45A1-A752-84E64A588343}">
      <dgm:prSet/>
      <dgm:spPr/>
      <dgm:t>
        <a:bodyPr/>
        <a:lstStyle/>
        <a:p>
          <a:endParaRPr lang="id-ID"/>
        </a:p>
      </dgm:t>
    </dgm:pt>
    <dgm:pt modelId="{2B80A1FF-1503-4173-87B1-C1884D00377A}" type="sibTrans" cxnId="{FA5BA8A9-7B66-45A1-A752-84E64A588343}">
      <dgm:prSet/>
      <dgm:spPr/>
      <dgm:t>
        <a:bodyPr/>
        <a:lstStyle/>
        <a:p>
          <a:endParaRPr lang="id-ID"/>
        </a:p>
      </dgm:t>
    </dgm:pt>
    <dgm:pt modelId="{2CCACDC6-5000-46B4-A715-ABBB3087217C}">
      <dgm:prSet phldrT="[Text]"/>
      <dgm:spPr/>
      <dgm:t>
        <a:bodyPr/>
        <a:lstStyle/>
        <a:p>
          <a:r>
            <a:rPr lang="id-ID" dirty="0" smtClean="0"/>
            <a:t>Rehabilitasi Ruang/Gedung Perkantoran</a:t>
          </a:r>
          <a:endParaRPr lang="id-ID" dirty="0"/>
        </a:p>
      </dgm:t>
    </dgm:pt>
    <dgm:pt modelId="{21A48F88-CE66-47FB-AFAC-3B1B8AF578E3}" type="parTrans" cxnId="{7701223D-1CB2-40F9-B72C-4D787D3E7E8D}">
      <dgm:prSet/>
      <dgm:spPr/>
      <dgm:t>
        <a:bodyPr/>
        <a:lstStyle/>
        <a:p>
          <a:endParaRPr lang="id-ID"/>
        </a:p>
      </dgm:t>
    </dgm:pt>
    <dgm:pt modelId="{77995DBF-3892-4F06-9FF5-A7725688F6D5}" type="sibTrans" cxnId="{7701223D-1CB2-40F9-B72C-4D787D3E7E8D}">
      <dgm:prSet/>
      <dgm:spPr/>
      <dgm:t>
        <a:bodyPr/>
        <a:lstStyle/>
        <a:p>
          <a:endParaRPr lang="id-ID"/>
        </a:p>
      </dgm:t>
    </dgm:pt>
    <dgm:pt modelId="{6524D33D-C61D-4D90-92EC-F700ABB11D14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id-ID" sz="2800" dirty="0" smtClean="0"/>
            <a:t>Indikator </a:t>
          </a:r>
          <a:r>
            <a:rPr lang="id-ID" sz="2800" i="1" dirty="0" smtClean="0"/>
            <a:t>Outcome</a:t>
          </a:r>
          <a:r>
            <a:rPr lang="id-ID" sz="2800" dirty="0" smtClean="0"/>
            <a:t> Program</a:t>
          </a:r>
          <a:endParaRPr lang="id-ID" sz="2800" dirty="0"/>
        </a:p>
      </dgm:t>
    </dgm:pt>
    <dgm:pt modelId="{19A5BFAA-8351-468F-A065-B67CF51F0919}" type="parTrans" cxnId="{AD19EAB5-FD21-4146-BDAF-A8717230B749}">
      <dgm:prSet/>
      <dgm:spPr/>
      <dgm:t>
        <a:bodyPr/>
        <a:lstStyle/>
        <a:p>
          <a:endParaRPr lang="id-ID"/>
        </a:p>
      </dgm:t>
    </dgm:pt>
    <dgm:pt modelId="{5B5DA1E6-534D-42D3-B67A-6E3765452D7B}" type="sibTrans" cxnId="{AD19EAB5-FD21-4146-BDAF-A8717230B749}">
      <dgm:prSet/>
      <dgm:spPr/>
      <dgm:t>
        <a:bodyPr/>
        <a:lstStyle/>
        <a:p>
          <a:endParaRPr lang="id-ID"/>
        </a:p>
      </dgm:t>
    </dgm:pt>
    <dgm:pt modelId="{14C487B2-54CE-4FCB-9D91-A8F17D8762BD}">
      <dgm:prSet phldrT="[Text]"/>
      <dgm:spPr/>
      <dgm:t>
        <a:bodyPr/>
        <a:lstStyle/>
        <a:p>
          <a:r>
            <a:rPr lang="id-ID" dirty="0" smtClean="0"/>
            <a:t>% tingkat ketersediaan sarana dan prasarana aparatur Kementerian PPN/Bappenas sesuai rencana</a:t>
          </a:r>
          <a:endParaRPr lang="id-ID" dirty="0"/>
        </a:p>
      </dgm:t>
    </dgm:pt>
    <dgm:pt modelId="{E962A96E-F191-4E34-B5A2-0D0E24812A89}" type="parTrans" cxnId="{784FFD71-34A1-41A1-B004-388D4FDE8C9A}">
      <dgm:prSet/>
      <dgm:spPr/>
      <dgm:t>
        <a:bodyPr/>
        <a:lstStyle/>
        <a:p>
          <a:endParaRPr lang="id-ID"/>
        </a:p>
      </dgm:t>
    </dgm:pt>
    <dgm:pt modelId="{F2111F97-B7B5-40F6-AB61-5AEDD6F8243E}" type="sibTrans" cxnId="{784FFD71-34A1-41A1-B004-388D4FDE8C9A}">
      <dgm:prSet/>
      <dgm:spPr/>
      <dgm:t>
        <a:bodyPr/>
        <a:lstStyle/>
        <a:p>
          <a:endParaRPr lang="id-ID"/>
        </a:p>
      </dgm:t>
    </dgm:pt>
    <dgm:pt modelId="{6262B26E-C4C5-4F1D-96DF-9F675BD7BE61}" type="pres">
      <dgm:prSet presAssocID="{27353A70-9744-4FF6-BD89-29C874C7DFCC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D77E171-1E52-440D-B37C-647AEDA85AC9}" type="pres">
      <dgm:prSet presAssocID="{964B0D2A-E8EB-47B1-A631-F4F3F9413364}" presName="linNode" presStyleCnt="0"/>
      <dgm:spPr/>
      <dgm:t>
        <a:bodyPr/>
        <a:lstStyle/>
        <a:p>
          <a:endParaRPr lang="en-US"/>
        </a:p>
      </dgm:t>
    </dgm:pt>
    <dgm:pt modelId="{261F7EC1-7FA0-4C67-8DB1-C488DD3ECD64}" type="pres">
      <dgm:prSet presAssocID="{964B0D2A-E8EB-47B1-A631-F4F3F9413364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06161D-4B0B-4399-839E-F6F91511DC29}" type="pres">
      <dgm:prSet presAssocID="{964B0D2A-E8EB-47B1-A631-F4F3F9413364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C64C890-CF64-4035-980B-CE9997FC627A}" type="pres">
      <dgm:prSet presAssocID="{8574F761-A03B-49E2-8B3C-E616DF68B87F}" presName="spacing" presStyleCnt="0"/>
      <dgm:spPr/>
      <dgm:t>
        <a:bodyPr/>
        <a:lstStyle/>
        <a:p>
          <a:endParaRPr lang="en-US"/>
        </a:p>
      </dgm:t>
    </dgm:pt>
    <dgm:pt modelId="{3E990F10-991E-43A3-8968-6CE5F5A5F8CB}" type="pres">
      <dgm:prSet presAssocID="{6524D33D-C61D-4D90-92EC-F700ABB11D14}" presName="linNode" presStyleCnt="0"/>
      <dgm:spPr/>
      <dgm:t>
        <a:bodyPr/>
        <a:lstStyle/>
        <a:p>
          <a:endParaRPr lang="en-US"/>
        </a:p>
      </dgm:t>
    </dgm:pt>
    <dgm:pt modelId="{881A2CBA-6ADD-4005-A5ED-810C9C994DBB}" type="pres">
      <dgm:prSet presAssocID="{6524D33D-C61D-4D90-92EC-F700ABB11D14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2EEF64-39CB-455C-893C-6D816371F117}" type="pres">
      <dgm:prSet presAssocID="{6524D33D-C61D-4D90-92EC-F700ABB11D14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858CDE8F-2B23-42F3-A42E-2CBB525485DF}" type="presOf" srcId="{27353A70-9744-4FF6-BD89-29C874C7DFCC}" destId="{6262B26E-C4C5-4F1D-96DF-9F675BD7BE61}" srcOrd="0" destOrd="0" presId="urn:microsoft.com/office/officeart/2005/8/layout/vList6"/>
    <dgm:cxn modelId="{7701223D-1CB2-40F9-B72C-4D787D3E7E8D}" srcId="{964B0D2A-E8EB-47B1-A631-F4F3F9413364}" destId="{2CCACDC6-5000-46B4-A715-ABBB3087217C}" srcOrd="1" destOrd="0" parTransId="{21A48F88-CE66-47FB-AFAC-3B1B8AF578E3}" sibTransId="{77995DBF-3892-4F06-9FF5-A7725688F6D5}"/>
    <dgm:cxn modelId="{6A325531-3B07-4346-8722-F07779E379A2}" type="presOf" srcId="{964B0D2A-E8EB-47B1-A631-F4F3F9413364}" destId="{261F7EC1-7FA0-4C67-8DB1-C488DD3ECD64}" srcOrd="0" destOrd="0" presId="urn:microsoft.com/office/officeart/2005/8/layout/vList6"/>
    <dgm:cxn modelId="{AD19EAB5-FD21-4146-BDAF-A8717230B749}" srcId="{27353A70-9744-4FF6-BD89-29C874C7DFCC}" destId="{6524D33D-C61D-4D90-92EC-F700ABB11D14}" srcOrd="1" destOrd="0" parTransId="{19A5BFAA-8351-468F-A065-B67CF51F0919}" sibTransId="{5B5DA1E6-534D-42D3-B67A-6E3765452D7B}"/>
    <dgm:cxn modelId="{FA5BA8A9-7B66-45A1-A752-84E64A588343}" srcId="{964B0D2A-E8EB-47B1-A631-F4F3F9413364}" destId="{B5B57049-70A3-4BB5-AE75-496B07A08A78}" srcOrd="0" destOrd="0" parTransId="{1BAFC8F8-F6F1-4207-B773-F075281FFC30}" sibTransId="{2B80A1FF-1503-4173-87B1-C1884D00377A}"/>
    <dgm:cxn modelId="{E1A6263B-C41E-428E-A231-6A9FA1BC5A20}" type="presOf" srcId="{B5B57049-70A3-4BB5-AE75-496B07A08A78}" destId="{1A06161D-4B0B-4399-839E-F6F91511DC29}" srcOrd="0" destOrd="0" presId="urn:microsoft.com/office/officeart/2005/8/layout/vList6"/>
    <dgm:cxn modelId="{06EAF503-FE77-4019-9C46-5692F5776956}" type="presOf" srcId="{14C487B2-54CE-4FCB-9D91-A8F17D8762BD}" destId="{442EEF64-39CB-455C-893C-6D816371F117}" srcOrd="0" destOrd="0" presId="urn:microsoft.com/office/officeart/2005/8/layout/vList6"/>
    <dgm:cxn modelId="{784FFD71-34A1-41A1-B004-388D4FDE8C9A}" srcId="{6524D33D-C61D-4D90-92EC-F700ABB11D14}" destId="{14C487B2-54CE-4FCB-9D91-A8F17D8762BD}" srcOrd="0" destOrd="0" parTransId="{E962A96E-F191-4E34-B5A2-0D0E24812A89}" sibTransId="{F2111F97-B7B5-40F6-AB61-5AEDD6F8243E}"/>
    <dgm:cxn modelId="{C8342E10-29C0-47B8-B530-D25F29591AE0}" type="presOf" srcId="{6524D33D-C61D-4D90-92EC-F700ABB11D14}" destId="{881A2CBA-6ADD-4005-A5ED-810C9C994DBB}" srcOrd="0" destOrd="0" presId="urn:microsoft.com/office/officeart/2005/8/layout/vList6"/>
    <dgm:cxn modelId="{AFF45BA4-D0FD-4CB0-91F8-1E32957290B8}" type="presOf" srcId="{2CCACDC6-5000-46B4-A715-ABBB3087217C}" destId="{1A06161D-4B0B-4399-839E-F6F91511DC29}" srcOrd="0" destOrd="1" presId="urn:microsoft.com/office/officeart/2005/8/layout/vList6"/>
    <dgm:cxn modelId="{E357084E-45A3-4C45-B362-B63455F0496A}" srcId="{27353A70-9744-4FF6-BD89-29C874C7DFCC}" destId="{964B0D2A-E8EB-47B1-A631-F4F3F9413364}" srcOrd="0" destOrd="0" parTransId="{369FCAAE-F976-4680-97D0-C32D59BF9B83}" sibTransId="{8574F761-A03B-49E2-8B3C-E616DF68B87F}"/>
    <dgm:cxn modelId="{52F94883-5431-4186-AB90-AEA7F244F003}" type="presParOf" srcId="{6262B26E-C4C5-4F1D-96DF-9F675BD7BE61}" destId="{BD77E171-1E52-440D-B37C-647AEDA85AC9}" srcOrd="0" destOrd="0" presId="urn:microsoft.com/office/officeart/2005/8/layout/vList6"/>
    <dgm:cxn modelId="{94D0CC28-A53B-453F-918E-ACCAECE1FEC3}" type="presParOf" srcId="{BD77E171-1E52-440D-B37C-647AEDA85AC9}" destId="{261F7EC1-7FA0-4C67-8DB1-C488DD3ECD64}" srcOrd="0" destOrd="0" presId="urn:microsoft.com/office/officeart/2005/8/layout/vList6"/>
    <dgm:cxn modelId="{2B6B6DFA-F106-4790-9236-9DCFC860B2A3}" type="presParOf" srcId="{BD77E171-1E52-440D-B37C-647AEDA85AC9}" destId="{1A06161D-4B0B-4399-839E-F6F91511DC29}" srcOrd="1" destOrd="0" presId="urn:microsoft.com/office/officeart/2005/8/layout/vList6"/>
    <dgm:cxn modelId="{C2557637-34C3-44D9-B674-B1EF29CA7CC1}" type="presParOf" srcId="{6262B26E-C4C5-4F1D-96DF-9F675BD7BE61}" destId="{8C64C890-CF64-4035-980B-CE9997FC627A}" srcOrd="1" destOrd="0" presId="urn:microsoft.com/office/officeart/2005/8/layout/vList6"/>
    <dgm:cxn modelId="{7D43B936-18AC-4464-9BE6-E31C2AF17763}" type="presParOf" srcId="{6262B26E-C4C5-4F1D-96DF-9F675BD7BE61}" destId="{3E990F10-991E-43A3-8968-6CE5F5A5F8CB}" srcOrd="2" destOrd="0" presId="urn:microsoft.com/office/officeart/2005/8/layout/vList6"/>
    <dgm:cxn modelId="{E5E329F2-97F3-4968-BDE9-EB0D7E55BF59}" type="presParOf" srcId="{3E990F10-991E-43A3-8968-6CE5F5A5F8CB}" destId="{881A2CBA-6ADD-4005-A5ED-810C9C994DBB}" srcOrd="0" destOrd="0" presId="urn:microsoft.com/office/officeart/2005/8/layout/vList6"/>
    <dgm:cxn modelId="{02DC94F4-4AFA-4AD8-947A-4BE5AC39853B}" type="presParOf" srcId="{3E990F10-991E-43A3-8968-6CE5F5A5F8CB}" destId="{442EEF64-39CB-455C-893C-6D816371F11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1674D40-132A-4AAC-831A-25B1AA706D19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AA4514B1-90C4-4F5C-B139-7979683B3364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000" dirty="0" err="1" smtClean="0"/>
            <a:t>Renstra</a:t>
          </a:r>
          <a:endParaRPr lang="en-US" sz="2000" dirty="0" smtClean="0"/>
        </a:p>
        <a:p>
          <a:pPr>
            <a:spcAft>
              <a:spcPts val="0"/>
            </a:spcAft>
          </a:pPr>
          <a:r>
            <a:rPr lang="en-US" sz="2000" dirty="0" smtClean="0"/>
            <a:t>2015-2019</a:t>
          </a:r>
          <a:endParaRPr lang="en-US" sz="2000" dirty="0"/>
        </a:p>
      </dgm:t>
    </dgm:pt>
    <dgm:pt modelId="{A8877441-A80C-4D1E-AE77-6D435C6B43B5}" type="parTrans" cxnId="{6E7BDA22-8F1D-43CC-A7FD-C71A1C5A21C4}">
      <dgm:prSet/>
      <dgm:spPr/>
      <dgm:t>
        <a:bodyPr/>
        <a:lstStyle/>
        <a:p>
          <a:endParaRPr lang="en-US"/>
        </a:p>
      </dgm:t>
    </dgm:pt>
    <dgm:pt modelId="{ABBF8DC7-1FE0-4A3C-A255-07D13231E8F9}" type="sibTrans" cxnId="{6E7BDA22-8F1D-43CC-A7FD-C71A1C5A21C4}">
      <dgm:prSet/>
      <dgm:spPr/>
      <dgm:t>
        <a:bodyPr/>
        <a:lstStyle/>
        <a:p>
          <a:endParaRPr lang="en-US"/>
        </a:p>
      </dgm:t>
    </dgm:pt>
    <dgm:pt modelId="{ADEE6A34-0D60-4FD9-A381-3EB87AFB525F}">
      <dgm:prSet phldrT="[Text]" custT="1"/>
      <dgm:spPr/>
      <dgm:t>
        <a:bodyPr/>
        <a:lstStyle/>
        <a:p>
          <a:r>
            <a:rPr lang="en-US" sz="2000" dirty="0" err="1" smtClean="0"/>
            <a:t>Indikator</a:t>
          </a:r>
          <a:r>
            <a:rPr lang="en-US" sz="2000" dirty="0" smtClean="0"/>
            <a:t> </a:t>
          </a:r>
          <a:r>
            <a:rPr lang="en-US" sz="2000" dirty="0" err="1" smtClean="0"/>
            <a:t>Kinerja</a:t>
          </a:r>
          <a:r>
            <a:rPr lang="en-US" sz="2000" dirty="0" smtClean="0"/>
            <a:t> </a:t>
          </a:r>
          <a:r>
            <a:rPr lang="en-US" sz="2000" dirty="0" err="1" smtClean="0"/>
            <a:t>Utama</a:t>
          </a:r>
          <a:r>
            <a:rPr lang="en-US" sz="2000" dirty="0" smtClean="0"/>
            <a:t> (IKU) </a:t>
          </a:r>
          <a:r>
            <a:rPr lang="en-US" sz="2000" dirty="0" err="1" smtClean="0"/>
            <a:t>Menteri</a:t>
          </a:r>
          <a:endParaRPr lang="en-US" sz="2000" dirty="0"/>
        </a:p>
      </dgm:t>
    </dgm:pt>
    <dgm:pt modelId="{C1413FF2-DECA-49B2-BF49-107729E4D30B}" type="parTrans" cxnId="{2ADF8646-77F3-434C-B880-9BBFC38BB51E}">
      <dgm:prSet/>
      <dgm:spPr/>
      <dgm:t>
        <a:bodyPr/>
        <a:lstStyle/>
        <a:p>
          <a:endParaRPr lang="en-US"/>
        </a:p>
      </dgm:t>
    </dgm:pt>
    <dgm:pt modelId="{4CC6D649-7635-4FEA-806C-F2CCCB6200A2}" type="sibTrans" cxnId="{2ADF8646-77F3-434C-B880-9BBFC38BB51E}">
      <dgm:prSet/>
      <dgm:spPr/>
      <dgm:t>
        <a:bodyPr/>
        <a:lstStyle/>
        <a:p>
          <a:endParaRPr lang="en-US"/>
        </a:p>
      </dgm:t>
    </dgm:pt>
    <dgm:pt modelId="{A9A674CC-0E56-4565-B32B-5D0B99119831}">
      <dgm:prSet phldrT="[Text]" custT="1"/>
      <dgm:spPr/>
      <dgm:t>
        <a:bodyPr/>
        <a:lstStyle/>
        <a:p>
          <a:r>
            <a:rPr lang="en-US" sz="2000" dirty="0" err="1" smtClean="0"/>
            <a:t>Perjanjian</a:t>
          </a:r>
          <a:r>
            <a:rPr lang="en-US" sz="2000" dirty="0" smtClean="0"/>
            <a:t> </a:t>
          </a:r>
          <a:r>
            <a:rPr lang="en-US" sz="2000" dirty="0" err="1" smtClean="0"/>
            <a:t>Kinerja</a:t>
          </a:r>
          <a:endParaRPr lang="en-US" sz="2000" dirty="0"/>
        </a:p>
      </dgm:t>
    </dgm:pt>
    <dgm:pt modelId="{CBCDB6FD-7298-4C4D-9ADC-0DE9272188C3}" type="parTrans" cxnId="{CC1271D3-A26E-49A8-BA1C-23EBA39BB633}">
      <dgm:prSet/>
      <dgm:spPr/>
      <dgm:t>
        <a:bodyPr/>
        <a:lstStyle/>
        <a:p>
          <a:endParaRPr lang="en-US"/>
        </a:p>
      </dgm:t>
    </dgm:pt>
    <dgm:pt modelId="{C14CBE09-B867-418C-AA87-153CD99DED50}" type="sibTrans" cxnId="{CC1271D3-A26E-49A8-BA1C-23EBA39BB633}">
      <dgm:prSet/>
      <dgm:spPr/>
      <dgm:t>
        <a:bodyPr/>
        <a:lstStyle/>
        <a:p>
          <a:endParaRPr lang="en-US"/>
        </a:p>
      </dgm:t>
    </dgm:pt>
    <dgm:pt modelId="{B6D6596E-4B7C-45D2-90CB-211FE40BF62C}">
      <dgm:prSet phldrT="[Text]" custT="1"/>
      <dgm:spPr/>
      <dgm:t>
        <a:bodyPr/>
        <a:lstStyle/>
        <a:p>
          <a:r>
            <a:rPr lang="en-US" sz="2000" dirty="0" err="1" smtClean="0"/>
            <a:t>Aplikasi</a:t>
          </a:r>
          <a:r>
            <a:rPr lang="en-US" sz="2000" dirty="0" smtClean="0"/>
            <a:t> </a:t>
          </a:r>
          <a:r>
            <a:rPr lang="en-US" sz="2000" i="1" dirty="0" smtClean="0"/>
            <a:t>e-performance</a:t>
          </a:r>
          <a:endParaRPr lang="en-US" sz="2000" i="1" dirty="0"/>
        </a:p>
      </dgm:t>
    </dgm:pt>
    <dgm:pt modelId="{9E238CBE-13A7-4DCE-9C95-7B01FDF6FC90}" type="parTrans" cxnId="{2E2252FE-6E8D-4F27-91F8-BCE4928FD854}">
      <dgm:prSet/>
      <dgm:spPr/>
      <dgm:t>
        <a:bodyPr/>
        <a:lstStyle/>
        <a:p>
          <a:endParaRPr lang="en-US"/>
        </a:p>
      </dgm:t>
    </dgm:pt>
    <dgm:pt modelId="{8E42F349-E151-49CF-A1D4-06C3E9E8D4F4}" type="sibTrans" cxnId="{2E2252FE-6E8D-4F27-91F8-BCE4928FD854}">
      <dgm:prSet/>
      <dgm:spPr/>
      <dgm:t>
        <a:bodyPr/>
        <a:lstStyle/>
        <a:p>
          <a:endParaRPr lang="en-US"/>
        </a:p>
      </dgm:t>
    </dgm:pt>
    <dgm:pt modelId="{A735EC40-191B-49B0-8E8B-F3A189CF68EC}" type="pres">
      <dgm:prSet presAssocID="{91674D40-132A-4AAC-831A-25B1AA706D19}" presName="Name0" presStyleCnt="0">
        <dgm:presLayoutVars>
          <dgm:dir/>
          <dgm:resizeHandles val="exact"/>
        </dgm:presLayoutVars>
      </dgm:prSet>
      <dgm:spPr/>
    </dgm:pt>
    <dgm:pt modelId="{87E1491D-2444-4FE8-B26C-7E302C2CE095}" type="pres">
      <dgm:prSet presAssocID="{AA4514B1-90C4-4F5C-B139-7979683B336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156FBB-DACE-4018-949C-6EBF82972708}" type="pres">
      <dgm:prSet presAssocID="{ABBF8DC7-1FE0-4A3C-A255-07D13231E8F9}" presName="sibTrans" presStyleLbl="sibTrans2D1" presStyleIdx="0" presStyleCnt="3"/>
      <dgm:spPr/>
      <dgm:t>
        <a:bodyPr/>
        <a:lstStyle/>
        <a:p>
          <a:endParaRPr lang="en-US"/>
        </a:p>
      </dgm:t>
    </dgm:pt>
    <dgm:pt modelId="{F953D3D6-B392-4F1D-B59E-39F5C4D21F5A}" type="pres">
      <dgm:prSet presAssocID="{ABBF8DC7-1FE0-4A3C-A255-07D13231E8F9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114E80C1-845D-435E-A5E0-DC8C84B245E8}" type="pres">
      <dgm:prSet presAssocID="{ADEE6A34-0D60-4FD9-A381-3EB87AFB525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AE2515-385C-494A-AB28-851873FDA916}" type="pres">
      <dgm:prSet presAssocID="{4CC6D649-7635-4FEA-806C-F2CCCB6200A2}" presName="sibTrans" presStyleLbl="sibTrans2D1" presStyleIdx="1" presStyleCnt="3"/>
      <dgm:spPr/>
      <dgm:t>
        <a:bodyPr/>
        <a:lstStyle/>
        <a:p>
          <a:endParaRPr lang="en-US"/>
        </a:p>
      </dgm:t>
    </dgm:pt>
    <dgm:pt modelId="{83A5FE1F-8472-4C6F-9B0E-CC27F8BBF8DC}" type="pres">
      <dgm:prSet presAssocID="{4CC6D649-7635-4FEA-806C-F2CCCB6200A2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1C8DA624-15BA-48EA-BC4F-34E0129093BF}" type="pres">
      <dgm:prSet presAssocID="{A9A674CC-0E56-4565-B32B-5D0B9911983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B8AEC7-63C9-4D43-904B-B53870E7ADD5}" type="pres">
      <dgm:prSet presAssocID="{C14CBE09-B867-418C-AA87-153CD99DED50}" presName="sibTrans" presStyleLbl="sibTrans2D1" presStyleIdx="2" presStyleCnt="3"/>
      <dgm:spPr/>
      <dgm:t>
        <a:bodyPr/>
        <a:lstStyle/>
        <a:p>
          <a:endParaRPr lang="en-US"/>
        </a:p>
      </dgm:t>
    </dgm:pt>
    <dgm:pt modelId="{17061907-DB4D-4E43-920F-5EAE9F462D9E}" type="pres">
      <dgm:prSet presAssocID="{C14CBE09-B867-418C-AA87-153CD99DED50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B1466710-710B-40F2-83B8-FE95EB114DD3}" type="pres">
      <dgm:prSet presAssocID="{B6D6596E-4B7C-45D2-90CB-211FE40BF62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2252FE-6E8D-4F27-91F8-BCE4928FD854}" srcId="{91674D40-132A-4AAC-831A-25B1AA706D19}" destId="{B6D6596E-4B7C-45D2-90CB-211FE40BF62C}" srcOrd="3" destOrd="0" parTransId="{9E238CBE-13A7-4DCE-9C95-7B01FDF6FC90}" sibTransId="{8E42F349-E151-49CF-A1D4-06C3E9E8D4F4}"/>
    <dgm:cxn modelId="{2F929141-55DC-4B21-AD2E-FB21C9A6AB7A}" type="presOf" srcId="{ABBF8DC7-1FE0-4A3C-A255-07D13231E8F9}" destId="{F953D3D6-B392-4F1D-B59E-39F5C4D21F5A}" srcOrd="1" destOrd="0" presId="urn:microsoft.com/office/officeart/2005/8/layout/process1"/>
    <dgm:cxn modelId="{2ADF8646-77F3-434C-B880-9BBFC38BB51E}" srcId="{91674D40-132A-4AAC-831A-25B1AA706D19}" destId="{ADEE6A34-0D60-4FD9-A381-3EB87AFB525F}" srcOrd="1" destOrd="0" parTransId="{C1413FF2-DECA-49B2-BF49-107729E4D30B}" sibTransId="{4CC6D649-7635-4FEA-806C-F2CCCB6200A2}"/>
    <dgm:cxn modelId="{90B15528-6B28-40F7-A4B3-F0C545321EBF}" type="presOf" srcId="{B6D6596E-4B7C-45D2-90CB-211FE40BF62C}" destId="{B1466710-710B-40F2-83B8-FE95EB114DD3}" srcOrd="0" destOrd="0" presId="urn:microsoft.com/office/officeart/2005/8/layout/process1"/>
    <dgm:cxn modelId="{6E7BDA22-8F1D-43CC-A7FD-C71A1C5A21C4}" srcId="{91674D40-132A-4AAC-831A-25B1AA706D19}" destId="{AA4514B1-90C4-4F5C-B139-7979683B3364}" srcOrd="0" destOrd="0" parTransId="{A8877441-A80C-4D1E-AE77-6D435C6B43B5}" sibTransId="{ABBF8DC7-1FE0-4A3C-A255-07D13231E8F9}"/>
    <dgm:cxn modelId="{4DFFB382-C17C-4571-B8A9-2EC7A02120E7}" type="presOf" srcId="{4CC6D649-7635-4FEA-806C-F2CCCB6200A2}" destId="{A9AE2515-385C-494A-AB28-851873FDA916}" srcOrd="0" destOrd="0" presId="urn:microsoft.com/office/officeart/2005/8/layout/process1"/>
    <dgm:cxn modelId="{E4067686-90C4-495E-BFDC-8344106974DE}" type="presOf" srcId="{C14CBE09-B867-418C-AA87-153CD99DED50}" destId="{51B8AEC7-63C9-4D43-904B-B53870E7ADD5}" srcOrd="0" destOrd="0" presId="urn:microsoft.com/office/officeart/2005/8/layout/process1"/>
    <dgm:cxn modelId="{CC1271D3-A26E-49A8-BA1C-23EBA39BB633}" srcId="{91674D40-132A-4AAC-831A-25B1AA706D19}" destId="{A9A674CC-0E56-4565-B32B-5D0B99119831}" srcOrd="2" destOrd="0" parTransId="{CBCDB6FD-7298-4C4D-9ADC-0DE9272188C3}" sibTransId="{C14CBE09-B867-418C-AA87-153CD99DED50}"/>
    <dgm:cxn modelId="{D69B266A-4641-48DF-B18F-3146B752F054}" type="presOf" srcId="{91674D40-132A-4AAC-831A-25B1AA706D19}" destId="{A735EC40-191B-49B0-8E8B-F3A189CF68EC}" srcOrd="0" destOrd="0" presId="urn:microsoft.com/office/officeart/2005/8/layout/process1"/>
    <dgm:cxn modelId="{E1BA415E-335F-4BB5-8A0A-30DBE79379DB}" type="presOf" srcId="{ADEE6A34-0D60-4FD9-A381-3EB87AFB525F}" destId="{114E80C1-845D-435E-A5E0-DC8C84B245E8}" srcOrd="0" destOrd="0" presId="urn:microsoft.com/office/officeart/2005/8/layout/process1"/>
    <dgm:cxn modelId="{81C5A6D9-8281-491E-A73D-88CC0F799A2F}" type="presOf" srcId="{C14CBE09-B867-418C-AA87-153CD99DED50}" destId="{17061907-DB4D-4E43-920F-5EAE9F462D9E}" srcOrd="1" destOrd="0" presId="urn:microsoft.com/office/officeart/2005/8/layout/process1"/>
    <dgm:cxn modelId="{98BDDC80-21C3-4898-8467-89E49C30D31F}" type="presOf" srcId="{4CC6D649-7635-4FEA-806C-F2CCCB6200A2}" destId="{83A5FE1F-8472-4C6F-9B0E-CC27F8BBF8DC}" srcOrd="1" destOrd="0" presId="urn:microsoft.com/office/officeart/2005/8/layout/process1"/>
    <dgm:cxn modelId="{32A58980-DD77-4694-B953-A025700D0934}" type="presOf" srcId="{AA4514B1-90C4-4F5C-B139-7979683B3364}" destId="{87E1491D-2444-4FE8-B26C-7E302C2CE095}" srcOrd="0" destOrd="0" presId="urn:microsoft.com/office/officeart/2005/8/layout/process1"/>
    <dgm:cxn modelId="{2DEADACD-7767-4323-A468-437D3C31339D}" type="presOf" srcId="{A9A674CC-0E56-4565-B32B-5D0B99119831}" destId="{1C8DA624-15BA-48EA-BC4F-34E0129093BF}" srcOrd="0" destOrd="0" presId="urn:microsoft.com/office/officeart/2005/8/layout/process1"/>
    <dgm:cxn modelId="{15F95C55-C0F7-4C04-B718-39CB020E8B0E}" type="presOf" srcId="{ABBF8DC7-1FE0-4A3C-A255-07D13231E8F9}" destId="{81156FBB-DACE-4018-949C-6EBF82972708}" srcOrd="0" destOrd="0" presId="urn:microsoft.com/office/officeart/2005/8/layout/process1"/>
    <dgm:cxn modelId="{C81D8EA6-57CF-483D-99D7-584BAB8E6F3D}" type="presParOf" srcId="{A735EC40-191B-49B0-8E8B-F3A189CF68EC}" destId="{87E1491D-2444-4FE8-B26C-7E302C2CE095}" srcOrd="0" destOrd="0" presId="urn:microsoft.com/office/officeart/2005/8/layout/process1"/>
    <dgm:cxn modelId="{787B4CEE-DDFB-4F6F-BF1F-F968F32B11F0}" type="presParOf" srcId="{A735EC40-191B-49B0-8E8B-F3A189CF68EC}" destId="{81156FBB-DACE-4018-949C-6EBF82972708}" srcOrd="1" destOrd="0" presId="urn:microsoft.com/office/officeart/2005/8/layout/process1"/>
    <dgm:cxn modelId="{84226698-51EE-438B-9CBA-0AE4EA9D2154}" type="presParOf" srcId="{81156FBB-DACE-4018-949C-6EBF82972708}" destId="{F953D3D6-B392-4F1D-B59E-39F5C4D21F5A}" srcOrd="0" destOrd="0" presId="urn:microsoft.com/office/officeart/2005/8/layout/process1"/>
    <dgm:cxn modelId="{E597E830-5C01-4A06-A587-B7DE235F474D}" type="presParOf" srcId="{A735EC40-191B-49B0-8E8B-F3A189CF68EC}" destId="{114E80C1-845D-435E-A5E0-DC8C84B245E8}" srcOrd="2" destOrd="0" presId="urn:microsoft.com/office/officeart/2005/8/layout/process1"/>
    <dgm:cxn modelId="{9B36D333-E276-45F9-9F35-3C404A038FD0}" type="presParOf" srcId="{A735EC40-191B-49B0-8E8B-F3A189CF68EC}" destId="{A9AE2515-385C-494A-AB28-851873FDA916}" srcOrd="3" destOrd="0" presId="urn:microsoft.com/office/officeart/2005/8/layout/process1"/>
    <dgm:cxn modelId="{299748D4-47EE-4E6D-B33F-9F84B2B4D065}" type="presParOf" srcId="{A9AE2515-385C-494A-AB28-851873FDA916}" destId="{83A5FE1F-8472-4C6F-9B0E-CC27F8BBF8DC}" srcOrd="0" destOrd="0" presId="urn:microsoft.com/office/officeart/2005/8/layout/process1"/>
    <dgm:cxn modelId="{343B9193-B046-4A62-8745-72C6239F2AEA}" type="presParOf" srcId="{A735EC40-191B-49B0-8E8B-F3A189CF68EC}" destId="{1C8DA624-15BA-48EA-BC4F-34E0129093BF}" srcOrd="4" destOrd="0" presId="urn:microsoft.com/office/officeart/2005/8/layout/process1"/>
    <dgm:cxn modelId="{B2047801-CB4C-40EB-8D05-9366E5329AB2}" type="presParOf" srcId="{A735EC40-191B-49B0-8E8B-F3A189CF68EC}" destId="{51B8AEC7-63C9-4D43-904B-B53870E7ADD5}" srcOrd="5" destOrd="0" presId="urn:microsoft.com/office/officeart/2005/8/layout/process1"/>
    <dgm:cxn modelId="{55B28BE8-166E-4115-A1D8-6D148E6BD5C7}" type="presParOf" srcId="{51B8AEC7-63C9-4D43-904B-B53870E7ADD5}" destId="{17061907-DB4D-4E43-920F-5EAE9F462D9E}" srcOrd="0" destOrd="0" presId="urn:microsoft.com/office/officeart/2005/8/layout/process1"/>
    <dgm:cxn modelId="{DAF40BED-E8AF-4070-87F2-0B4B463534E5}" type="presParOf" srcId="{A735EC40-191B-49B0-8E8B-F3A189CF68EC}" destId="{B1466710-710B-40F2-83B8-FE95EB114DD3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267506D-1884-498F-8575-4659704F1E26}" type="doc">
      <dgm:prSet loTypeId="urn:microsoft.com/office/officeart/2008/layout/HorizontalMultiLevelHierarchy" loCatId="hierarchy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CE30991-F143-4F91-812D-AE24E12E6BDA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ID" sz="1600" dirty="0" err="1" smtClean="0"/>
            <a:t>Peningkatan</a:t>
          </a:r>
          <a:r>
            <a:rPr lang="en-ID" sz="1600" dirty="0" smtClean="0"/>
            <a:t> </a:t>
          </a:r>
        </a:p>
        <a:p>
          <a:r>
            <a:rPr lang="en-ID" sz="1600" dirty="0" err="1" smtClean="0"/>
            <a:t>akuntabilitas</a:t>
          </a:r>
          <a:r>
            <a:rPr lang="en-ID" sz="1600" dirty="0" smtClean="0"/>
            <a:t> </a:t>
          </a:r>
          <a:r>
            <a:rPr lang="en-ID" sz="1600" dirty="0" err="1" smtClean="0"/>
            <a:t>kinerja</a:t>
          </a:r>
          <a:r>
            <a:rPr lang="en-ID" sz="1600" dirty="0" smtClean="0"/>
            <a:t> </a:t>
          </a:r>
          <a:r>
            <a:rPr lang="en-ID" sz="1600" dirty="0" err="1" smtClean="0"/>
            <a:t>dan</a:t>
          </a:r>
          <a:r>
            <a:rPr lang="en-ID" sz="1600" dirty="0" smtClean="0"/>
            <a:t> </a:t>
          </a:r>
          <a:r>
            <a:rPr lang="en-ID" sz="1600" dirty="0" err="1" smtClean="0"/>
            <a:t>anggaran</a:t>
          </a:r>
          <a:endParaRPr lang="en-US" sz="1600" dirty="0"/>
        </a:p>
      </dgm:t>
    </dgm:pt>
    <dgm:pt modelId="{D357EEA7-2AD8-4751-8875-27836A2D2B09}" type="parTrans" cxnId="{9872A355-C797-43FC-A7F7-C4F03F8E6022}">
      <dgm:prSet/>
      <dgm:spPr/>
      <dgm:t>
        <a:bodyPr/>
        <a:lstStyle/>
        <a:p>
          <a:endParaRPr lang="en-US" sz="1800"/>
        </a:p>
      </dgm:t>
    </dgm:pt>
    <dgm:pt modelId="{B07F2BC9-32A7-458F-93DE-FD90BB4E0D30}" type="sibTrans" cxnId="{9872A355-C797-43FC-A7F7-C4F03F8E6022}">
      <dgm:prSet/>
      <dgm:spPr/>
      <dgm:t>
        <a:bodyPr/>
        <a:lstStyle/>
        <a:p>
          <a:endParaRPr lang="en-US" sz="1800"/>
        </a:p>
      </dgm:t>
    </dgm:pt>
    <dgm:pt modelId="{A9C81522-7F6D-42A2-B261-985DBA28D608}">
      <dgm:prSet phldrT="[Text]" custT="1"/>
      <dgm:spPr/>
      <dgm:t>
        <a:bodyPr/>
        <a:lstStyle/>
        <a:p>
          <a:r>
            <a:rPr lang="en-ID" sz="1400" dirty="0" err="1" smtClean="0"/>
            <a:t>Akuntabilitas</a:t>
          </a:r>
          <a:r>
            <a:rPr lang="en-ID" sz="1400" dirty="0" smtClean="0"/>
            <a:t> </a:t>
          </a:r>
          <a:r>
            <a:rPr lang="en-ID" sz="1400" dirty="0" err="1" smtClean="0"/>
            <a:t>Kinerja</a:t>
          </a:r>
          <a:r>
            <a:rPr lang="en-ID" sz="1400" dirty="0" smtClean="0"/>
            <a:t> </a:t>
          </a:r>
          <a:r>
            <a:rPr lang="en-ID" sz="1400" dirty="0" err="1" smtClean="0"/>
            <a:t>Instansi</a:t>
          </a:r>
          <a:r>
            <a:rPr lang="en-ID" sz="1400" dirty="0" smtClean="0"/>
            <a:t> </a:t>
          </a:r>
          <a:r>
            <a:rPr lang="en-ID" sz="1400" dirty="0" err="1" smtClean="0"/>
            <a:t>Pemerintah</a:t>
          </a:r>
          <a:r>
            <a:rPr lang="en-ID" sz="1400" dirty="0" smtClean="0"/>
            <a:t> (AKIP)</a:t>
          </a:r>
          <a:endParaRPr lang="en-US" sz="1400" dirty="0"/>
        </a:p>
      </dgm:t>
    </dgm:pt>
    <dgm:pt modelId="{6CCE481C-5948-4223-99B1-E8B4E0548C6D}" type="parTrans" cxnId="{2B5FA44F-D3F8-4643-AE45-4615437EBC27}">
      <dgm:prSet custT="1"/>
      <dgm:spPr/>
      <dgm:t>
        <a:bodyPr/>
        <a:lstStyle/>
        <a:p>
          <a:endParaRPr lang="en-US" sz="1800"/>
        </a:p>
      </dgm:t>
    </dgm:pt>
    <dgm:pt modelId="{3488B67E-8A7E-44F7-A5CF-3CF6ECA71239}" type="sibTrans" cxnId="{2B5FA44F-D3F8-4643-AE45-4615437EBC27}">
      <dgm:prSet/>
      <dgm:spPr/>
      <dgm:t>
        <a:bodyPr/>
        <a:lstStyle/>
        <a:p>
          <a:endParaRPr lang="en-US" sz="1800"/>
        </a:p>
      </dgm:t>
    </dgm:pt>
    <dgm:pt modelId="{0C1BC9FB-6B8A-48A9-8C8C-AC5E84A8E138}">
      <dgm:prSet phldrT="[Text]" custT="1"/>
      <dgm:spPr/>
      <dgm:t>
        <a:bodyPr/>
        <a:lstStyle/>
        <a:p>
          <a:r>
            <a:rPr lang="en-ID" sz="1400" dirty="0" err="1" smtClean="0"/>
            <a:t>Opini</a:t>
          </a:r>
          <a:r>
            <a:rPr lang="en-ID" sz="1400" dirty="0" smtClean="0"/>
            <a:t> </a:t>
          </a:r>
          <a:r>
            <a:rPr lang="en-ID" sz="1400" dirty="0" err="1" smtClean="0"/>
            <a:t>Laporan</a:t>
          </a:r>
          <a:r>
            <a:rPr lang="en-ID" sz="1400" dirty="0" smtClean="0"/>
            <a:t> </a:t>
          </a:r>
          <a:r>
            <a:rPr lang="en-ID" sz="1400" dirty="0" err="1" smtClean="0"/>
            <a:t>Keuangan</a:t>
          </a:r>
          <a:r>
            <a:rPr lang="en-ID" sz="1400" dirty="0" smtClean="0"/>
            <a:t> </a:t>
          </a:r>
          <a:r>
            <a:rPr lang="en-ID" sz="1400" dirty="0" err="1" smtClean="0"/>
            <a:t>Wajar</a:t>
          </a:r>
          <a:r>
            <a:rPr lang="en-ID" sz="1400" dirty="0" smtClean="0"/>
            <a:t> </a:t>
          </a:r>
          <a:r>
            <a:rPr lang="en-ID" sz="1400" dirty="0" err="1" smtClean="0"/>
            <a:t>Tanpa</a:t>
          </a:r>
          <a:r>
            <a:rPr lang="en-ID" sz="1400" dirty="0" smtClean="0"/>
            <a:t> </a:t>
          </a:r>
          <a:r>
            <a:rPr lang="en-ID" sz="1400" dirty="0" err="1" smtClean="0"/>
            <a:t>Pengecualian</a:t>
          </a:r>
          <a:r>
            <a:rPr lang="en-ID" sz="1400" dirty="0" smtClean="0"/>
            <a:t> (WTP)</a:t>
          </a:r>
          <a:endParaRPr lang="en-US" sz="1400" dirty="0"/>
        </a:p>
      </dgm:t>
    </dgm:pt>
    <dgm:pt modelId="{8CB1D8DC-2D89-423C-8D25-AAAAED4BA408}" type="parTrans" cxnId="{561F0301-9590-4F6D-9521-51517600D1F1}">
      <dgm:prSet custT="1"/>
      <dgm:spPr/>
      <dgm:t>
        <a:bodyPr/>
        <a:lstStyle/>
        <a:p>
          <a:endParaRPr lang="en-US" sz="1800"/>
        </a:p>
      </dgm:t>
    </dgm:pt>
    <dgm:pt modelId="{A97865CE-B554-4D54-BB3A-3BA8A5207F1E}" type="sibTrans" cxnId="{561F0301-9590-4F6D-9521-51517600D1F1}">
      <dgm:prSet/>
      <dgm:spPr/>
      <dgm:t>
        <a:bodyPr/>
        <a:lstStyle/>
        <a:p>
          <a:endParaRPr lang="en-US" sz="1800"/>
        </a:p>
      </dgm:t>
    </dgm:pt>
    <dgm:pt modelId="{D063266B-9B10-46AE-A547-EF5A3D51664A}" type="pres">
      <dgm:prSet presAssocID="{3267506D-1884-498F-8575-4659704F1E2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81B9F9-A0FC-4F31-B180-0D672F97EE19}" type="pres">
      <dgm:prSet presAssocID="{FCE30991-F143-4F91-812D-AE24E12E6BDA}" presName="root1" presStyleCnt="0"/>
      <dgm:spPr/>
    </dgm:pt>
    <dgm:pt modelId="{7EAB0509-F7A4-4C89-BADF-8662E08B927B}" type="pres">
      <dgm:prSet presAssocID="{FCE30991-F143-4F91-812D-AE24E12E6BDA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3C170EB-374C-4C59-A1FE-3F744A9D36C4}" type="pres">
      <dgm:prSet presAssocID="{FCE30991-F143-4F91-812D-AE24E12E6BDA}" presName="level2hierChild" presStyleCnt="0"/>
      <dgm:spPr/>
    </dgm:pt>
    <dgm:pt modelId="{9B493EFA-CD11-4DC4-8A40-1E3262F6A6AB}" type="pres">
      <dgm:prSet presAssocID="{6CCE481C-5948-4223-99B1-E8B4E0548C6D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1FEED076-3F51-459E-8851-62DBF6762A77}" type="pres">
      <dgm:prSet presAssocID="{6CCE481C-5948-4223-99B1-E8B4E0548C6D}" presName="connTx" presStyleLbl="parChTrans1D2" presStyleIdx="0" presStyleCnt="2"/>
      <dgm:spPr/>
      <dgm:t>
        <a:bodyPr/>
        <a:lstStyle/>
        <a:p>
          <a:endParaRPr lang="en-US"/>
        </a:p>
      </dgm:t>
    </dgm:pt>
    <dgm:pt modelId="{BBD53031-948C-49FE-B7A0-86896D744494}" type="pres">
      <dgm:prSet presAssocID="{A9C81522-7F6D-42A2-B261-985DBA28D608}" presName="root2" presStyleCnt="0"/>
      <dgm:spPr/>
    </dgm:pt>
    <dgm:pt modelId="{3A0DF403-2803-4CD4-9652-A2556C834F42}" type="pres">
      <dgm:prSet presAssocID="{A9C81522-7F6D-42A2-B261-985DBA28D608}" presName="LevelTwoTextNode" presStyleLbl="node2" presStyleIdx="0" presStyleCnt="2" custScaleY="1310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291895-B14C-49EE-9F53-6BFD957E1A1D}" type="pres">
      <dgm:prSet presAssocID="{A9C81522-7F6D-42A2-B261-985DBA28D608}" presName="level3hierChild" presStyleCnt="0"/>
      <dgm:spPr/>
    </dgm:pt>
    <dgm:pt modelId="{90EFEAA5-6FE6-4E63-A99C-C99520226374}" type="pres">
      <dgm:prSet presAssocID="{8CB1D8DC-2D89-423C-8D25-AAAAED4BA408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BCB207FB-37FE-48C2-B82C-D6F272EAC33E}" type="pres">
      <dgm:prSet presAssocID="{8CB1D8DC-2D89-423C-8D25-AAAAED4BA408}" presName="connTx" presStyleLbl="parChTrans1D2" presStyleIdx="1" presStyleCnt="2"/>
      <dgm:spPr/>
      <dgm:t>
        <a:bodyPr/>
        <a:lstStyle/>
        <a:p>
          <a:endParaRPr lang="en-US"/>
        </a:p>
      </dgm:t>
    </dgm:pt>
    <dgm:pt modelId="{F47AA17E-046A-471D-9EE3-ECA3EC3C5E03}" type="pres">
      <dgm:prSet presAssocID="{0C1BC9FB-6B8A-48A9-8C8C-AC5E84A8E138}" presName="root2" presStyleCnt="0"/>
      <dgm:spPr/>
    </dgm:pt>
    <dgm:pt modelId="{934342E0-92B6-4CA9-BBDF-BB4A0EFFC973}" type="pres">
      <dgm:prSet presAssocID="{0C1BC9FB-6B8A-48A9-8C8C-AC5E84A8E138}" presName="LevelTwoTextNode" presStyleLbl="node2" presStyleIdx="1" presStyleCnt="2" custScaleY="1804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C55821-735A-45BE-B49E-E530FEC43433}" type="pres">
      <dgm:prSet presAssocID="{0C1BC9FB-6B8A-48A9-8C8C-AC5E84A8E138}" presName="level3hierChild" presStyleCnt="0"/>
      <dgm:spPr/>
    </dgm:pt>
  </dgm:ptLst>
  <dgm:cxnLst>
    <dgm:cxn modelId="{9872A355-C797-43FC-A7F7-C4F03F8E6022}" srcId="{3267506D-1884-498F-8575-4659704F1E26}" destId="{FCE30991-F143-4F91-812D-AE24E12E6BDA}" srcOrd="0" destOrd="0" parTransId="{D357EEA7-2AD8-4751-8875-27836A2D2B09}" sibTransId="{B07F2BC9-32A7-458F-93DE-FD90BB4E0D30}"/>
    <dgm:cxn modelId="{E82862D7-1E8D-46E8-9268-081BB56F8CF5}" type="presOf" srcId="{FCE30991-F143-4F91-812D-AE24E12E6BDA}" destId="{7EAB0509-F7A4-4C89-BADF-8662E08B927B}" srcOrd="0" destOrd="0" presId="urn:microsoft.com/office/officeart/2008/layout/HorizontalMultiLevelHierarchy"/>
    <dgm:cxn modelId="{7E1AED1C-BDC4-4537-B7D3-FA2CB4E05624}" type="presOf" srcId="{3267506D-1884-498F-8575-4659704F1E26}" destId="{D063266B-9B10-46AE-A547-EF5A3D51664A}" srcOrd="0" destOrd="0" presId="urn:microsoft.com/office/officeart/2008/layout/HorizontalMultiLevelHierarchy"/>
    <dgm:cxn modelId="{D996503B-20B8-4B34-9132-D6B965E61EBC}" type="presOf" srcId="{A9C81522-7F6D-42A2-B261-985DBA28D608}" destId="{3A0DF403-2803-4CD4-9652-A2556C834F42}" srcOrd="0" destOrd="0" presId="urn:microsoft.com/office/officeart/2008/layout/HorizontalMultiLevelHierarchy"/>
    <dgm:cxn modelId="{2B5FA44F-D3F8-4643-AE45-4615437EBC27}" srcId="{FCE30991-F143-4F91-812D-AE24E12E6BDA}" destId="{A9C81522-7F6D-42A2-B261-985DBA28D608}" srcOrd="0" destOrd="0" parTransId="{6CCE481C-5948-4223-99B1-E8B4E0548C6D}" sibTransId="{3488B67E-8A7E-44F7-A5CF-3CF6ECA71239}"/>
    <dgm:cxn modelId="{561F0301-9590-4F6D-9521-51517600D1F1}" srcId="{FCE30991-F143-4F91-812D-AE24E12E6BDA}" destId="{0C1BC9FB-6B8A-48A9-8C8C-AC5E84A8E138}" srcOrd="1" destOrd="0" parTransId="{8CB1D8DC-2D89-423C-8D25-AAAAED4BA408}" sibTransId="{A97865CE-B554-4D54-BB3A-3BA8A5207F1E}"/>
    <dgm:cxn modelId="{FDA193AA-2691-4BF1-9A06-842723B2BFDC}" type="presOf" srcId="{6CCE481C-5948-4223-99B1-E8B4E0548C6D}" destId="{1FEED076-3F51-459E-8851-62DBF6762A77}" srcOrd="1" destOrd="0" presId="urn:microsoft.com/office/officeart/2008/layout/HorizontalMultiLevelHierarchy"/>
    <dgm:cxn modelId="{F04C942B-1BD1-4377-9F3E-E4B5B6DFC664}" type="presOf" srcId="{8CB1D8DC-2D89-423C-8D25-AAAAED4BA408}" destId="{90EFEAA5-6FE6-4E63-A99C-C99520226374}" srcOrd="0" destOrd="0" presId="urn:microsoft.com/office/officeart/2008/layout/HorizontalMultiLevelHierarchy"/>
    <dgm:cxn modelId="{749BE69F-84DF-4DB8-AE7D-61CC55456CEA}" type="presOf" srcId="{0C1BC9FB-6B8A-48A9-8C8C-AC5E84A8E138}" destId="{934342E0-92B6-4CA9-BBDF-BB4A0EFFC973}" srcOrd="0" destOrd="0" presId="urn:microsoft.com/office/officeart/2008/layout/HorizontalMultiLevelHierarchy"/>
    <dgm:cxn modelId="{DFF158EC-6ABE-4807-975C-5714A3CB6148}" type="presOf" srcId="{8CB1D8DC-2D89-423C-8D25-AAAAED4BA408}" destId="{BCB207FB-37FE-48C2-B82C-D6F272EAC33E}" srcOrd="1" destOrd="0" presId="urn:microsoft.com/office/officeart/2008/layout/HorizontalMultiLevelHierarchy"/>
    <dgm:cxn modelId="{00EA0511-C137-4382-B80B-4EF5D90C00AA}" type="presOf" srcId="{6CCE481C-5948-4223-99B1-E8B4E0548C6D}" destId="{9B493EFA-CD11-4DC4-8A40-1E3262F6A6AB}" srcOrd="0" destOrd="0" presId="urn:microsoft.com/office/officeart/2008/layout/HorizontalMultiLevelHierarchy"/>
    <dgm:cxn modelId="{D349EA98-426D-4DB0-8FE4-9A52E81A8122}" type="presParOf" srcId="{D063266B-9B10-46AE-A547-EF5A3D51664A}" destId="{1F81B9F9-A0FC-4F31-B180-0D672F97EE19}" srcOrd="0" destOrd="0" presId="urn:microsoft.com/office/officeart/2008/layout/HorizontalMultiLevelHierarchy"/>
    <dgm:cxn modelId="{FF1678A9-CFD9-4161-8C8E-CC1C57368DD1}" type="presParOf" srcId="{1F81B9F9-A0FC-4F31-B180-0D672F97EE19}" destId="{7EAB0509-F7A4-4C89-BADF-8662E08B927B}" srcOrd="0" destOrd="0" presId="urn:microsoft.com/office/officeart/2008/layout/HorizontalMultiLevelHierarchy"/>
    <dgm:cxn modelId="{F68C4FA7-9650-4EB8-9CAB-57D148641C04}" type="presParOf" srcId="{1F81B9F9-A0FC-4F31-B180-0D672F97EE19}" destId="{83C170EB-374C-4C59-A1FE-3F744A9D36C4}" srcOrd="1" destOrd="0" presId="urn:microsoft.com/office/officeart/2008/layout/HorizontalMultiLevelHierarchy"/>
    <dgm:cxn modelId="{71EB4529-5BD3-4ACE-8B75-3FA121A939F0}" type="presParOf" srcId="{83C170EB-374C-4C59-A1FE-3F744A9D36C4}" destId="{9B493EFA-CD11-4DC4-8A40-1E3262F6A6AB}" srcOrd="0" destOrd="0" presId="urn:microsoft.com/office/officeart/2008/layout/HorizontalMultiLevelHierarchy"/>
    <dgm:cxn modelId="{BADE8106-1B17-4C2A-879D-476C8DFD51A2}" type="presParOf" srcId="{9B493EFA-CD11-4DC4-8A40-1E3262F6A6AB}" destId="{1FEED076-3F51-459E-8851-62DBF6762A77}" srcOrd="0" destOrd="0" presId="urn:microsoft.com/office/officeart/2008/layout/HorizontalMultiLevelHierarchy"/>
    <dgm:cxn modelId="{9B7ADF45-B887-4B5B-B2E0-84B8C026EE9D}" type="presParOf" srcId="{83C170EB-374C-4C59-A1FE-3F744A9D36C4}" destId="{BBD53031-948C-49FE-B7A0-86896D744494}" srcOrd="1" destOrd="0" presId="urn:microsoft.com/office/officeart/2008/layout/HorizontalMultiLevelHierarchy"/>
    <dgm:cxn modelId="{7F319ECD-7D82-4383-B5C7-6461BD8821FD}" type="presParOf" srcId="{BBD53031-948C-49FE-B7A0-86896D744494}" destId="{3A0DF403-2803-4CD4-9652-A2556C834F42}" srcOrd="0" destOrd="0" presId="urn:microsoft.com/office/officeart/2008/layout/HorizontalMultiLevelHierarchy"/>
    <dgm:cxn modelId="{5072DF26-7945-4649-B040-B805040FD2E4}" type="presParOf" srcId="{BBD53031-948C-49FE-B7A0-86896D744494}" destId="{7C291895-B14C-49EE-9F53-6BFD957E1A1D}" srcOrd="1" destOrd="0" presId="urn:microsoft.com/office/officeart/2008/layout/HorizontalMultiLevelHierarchy"/>
    <dgm:cxn modelId="{2CBD540D-3D36-4291-A3A9-F9FD43B1FD67}" type="presParOf" srcId="{83C170EB-374C-4C59-A1FE-3F744A9D36C4}" destId="{90EFEAA5-6FE6-4E63-A99C-C99520226374}" srcOrd="2" destOrd="0" presId="urn:microsoft.com/office/officeart/2008/layout/HorizontalMultiLevelHierarchy"/>
    <dgm:cxn modelId="{09FF814B-A4E1-469F-9110-03851FA8867D}" type="presParOf" srcId="{90EFEAA5-6FE6-4E63-A99C-C99520226374}" destId="{BCB207FB-37FE-48C2-B82C-D6F272EAC33E}" srcOrd="0" destOrd="0" presId="urn:microsoft.com/office/officeart/2008/layout/HorizontalMultiLevelHierarchy"/>
    <dgm:cxn modelId="{CFB9281A-572E-41F5-AF81-1AB8FB79DB1F}" type="presParOf" srcId="{83C170EB-374C-4C59-A1FE-3F744A9D36C4}" destId="{F47AA17E-046A-471D-9EE3-ECA3EC3C5E03}" srcOrd="3" destOrd="0" presId="urn:microsoft.com/office/officeart/2008/layout/HorizontalMultiLevelHierarchy"/>
    <dgm:cxn modelId="{FB162A64-905B-4B68-936D-31C38D51C894}" type="presParOf" srcId="{F47AA17E-046A-471D-9EE3-ECA3EC3C5E03}" destId="{934342E0-92B6-4CA9-BBDF-BB4A0EFFC973}" srcOrd="0" destOrd="0" presId="urn:microsoft.com/office/officeart/2008/layout/HorizontalMultiLevelHierarchy"/>
    <dgm:cxn modelId="{1D53A741-9252-459B-8683-4E076908280C}" type="presParOf" srcId="{F47AA17E-046A-471D-9EE3-ECA3EC3C5E03}" destId="{C1C55821-735A-45BE-B49E-E530FEC4343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87260D3-CFAE-4A06-A813-F5974BA813A0}">
      <dsp:nvSpPr>
        <dsp:cNvPr id="0" name=""/>
        <dsp:cNvSpPr/>
      </dsp:nvSpPr>
      <dsp:spPr>
        <a:xfrm>
          <a:off x="-4467582" y="-685138"/>
          <a:ext cx="5322242" cy="5322242"/>
        </a:xfrm>
        <a:prstGeom prst="blockArc">
          <a:avLst>
            <a:gd name="adj1" fmla="val 18900000"/>
            <a:gd name="adj2" fmla="val 2700000"/>
            <a:gd name="adj3" fmla="val 406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E301D-1531-4B69-8E09-99156FFA5B3B}">
      <dsp:nvSpPr>
        <dsp:cNvPr id="0" name=""/>
        <dsp:cNvSpPr/>
      </dsp:nvSpPr>
      <dsp:spPr>
        <a:xfrm>
          <a:off x="549652" y="395196"/>
          <a:ext cx="7464096" cy="79039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7375" tIns="45720" rIns="45720" bIns="4572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b="1" kern="1200" dirty="0" err="1" smtClean="0">
              <a:solidFill>
                <a:schemeClr val="bg1"/>
              </a:solidFill>
              <a:latin typeface="Cambria" panose="02040503050406030204" pitchFamily="18" charset="0"/>
            </a:rPr>
            <a:t>Rencana</a:t>
          </a:r>
          <a:r>
            <a:rPr lang="en-US" sz="1800" b="1" kern="1200" dirty="0" smtClean="0">
              <a:solidFill>
                <a:schemeClr val="bg1"/>
              </a:solidFill>
              <a:latin typeface="Cambria" panose="02040503050406030204" pitchFamily="18" charset="0"/>
            </a:rPr>
            <a:t> </a:t>
          </a:r>
          <a:r>
            <a:rPr lang="en-US" sz="1800" b="1" kern="1200" dirty="0" err="1" smtClean="0">
              <a:solidFill>
                <a:schemeClr val="bg1"/>
              </a:solidFill>
              <a:latin typeface="Cambria" panose="02040503050406030204" pitchFamily="18" charset="0"/>
            </a:rPr>
            <a:t>Strategis</a:t>
          </a:r>
          <a:r>
            <a:rPr lang="en-US" sz="1800" b="1" kern="1200" dirty="0" smtClean="0">
              <a:solidFill>
                <a:schemeClr val="bg1"/>
              </a:solidFill>
              <a:latin typeface="Cambria" panose="02040503050406030204" pitchFamily="18" charset="0"/>
            </a:rPr>
            <a:t> (</a:t>
          </a:r>
          <a:r>
            <a:rPr lang="en-US" sz="1800" b="1" kern="1200" dirty="0" err="1" smtClean="0">
              <a:solidFill>
                <a:schemeClr val="bg1"/>
              </a:solidFill>
              <a:latin typeface="Cambria" panose="02040503050406030204" pitchFamily="18" charset="0"/>
            </a:rPr>
            <a:t>Renstra</a:t>
          </a:r>
          <a:r>
            <a:rPr lang="en-US" sz="1800" b="1" kern="1200" dirty="0" smtClean="0">
              <a:solidFill>
                <a:schemeClr val="bg1"/>
              </a:solidFill>
              <a:latin typeface="Cambria" panose="02040503050406030204" pitchFamily="18" charset="0"/>
            </a:rPr>
            <a:t>)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b="1" kern="1200" dirty="0" err="1" smtClean="0">
              <a:solidFill>
                <a:schemeClr val="bg1"/>
              </a:solidFill>
              <a:latin typeface="Cambria" panose="02040503050406030204" pitchFamily="18" charset="0"/>
            </a:rPr>
            <a:t>Kementerian</a:t>
          </a:r>
          <a:r>
            <a:rPr lang="en-US" sz="1800" b="1" kern="1200" dirty="0" smtClean="0">
              <a:solidFill>
                <a:schemeClr val="bg1"/>
              </a:solidFill>
              <a:latin typeface="Cambria" panose="02040503050406030204" pitchFamily="18" charset="0"/>
            </a:rPr>
            <a:t> PPN/</a:t>
          </a:r>
          <a:r>
            <a:rPr lang="id-ID" sz="1800" b="1" kern="1200" dirty="0" smtClean="0">
              <a:solidFill>
                <a:schemeClr val="bg1"/>
              </a:solidFill>
              <a:latin typeface="Cambria" panose="02040503050406030204" pitchFamily="18" charset="0"/>
            </a:rPr>
            <a:t> </a:t>
          </a:r>
          <a:r>
            <a:rPr lang="en-US" sz="1800" b="1" kern="1200" dirty="0" err="1" smtClean="0">
              <a:solidFill>
                <a:schemeClr val="bg1"/>
              </a:solidFill>
              <a:latin typeface="Cambria" panose="02040503050406030204" pitchFamily="18" charset="0"/>
            </a:rPr>
            <a:t>Bappenas</a:t>
          </a:r>
          <a:r>
            <a:rPr lang="en-US" sz="1800" b="1" kern="1200" dirty="0" smtClean="0">
              <a:solidFill>
                <a:schemeClr val="bg1"/>
              </a:solidFill>
              <a:latin typeface="Cambria" panose="02040503050406030204" pitchFamily="18" charset="0"/>
            </a:rPr>
            <a:t> 2015-2019</a:t>
          </a:r>
          <a:endParaRPr lang="en-US" sz="1800" b="1" kern="1200" dirty="0">
            <a:solidFill>
              <a:schemeClr val="bg1"/>
            </a:solidFill>
            <a:latin typeface="Cambria" panose="02040503050406030204" pitchFamily="18" charset="0"/>
          </a:endParaRPr>
        </a:p>
      </dsp:txBody>
      <dsp:txXfrm>
        <a:off x="549652" y="395196"/>
        <a:ext cx="7464096" cy="790393"/>
      </dsp:txXfrm>
    </dsp:sp>
    <dsp:sp modelId="{13561E88-9BF4-4F62-BFFD-8D43E77C2925}">
      <dsp:nvSpPr>
        <dsp:cNvPr id="0" name=""/>
        <dsp:cNvSpPr/>
      </dsp:nvSpPr>
      <dsp:spPr>
        <a:xfrm>
          <a:off x="55657" y="296397"/>
          <a:ext cx="987991" cy="9879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F80882-B73B-4668-9806-B1DE05D02846}">
      <dsp:nvSpPr>
        <dsp:cNvPr id="0" name=""/>
        <dsp:cNvSpPr/>
      </dsp:nvSpPr>
      <dsp:spPr>
        <a:xfrm>
          <a:off x="836960" y="1489499"/>
          <a:ext cx="7176789" cy="972966"/>
        </a:xfrm>
        <a:prstGeom prst="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7375" tIns="45720" rIns="45720" bIns="4572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b="1" kern="1200" dirty="0" err="1" smtClean="0">
              <a:solidFill>
                <a:schemeClr val="bg1"/>
              </a:solidFill>
              <a:latin typeface="Cambria" panose="02040503050406030204" pitchFamily="18" charset="0"/>
            </a:rPr>
            <a:t>Reformasi</a:t>
          </a:r>
          <a:r>
            <a:rPr lang="en-US" sz="1800" b="1" kern="1200" dirty="0" smtClean="0">
              <a:solidFill>
                <a:schemeClr val="bg1"/>
              </a:solidFill>
              <a:latin typeface="Cambria" panose="02040503050406030204" pitchFamily="18" charset="0"/>
            </a:rPr>
            <a:t> </a:t>
          </a:r>
          <a:r>
            <a:rPr lang="en-US" sz="1800" b="1" kern="1200" dirty="0" err="1" smtClean="0">
              <a:solidFill>
                <a:schemeClr val="bg1"/>
              </a:solidFill>
              <a:latin typeface="Cambria" panose="02040503050406030204" pitchFamily="18" charset="0"/>
            </a:rPr>
            <a:t>Birokrasi</a:t>
          </a:r>
          <a:r>
            <a:rPr lang="id-ID" sz="1800" b="1" kern="1200" dirty="0" smtClean="0">
              <a:solidFill>
                <a:schemeClr val="bg1"/>
              </a:solidFill>
              <a:latin typeface="Cambria" panose="02040503050406030204" pitchFamily="18" charset="0"/>
            </a:rPr>
            <a:t> </a:t>
          </a:r>
          <a:r>
            <a:rPr lang="en-US" sz="1800" b="1" kern="1200" dirty="0" smtClean="0">
              <a:solidFill>
                <a:schemeClr val="bg1"/>
              </a:solidFill>
              <a:latin typeface="Cambria" panose="02040503050406030204" pitchFamily="18" charset="0"/>
            </a:rPr>
            <a:t>(RB)</a:t>
          </a:r>
          <a:endParaRPr lang="en-US" sz="1800" b="1" kern="1200" dirty="0">
            <a:solidFill>
              <a:schemeClr val="bg1"/>
            </a:solidFill>
            <a:latin typeface="Cambria" panose="02040503050406030204" pitchFamily="18" charset="0"/>
          </a:endParaRPr>
        </a:p>
      </dsp:txBody>
      <dsp:txXfrm>
        <a:off x="836960" y="1489499"/>
        <a:ext cx="7176789" cy="972966"/>
      </dsp:txXfrm>
    </dsp:sp>
    <dsp:sp modelId="{E82E7F13-3D75-4F3F-A6D9-F8B563D568E0}">
      <dsp:nvSpPr>
        <dsp:cNvPr id="0" name=""/>
        <dsp:cNvSpPr/>
      </dsp:nvSpPr>
      <dsp:spPr>
        <a:xfrm>
          <a:off x="342965" y="1481987"/>
          <a:ext cx="987991" cy="9879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EECD0C-6EB2-4748-83A5-7D8AEF4D5DC0}">
      <dsp:nvSpPr>
        <dsp:cNvPr id="0" name=""/>
        <dsp:cNvSpPr/>
      </dsp:nvSpPr>
      <dsp:spPr>
        <a:xfrm>
          <a:off x="549652" y="2680745"/>
          <a:ext cx="7464096" cy="961655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7375" tIns="45720" rIns="45720" bIns="4572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b="1" kern="1200" dirty="0" err="1" smtClean="0">
              <a:solidFill>
                <a:schemeClr val="bg1"/>
              </a:solidFill>
              <a:latin typeface="Cambria" panose="02040503050406030204" pitchFamily="18" charset="0"/>
            </a:rPr>
            <a:t>Capaian</a:t>
          </a:r>
          <a:r>
            <a:rPr lang="en-US" sz="1800" b="1" kern="1200" dirty="0" smtClean="0">
              <a:solidFill>
                <a:schemeClr val="bg1"/>
              </a:solidFill>
              <a:latin typeface="Cambria" panose="02040503050406030204" pitchFamily="18" charset="0"/>
            </a:rPr>
            <a:t> </a:t>
          </a:r>
          <a:r>
            <a:rPr lang="en-US" sz="1800" b="1" kern="1200" dirty="0" err="1" smtClean="0">
              <a:solidFill>
                <a:schemeClr val="bg1"/>
              </a:solidFill>
              <a:latin typeface="Cambria" panose="02040503050406030204" pitchFamily="18" charset="0"/>
            </a:rPr>
            <a:t>Pelaksanaan</a:t>
          </a:r>
          <a:r>
            <a:rPr lang="en-US" sz="1800" b="1" kern="1200" dirty="0" smtClean="0">
              <a:solidFill>
                <a:schemeClr val="bg1"/>
              </a:solidFill>
              <a:latin typeface="Cambria" panose="02040503050406030204" pitchFamily="18" charset="0"/>
            </a:rPr>
            <a:t> RB </a:t>
          </a:r>
          <a:r>
            <a:rPr lang="en-US" sz="1800" b="1" kern="1200" dirty="0" err="1" smtClean="0">
              <a:solidFill>
                <a:schemeClr val="bg1"/>
              </a:solidFill>
              <a:latin typeface="Cambria" panose="02040503050406030204" pitchFamily="18" charset="0"/>
            </a:rPr>
            <a:t>Tahun</a:t>
          </a:r>
          <a:r>
            <a:rPr lang="en-US" sz="1800" b="1" kern="1200" dirty="0" smtClean="0">
              <a:solidFill>
                <a:schemeClr val="bg1"/>
              </a:solidFill>
              <a:latin typeface="Cambria" panose="02040503050406030204" pitchFamily="18" charset="0"/>
            </a:rPr>
            <a:t> 2016/2017 &amp;</a:t>
          </a:r>
          <a:r>
            <a:rPr lang="id-ID" sz="1800" b="1" kern="1200" dirty="0" smtClean="0">
              <a:solidFill>
                <a:schemeClr val="bg1"/>
              </a:solidFill>
              <a:latin typeface="Cambria" panose="02040503050406030204" pitchFamily="18" charset="0"/>
            </a:rPr>
            <a:t> </a:t>
          </a:r>
          <a:r>
            <a:rPr lang="en-US" sz="1800" b="1" kern="1200" dirty="0" err="1" smtClean="0">
              <a:solidFill>
                <a:schemeClr val="bg1"/>
              </a:solidFill>
              <a:latin typeface="Cambria" panose="02040503050406030204" pitchFamily="18" charset="0"/>
            </a:rPr>
            <a:t>Rencana</a:t>
          </a:r>
          <a:r>
            <a:rPr lang="en-US" sz="1800" b="1" kern="1200" dirty="0" smtClean="0">
              <a:solidFill>
                <a:schemeClr val="bg1"/>
              </a:solidFill>
              <a:latin typeface="Cambria" panose="02040503050406030204" pitchFamily="18" charset="0"/>
            </a:rPr>
            <a:t> </a:t>
          </a:r>
          <a:r>
            <a:rPr lang="en-US" sz="1800" b="1" kern="1200" dirty="0" err="1" smtClean="0">
              <a:solidFill>
                <a:schemeClr val="bg1"/>
              </a:solidFill>
              <a:latin typeface="Cambria" panose="02040503050406030204" pitchFamily="18" charset="0"/>
            </a:rPr>
            <a:t>Pelaksanaan</a:t>
          </a:r>
          <a:r>
            <a:rPr lang="en-US" sz="1800" b="1" kern="1200" dirty="0" smtClean="0">
              <a:solidFill>
                <a:schemeClr val="bg1"/>
              </a:solidFill>
              <a:latin typeface="Cambria" panose="02040503050406030204" pitchFamily="18" charset="0"/>
            </a:rPr>
            <a:t> RB </a:t>
          </a:r>
          <a:r>
            <a:rPr lang="en-US" sz="1800" b="1" kern="1200" dirty="0" err="1" smtClean="0">
              <a:solidFill>
                <a:schemeClr val="bg1"/>
              </a:solidFill>
              <a:latin typeface="Cambria" panose="02040503050406030204" pitchFamily="18" charset="0"/>
            </a:rPr>
            <a:t>Tahun</a:t>
          </a:r>
          <a:r>
            <a:rPr lang="en-US" sz="1800" b="1" kern="1200" dirty="0" smtClean="0">
              <a:solidFill>
                <a:schemeClr val="bg1"/>
              </a:solidFill>
              <a:latin typeface="Cambria" panose="02040503050406030204" pitchFamily="18" charset="0"/>
            </a:rPr>
            <a:t> 2017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b="1" kern="1200" dirty="0" smtClean="0">
              <a:solidFill>
                <a:schemeClr val="bg1"/>
              </a:solidFill>
              <a:latin typeface="Cambria" panose="02040503050406030204" pitchFamily="18" charset="0"/>
            </a:rPr>
            <a:t>per Area </a:t>
          </a:r>
          <a:r>
            <a:rPr lang="en-US" sz="1800" b="1" kern="1200" dirty="0" err="1" smtClean="0">
              <a:solidFill>
                <a:schemeClr val="bg1"/>
              </a:solidFill>
              <a:latin typeface="Cambria" panose="02040503050406030204" pitchFamily="18" charset="0"/>
            </a:rPr>
            <a:t>Perubahan</a:t>
          </a:r>
          <a:r>
            <a:rPr lang="en-US" sz="1800" b="1" kern="1200" dirty="0" smtClean="0">
              <a:solidFill>
                <a:schemeClr val="bg1"/>
              </a:solidFill>
              <a:latin typeface="Cambria" panose="02040503050406030204" pitchFamily="18" charset="0"/>
            </a:rPr>
            <a:t> </a:t>
          </a:r>
          <a:endParaRPr lang="en-US" sz="1800" b="1" kern="1200" dirty="0">
            <a:solidFill>
              <a:schemeClr val="bg1"/>
            </a:solidFill>
            <a:latin typeface="Cambria" panose="02040503050406030204" pitchFamily="18" charset="0"/>
          </a:endParaRPr>
        </a:p>
      </dsp:txBody>
      <dsp:txXfrm>
        <a:off x="549652" y="2680745"/>
        <a:ext cx="7464096" cy="961655"/>
      </dsp:txXfrm>
    </dsp:sp>
    <dsp:sp modelId="{3CF60E60-BD36-4911-B783-1ABE8A48D830}">
      <dsp:nvSpPr>
        <dsp:cNvPr id="0" name=""/>
        <dsp:cNvSpPr/>
      </dsp:nvSpPr>
      <dsp:spPr>
        <a:xfrm>
          <a:off x="59199" y="2680742"/>
          <a:ext cx="980907" cy="9616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87260D3-CFAE-4A06-A813-F5974BA813A0}">
      <dsp:nvSpPr>
        <dsp:cNvPr id="0" name=""/>
        <dsp:cNvSpPr/>
      </dsp:nvSpPr>
      <dsp:spPr>
        <a:xfrm>
          <a:off x="-2066199" y="-348443"/>
          <a:ext cx="2691324" cy="2691324"/>
        </a:xfrm>
        <a:prstGeom prst="blockArc">
          <a:avLst>
            <a:gd name="adj1" fmla="val 18900000"/>
            <a:gd name="adj2" fmla="val 2700000"/>
            <a:gd name="adj3" fmla="val 803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E08742-0759-42DE-874B-6F5D61082653}">
      <dsp:nvSpPr>
        <dsp:cNvPr id="0" name=""/>
        <dsp:cNvSpPr/>
      </dsp:nvSpPr>
      <dsp:spPr>
        <a:xfrm>
          <a:off x="609242" y="509824"/>
          <a:ext cx="6948842" cy="97478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1543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800" b="1" kern="1200" dirty="0" err="1" smtClean="0">
              <a:solidFill>
                <a:schemeClr val="bg1"/>
              </a:solidFill>
              <a:latin typeface="Cambria" panose="02040503050406030204" pitchFamily="18" charset="0"/>
            </a:rPr>
            <a:t>Reformasi</a:t>
          </a:r>
          <a:r>
            <a:rPr lang="en-US" sz="2800" b="1" kern="1200" dirty="0" smtClean="0">
              <a:solidFill>
                <a:schemeClr val="bg1"/>
              </a:solidFill>
              <a:latin typeface="Cambria" panose="02040503050406030204" pitchFamily="18" charset="0"/>
            </a:rPr>
            <a:t> </a:t>
          </a:r>
          <a:r>
            <a:rPr lang="en-US" sz="2800" b="1" kern="1200" dirty="0" err="1" smtClean="0">
              <a:solidFill>
                <a:schemeClr val="bg1"/>
              </a:solidFill>
              <a:latin typeface="Cambria" panose="02040503050406030204" pitchFamily="18" charset="0"/>
            </a:rPr>
            <a:t>Birokrasi</a:t>
          </a:r>
          <a:r>
            <a:rPr lang="id-ID" sz="2800" b="1" kern="1200" dirty="0" smtClean="0">
              <a:solidFill>
                <a:schemeClr val="bg1"/>
              </a:solidFill>
              <a:latin typeface="Cambria" panose="02040503050406030204" pitchFamily="18" charset="0"/>
            </a:rPr>
            <a:t> </a:t>
          </a:r>
          <a:r>
            <a:rPr lang="en-US" sz="2800" b="1" kern="1200" dirty="0" smtClean="0">
              <a:solidFill>
                <a:schemeClr val="bg1"/>
              </a:solidFill>
              <a:latin typeface="Cambria" panose="02040503050406030204" pitchFamily="18" charset="0"/>
            </a:rPr>
            <a:t>(R</a:t>
          </a:r>
          <a:r>
            <a:rPr lang="id-ID" sz="2800" b="1" kern="1200" dirty="0" smtClean="0">
              <a:solidFill>
                <a:schemeClr val="bg1"/>
              </a:solidFill>
              <a:latin typeface="Cambria" panose="02040503050406030204" pitchFamily="18" charset="0"/>
            </a:rPr>
            <a:t>B</a:t>
          </a:r>
          <a:r>
            <a:rPr lang="en-US" sz="2800" b="1" kern="1200" dirty="0" smtClean="0">
              <a:solidFill>
                <a:schemeClr val="bg1"/>
              </a:solidFill>
              <a:latin typeface="Cambria" panose="02040503050406030204" pitchFamily="18" charset="0"/>
            </a:rPr>
            <a:t>)</a:t>
          </a:r>
          <a:endParaRPr lang="en-US" sz="2800" kern="1200" dirty="0">
            <a:solidFill>
              <a:schemeClr val="bg1"/>
            </a:solidFill>
            <a:latin typeface="Cambria" panose="02040503050406030204" pitchFamily="18" charset="0"/>
          </a:endParaRPr>
        </a:p>
      </dsp:txBody>
      <dsp:txXfrm>
        <a:off x="609242" y="509824"/>
        <a:ext cx="6948842" cy="974788"/>
      </dsp:txXfrm>
    </dsp:sp>
    <dsp:sp modelId="{49694E00-B314-4B38-B6E8-11C589465A57}">
      <dsp:nvSpPr>
        <dsp:cNvPr id="0" name=""/>
        <dsp:cNvSpPr/>
      </dsp:nvSpPr>
      <dsp:spPr>
        <a:xfrm>
          <a:off x="0" y="387976"/>
          <a:ext cx="1218485" cy="12184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68E4695-D80D-CC47-B827-E0BF53B18348}">
      <dsp:nvSpPr>
        <dsp:cNvPr id="0" name=""/>
        <dsp:cNvSpPr/>
      </dsp:nvSpPr>
      <dsp:spPr>
        <a:xfrm rot="10800000">
          <a:off x="610533" y="34174"/>
          <a:ext cx="1615940" cy="814044"/>
        </a:xfrm>
        <a:prstGeom prst="homePlat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8971" tIns="53340" rIns="99568" bIns="5334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d-ID" sz="1400" b="1" kern="1200" dirty="0" smtClean="0"/>
            <a:t>FP PERTAMA &amp; MUDA/</a:t>
          </a:r>
          <a:r>
            <a:rPr lang="en-US" sz="1400" b="1" kern="1200" dirty="0" smtClean="0"/>
            <a:t>STAF</a:t>
          </a:r>
          <a:endParaRPr lang="hr-HR" sz="1400" kern="1200" dirty="0" smtClean="0"/>
        </a:p>
      </dsp:txBody>
      <dsp:txXfrm rot="10800000">
        <a:off x="610533" y="34174"/>
        <a:ext cx="1615940" cy="814044"/>
      </dsp:txXfrm>
    </dsp:sp>
    <dsp:sp modelId="{EA603A80-A682-624C-BFF7-AF1A87DC1284}">
      <dsp:nvSpPr>
        <dsp:cNvPr id="0" name=""/>
        <dsp:cNvSpPr/>
      </dsp:nvSpPr>
      <dsp:spPr>
        <a:xfrm>
          <a:off x="203511" y="34174"/>
          <a:ext cx="814044" cy="81404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0AFBE43-AA4C-674F-BD5F-09B15EF04D21}">
      <dsp:nvSpPr>
        <dsp:cNvPr id="0" name=""/>
        <dsp:cNvSpPr/>
      </dsp:nvSpPr>
      <dsp:spPr>
        <a:xfrm rot="10800000">
          <a:off x="600693" y="40143"/>
          <a:ext cx="1589895" cy="800925"/>
        </a:xfrm>
        <a:prstGeom prst="homePlat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3186" tIns="60960" rIns="113792" bIns="6096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sz="1600" b="1" kern="1200" dirty="0" smtClean="0"/>
            <a:t>DEPUTI</a:t>
          </a:r>
        </a:p>
      </dsp:txBody>
      <dsp:txXfrm rot="10800000">
        <a:off x="600693" y="40143"/>
        <a:ext cx="1589895" cy="800925"/>
      </dsp:txXfrm>
    </dsp:sp>
    <dsp:sp modelId="{E1082903-830C-4949-B46C-30677F6A0AD5}">
      <dsp:nvSpPr>
        <dsp:cNvPr id="0" name=""/>
        <dsp:cNvSpPr/>
      </dsp:nvSpPr>
      <dsp:spPr>
        <a:xfrm>
          <a:off x="200231" y="40143"/>
          <a:ext cx="800925" cy="80092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5B4D9CB-D1B7-5C4F-9361-A82AE537683A}">
      <dsp:nvSpPr>
        <dsp:cNvPr id="0" name=""/>
        <dsp:cNvSpPr/>
      </dsp:nvSpPr>
      <dsp:spPr>
        <a:xfrm rot="10800000">
          <a:off x="603444" y="39447"/>
          <a:ext cx="1597177" cy="804593"/>
        </a:xfrm>
        <a:prstGeom prst="homePlat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4803" tIns="60960" rIns="113792" bIns="6096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kern="1200" dirty="0" smtClean="0"/>
            <a:t>DIREKTUR</a:t>
          </a:r>
          <a:endParaRPr lang="hr-HR" sz="1600" kern="1200" dirty="0" smtClean="0"/>
        </a:p>
      </dsp:txBody>
      <dsp:txXfrm rot="10800000">
        <a:off x="603444" y="39447"/>
        <a:ext cx="1597177" cy="804593"/>
      </dsp:txXfrm>
    </dsp:sp>
    <dsp:sp modelId="{93C3F507-2DDD-FC4A-B27F-8DB208E7E844}">
      <dsp:nvSpPr>
        <dsp:cNvPr id="0" name=""/>
        <dsp:cNvSpPr/>
      </dsp:nvSpPr>
      <dsp:spPr>
        <a:xfrm>
          <a:off x="201148" y="39447"/>
          <a:ext cx="804593" cy="80459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06145AA-F47A-6C41-90B2-729BA8AD71F3}">
      <dsp:nvSpPr>
        <dsp:cNvPr id="0" name=""/>
        <dsp:cNvSpPr/>
      </dsp:nvSpPr>
      <dsp:spPr>
        <a:xfrm rot="10800000">
          <a:off x="706619" y="939"/>
          <a:ext cx="1602604" cy="807326"/>
        </a:xfrm>
        <a:prstGeom prst="homePlat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6009" tIns="60960" rIns="113792" bIns="6096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i="1" kern="1200" dirty="0" smtClean="0"/>
            <a:t>KASUBDIT</a:t>
          </a:r>
          <a:endParaRPr lang="hr-HR" sz="1600" i="1" kern="1200" dirty="0" smtClean="0"/>
        </a:p>
      </dsp:txBody>
      <dsp:txXfrm rot="10800000">
        <a:off x="706619" y="939"/>
        <a:ext cx="1602604" cy="807326"/>
      </dsp:txXfrm>
    </dsp:sp>
    <dsp:sp modelId="{ED324AD3-936F-F144-AE04-0B8DBB6AD665}">
      <dsp:nvSpPr>
        <dsp:cNvPr id="0" name=""/>
        <dsp:cNvSpPr/>
      </dsp:nvSpPr>
      <dsp:spPr>
        <a:xfrm>
          <a:off x="253662" y="939"/>
          <a:ext cx="807326" cy="80732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6376F52-9C16-C74E-931D-479D6C8BADE7}">
      <dsp:nvSpPr>
        <dsp:cNvPr id="0" name=""/>
        <dsp:cNvSpPr/>
      </dsp:nvSpPr>
      <dsp:spPr>
        <a:xfrm>
          <a:off x="0" y="481063"/>
          <a:ext cx="1555565" cy="2236575"/>
        </a:xfrm>
        <a:prstGeom prst="ellips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kern="1200" dirty="0" smtClean="0"/>
            <a:t>Solid </a:t>
          </a:r>
          <a:r>
            <a:rPr lang="en-US" sz="1800" b="1" kern="1200" dirty="0" err="1" smtClean="0"/>
            <a:t>dan</a:t>
          </a:r>
          <a:r>
            <a:rPr lang="en-US" sz="1800" b="1" kern="1200" dirty="0" smtClean="0"/>
            <a:t> </a:t>
          </a:r>
          <a:r>
            <a:rPr lang="en-US" sz="1800" b="1" kern="1200" dirty="0" err="1" smtClean="0"/>
            <a:t>Harmonis</a:t>
          </a:r>
          <a:endParaRPr lang="en-US" sz="1800" kern="1200" dirty="0"/>
        </a:p>
      </dsp:txBody>
      <dsp:txXfrm>
        <a:off x="0" y="481063"/>
        <a:ext cx="1555565" cy="2236575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1728918-45C2-45DD-9CDA-0F76B3B5A842}">
      <dsp:nvSpPr>
        <dsp:cNvPr id="0" name=""/>
        <dsp:cNvSpPr/>
      </dsp:nvSpPr>
      <dsp:spPr>
        <a:xfrm>
          <a:off x="0" y="3387"/>
          <a:ext cx="6500614" cy="121650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smtClean="0"/>
            <a:t>Self Assessment </a:t>
          </a:r>
          <a:r>
            <a:rPr lang="en-US" sz="2000" kern="1200" dirty="0" err="1" smtClean="0"/>
            <a:t>oleh</a:t>
          </a:r>
          <a:r>
            <a:rPr lang="en-US" sz="2000" kern="1200" dirty="0" smtClean="0"/>
            <a:t> K/L/</a:t>
          </a:r>
          <a:r>
            <a:rPr lang="en-US" sz="2000" kern="1200" dirty="0" err="1" smtClean="0"/>
            <a:t>Pemda</a:t>
          </a:r>
          <a:r>
            <a:rPr lang="en-US" sz="2000" kern="1200" dirty="0" smtClean="0"/>
            <a:t> (</a:t>
          </a:r>
          <a:r>
            <a:rPr lang="en-US" sz="2000" kern="1200" dirty="0" err="1" smtClean="0"/>
            <a:t>Penilaian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Mandiri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Pelaksanaan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Reformasi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Birokrasi</a:t>
          </a:r>
          <a:r>
            <a:rPr lang="en-US" sz="2000" kern="1200" dirty="0" smtClean="0"/>
            <a:t> – PMPRB). </a:t>
          </a:r>
          <a:r>
            <a:rPr lang="en-US" sz="2000" kern="1200" dirty="0" err="1" smtClean="0"/>
            <a:t>Dilakukan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secara</a:t>
          </a:r>
          <a:r>
            <a:rPr lang="en-US" sz="2000" kern="1200" dirty="0" smtClean="0"/>
            <a:t> </a:t>
          </a:r>
          <a:r>
            <a:rPr lang="en-US" sz="2000" i="1" kern="1200" dirty="0" smtClean="0">
              <a:latin typeface="Calibri" pitchFamily="34" charset="0"/>
            </a:rPr>
            <a:t>online</a:t>
          </a:r>
          <a:r>
            <a:rPr lang="en-US" sz="2000" kern="1200" dirty="0" smtClean="0">
              <a:latin typeface="Calibri" pitchFamily="34" charset="0"/>
            </a:rPr>
            <a:t> </a:t>
          </a:r>
          <a:r>
            <a:rPr lang="en-US" sz="2000" kern="1200" dirty="0" err="1" smtClean="0">
              <a:latin typeface="Calibri" pitchFamily="34" charset="0"/>
            </a:rPr>
            <a:t>melalui</a:t>
          </a:r>
          <a:r>
            <a:rPr lang="en-US" sz="2000" kern="1200" dirty="0" smtClean="0">
              <a:latin typeface="Calibri" pitchFamily="34" charset="0"/>
            </a:rPr>
            <a:t> </a:t>
          </a:r>
          <a:r>
            <a:rPr lang="en-US" sz="2000" kern="1200" dirty="0" err="1" smtClean="0">
              <a:latin typeface="Calibri" pitchFamily="34" charset="0"/>
            </a:rPr>
            <a:t>aplikasi</a:t>
          </a:r>
          <a:r>
            <a:rPr lang="en-US" sz="2000" kern="1200" dirty="0" smtClean="0">
              <a:latin typeface="Calibri" pitchFamily="34" charset="0"/>
            </a:rPr>
            <a:t> (https://pmprb.menpan.go.id).</a:t>
          </a:r>
          <a:r>
            <a:rPr lang="en-US" sz="2000" kern="1200" dirty="0" smtClean="0"/>
            <a:t> </a:t>
          </a:r>
          <a:endParaRPr lang="en-US" sz="2000" kern="1200" dirty="0"/>
        </a:p>
      </dsp:txBody>
      <dsp:txXfrm>
        <a:off x="0" y="3387"/>
        <a:ext cx="6500614" cy="1216504"/>
      </dsp:txXfrm>
    </dsp:sp>
    <dsp:sp modelId="{DFD0468E-ADCA-4FDD-8DF2-61BA17147025}">
      <dsp:nvSpPr>
        <dsp:cNvPr id="0" name=""/>
        <dsp:cNvSpPr/>
      </dsp:nvSpPr>
      <dsp:spPr>
        <a:xfrm rot="5400000">
          <a:off x="2663992" y="1045449"/>
          <a:ext cx="1172628" cy="16481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500" kern="1200"/>
        </a:p>
      </dsp:txBody>
      <dsp:txXfrm rot="5400000">
        <a:off x="2663992" y="1045449"/>
        <a:ext cx="1172628" cy="1648156"/>
      </dsp:txXfrm>
    </dsp:sp>
    <dsp:sp modelId="{D0151F3D-0883-4E3C-B457-1B1DB791CF43}">
      <dsp:nvSpPr>
        <dsp:cNvPr id="0" name=""/>
        <dsp:cNvSpPr/>
      </dsp:nvSpPr>
      <dsp:spPr>
        <a:xfrm>
          <a:off x="0" y="2553382"/>
          <a:ext cx="6500614" cy="1672673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Evaluasi</a:t>
          </a:r>
          <a:r>
            <a:rPr lang="en-US" sz="2000" kern="1200" dirty="0" smtClean="0"/>
            <a:t> (</a:t>
          </a:r>
          <a:r>
            <a:rPr lang="en-US" sz="2000" kern="1200" dirty="0" err="1" smtClean="0"/>
            <a:t>verifikasi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atas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hasil</a:t>
          </a:r>
          <a:r>
            <a:rPr lang="en-US" sz="2000" kern="1200" dirty="0" smtClean="0"/>
            <a:t> </a:t>
          </a:r>
          <a:r>
            <a:rPr lang="en-US" sz="2000" i="1" kern="1200" dirty="0" smtClean="0"/>
            <a:t>assessment</a:t>
          </a:r>
          <a:r>
            <a:rPr lang="en-US" sz="2000" kern="1200" dirty="0" smtClean="0"/>
            <a:t>) </a:t>
          </a:r>
          <a:r>
            <a:rPr lang="en-US" sz="2000" kern="1200" dirty="0" err="1" smtClean="0"/>
            <a:t>oleh</a:t>
          </a:r>
          <a:r>
            <a:rPr lang="en-US" sz="2000" kern="1200" dirty="0" smtClean="0"/>
            <a:t> Tim </a:t>
          </a:r>
          <a:r>
            <a:rPr lang="en-US" sz="2000" kern="1200" dirty="0" err="1" smtClean="0"/>
            <a:t>Kementerian</a:t>
          </a:r>
          <a:r>
            <a:rPr lang="en-US" sz="2000" kern="1200" dirty="0" smtClean="0"/>
            <a:t> PAN </a:t>
          </a:r>
          <a:r>
            <a:rPr lang="en-US" sz="2000" kern="1200" dirty="0" err="1" smtClean="0"/>
            <a:t>dan</a:t>
          </a:r>
          <a:r>
            <a:rPr lang="en-US" sz="2000" kern="1200" dirty="0" smtClean="0"/>
            <a:t> RB </a:t>
          </a:r>
          <a:r>
            <a:rPr lang="en-US" sz="2000" kern="1200" dirty="0" err="1" smtClean="0"/>
            <a:t>atas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hasil</a:t>
          </a:r>
          <a:r>
            <a:rPr lang="en-US" sz="2000" kern="1200" dirty="0" smtClean="0"/>
            <a:t> </a:t>
          </a:r>
          <a:r>
            <a:rPr lang="en-US" sz="2000" i="1" kern="1200" dirty="0" smtClean="0"/>
            <a:t>self assessment </a:t>
          </a:r>
          <a:r>
            <a:rPr lang="en-US" sz="2000" kern="1200" dirty="0" err="1" smtClean="0"/>
            <a:t>hingga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perkembangan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capaian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terkini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melalui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verifikasi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dokumen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wawancara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survei</a:t>
          </a:r>
          <a:r>
            <a:rPr lang="en-US" sz="2000" kern="1200" dirty="0" smtClean="0"/>
            <a:t> internal, &amp; </a:t>
          </a:r>
          <a:r>
            <a:rPr lang="en-US" sz="2000" kern="1200" dirty="0" err="1" smtClean="0"/>
            <a:t>survei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eksternal</a:t>
          </a:r>
          <a:endParaRPr lang="en-U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>
        <a:off x="0" y="2553382"/>
        <a:ext cx="6500614" cy="1672673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FF3EE11-46D8-43B8-AB8E-6306AF5B63A9}">
      <dsp:nvSpPr>
        <dsp:cNvPr id="0" name=""/>
        <dsp:cNvSpPr/>
      </dsp:nvSpPr>
      <dsp:spPr>
        <a:xfrm>
          <a:off x="0" y="341598"/>
          <a:ext cx="4032447" cy="252027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  <dsp:sp modelId="{D8ED88D5-0F52-41EA-9723-9B239EFB75B7}">
      <dsp:nvSpPr>
        <dsp:cNvPr id="0" name=""/>
        <dsp:cNvSpPr/>
      </dsp:nvSpPr>
      <dsp:spPr>
        <a:xfrm>
          <a:off x="512120" y="2081095"/>
          <a:ext cx="104843" cy="104843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8240B7-50DE-482E-AD07-8BE21D30DCD9}">
      <dsp:nvSpPr>
        <dsp:cNvPr id="0" name=""/>
        <dsp:cNvSpPr/>
      </dsp:nvSpPr>
      <dsp:spPr>
        <a:xfrm>
          <a:off x="564542" y="2133517"/>
          <a:ext cx="939560" cy="728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554" tIns="0" rIns="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400" kern="1200" dirty="0" smtClean="0"/>
            <a:t>67,57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400" kern="1200" dirty="0" smtClean="0"/>
            <a:t>(B)</a:t>
          </a:r>
          <a:endParaRPr lang="en-US" sz="2400" kern="1200" dirty="0"/>
        </a:p>
      </dsp:txBody>
      <dsp:txXfrm>
        <a:off x="564542" y="2133517"/>
        <a:ext cx="939560" cy="728360"/>
      </dsp:txXfrm>
    </dsp:sp>
    <dsp:sp modelId="{3BAD6AEC-3E95-4871-BA5B-D233793A072B}">
      <dsp:nvSpPr>
        <dsp:cNvPr id="0" name=""/>
        <dsp:cNvSpPr/>
      </dsp:nvSpPr>
      <dsp:spPr>
        <a:xfrm>
          <a:off x="1437567" y="1396083"/>
          <a:ext cx="189525" cy="189525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3D4A01-E3B7-48E5-AA1F-5C02D7BFBAB4}">
      <dsp:nvSpPr>
        <dsp:cNvPr id="0" name=""/>
        <dsp:cNvSpPr/>
      </dsp:nvSpPr>
      <dsp:spPr>
        <a:xfrm>
          <a:off x="1448413" y="1769343"/>
          <a:ext cx="967787" cy="262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425" tIns="0" rIns="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400" kern="1200" dirty="0" smtClean="0"/>
            <a:t>74,80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400" kern="1200" dirty="0" smtClean="0"/>
            <a:t>(BB)</a:t>
          </a:r>
          <a:endParaRPr lang="en-US" sz="2400" kern="1200" dirty="0"/>
        </a:p>
      </dsp:txBody>
      <dsp:txXfrm>
        <a:off x="1448413" y="1769343"/>
        <a:ext cx="967787" cy="262580"/>
      </dsp:txXfrm>
    </dsp:sp>
    <dsp:sp modelId="{34B63E23-4D58-4BAB-A070-391BE05CE00B}">
      <dsp:nvSpPr>
        <dsp:cNvPr id="0" name=""/>
        <dsp:cNvSpPr/>
      </dsp:nvSpPr>
      <dsp:spPr>
        <a:xfrm>
          <a:off x="2550523" y="979229"/>
          <a:ext cx="262109" cy="262109"/>
        </a:xfrm>
        <a:prstGeom prst="ellipse">
          <a:avLst/>
        </a:prstGeom>
        <a:solidFill>
          <a:schemeClr val="accent3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20A9F9-E3CA-4166-A9EB-563CA72EC881}">
      <dsp:nvSpPr>
        <dsp:cNvPr id="0" name=""/>
        <dsp:cNvSpPr/>
      </dsp:nvSpPr>
      <dsp:spPr>
        <a:xfrm>
          <a:off x="2345900" y="1492543"/>
          <a:ext cx="967787" cy="699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886" tIns="0" rIns="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400" kern="1200" dirty="0" smtClean="0"/>
            <a:t>78,16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400" kern="1200" dirty="0" smtClean="0"/>
            <a:t>(BB)</a:t>
          </a:r>
          <a:endParaRPr lang="en-US" sz="2400" kern="1200" dirty="0"/>
        </a:p>
      </dsp:txBody>
      <dsp:txXfrm>
        <a:off x="2345900" y="1492543"/>
        <a:ext cx="967787" cy="699534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A57231B-2D39-4350-8402-B59116BA2DB9}">
      <dsp:nvSpPr>
        <dsp:cNvPr id="0" name=""/>
        <dsp:cNvSpPr/>
      </dsp:nvSpPr>
      <dsp:spPr>
        <a:xfrm>
          <a:off x="0" y="441392"/>
          <a:ext cx="4906887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727675-C62D-4659-949A-45FCBDCE4183}">
      <dsp:nvSpPr>
        <dsp:cNvPr id="0" name=""/>
        <dsp:cNvSpPr/>
      </dsp:nvSpPr>
      <dsp:spPr>
        <a:xfrm>
          <a:off x="245344" y="13352"/>
          <a:ext cx="3434821" cy="856080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828" tIns="0" rIns="129828" bIns="0" numCol="1" spcCol="1270" anchor="ctr" anchorCtr="0">
          <a:noAutofit/>
        </a:bodyPr>
        <a:lstStyle/>
        <a:p>
          <a:pPr lvl="0" algn="l" defTabSz="1066800">
            <a:lnSpc>
              <a:spcPct val="80000"/>
            </a:lnSpc>
            <a:spcBef>
              <a:spcPct val="0"/>
            </a:spcBef>
            <a:spcAft>
              <a:spcPts val="400"/>
            </a:spcAft>
          </a:pPr>
          <a:r>
            <a:rPr lang="id-ID" sz="2400" kern="1200" dirty="0"/>
            <a:t>Hasil Evaluasi </a:t>
          </a:r>
          <a:r>
            <a:rPr lang="id-ID" sz="2400" kern="1200" dirty="0" smtClean="0"/>
            <a:t>RB</a:t>
          </a:r>
          <a:endParaRPr lang="en-US" sz="2400" kern="1200" dirty="0" smtClean="0"/>
        </a:p>
        <a:p>
          <a:pPr lvl="0" algn="l" defTabSz="1066800">
            <a:lnSpc>
              <a:spcPct val="80000"/>
            </a:lnSpc>
            <a:spcBef>
              <a:spcPct val="0"/>
            </a:spcBef>
            <a:spcAft>
              <a:spcPts val="400"/>
            </a:spcAft>
          </a:pPr>
          <a:r>
            <a:rPr lang="en-US" sz="2400" kern="1200" dirty="0" err="1" smtClean="0"/>
            <a:t>Tahun</a:t>
          </a:r>
          <a:r>
            <a:rPr lang="en-US" sz="2400" kern="1200" dirty="0" smtClean="0"/>
            <a:t> 2015/2016</a:t>
          </a:r>
          <a:endParaRPr lang="id-ID" sz="2400" kern="1200" dirty="0"/>
        </a:p>
      </dsp:txBody>
      <dsp:txXfrm>
        <a:off x="245344" y="13352"/>
        <a:ext cx="3434821" cy="856080"/>
      </dsp:txXfrm>
    </dsp:sp>
    <dsp:sp modelId="{815DBB19-F712-4DAE-A009-20964B59BEEE}">
      <dsp:nvSpPr>
        <dsp:cNvPr id="0" name=""/>
        <dsp:cNvSpPr/>
      </dsp:nvSpPr>
      <dsp:spPr>
        <a:xfrm>
          <a:off x="0" y="1756832"/>
          <a:ext cx="4906887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0B757C-046A-4ADF-8EE4-77EE72FC8C7A}">
      <dsp:nvSpPr>
        <dsp:cNvPr id="0" name=""/>
        <dsp:cNvSpPr/>
      </dsp:nvSpPr>
      <dsp:spPr>
        <a:xfrm>
          <a:off x="245344" y="1328792"/>
          <a:ext cx="3434821" cy="856080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828" tIns="0" rIns="129828" bIns="0" numCol="1" spcCol="1270" anchor="ctr" anchorCtr="0">
          <a:noAutofit/>
        </a:bodyPr>
        <a:lstStyle/>
        <a:p>
          <a:pPr lvl="0" algn="l" defTabSz="10668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id-ID" sz="2400" kern="1200" dirty="0"/>
            <a:t>Opini atas Laporan </a:t>
          </a:r>
          <a:r>
            <a:rPr lang="id-ID" sz="2400" kern="1200" dirty="0" smtClean="0"/>
            <a:t>Keuangan</a:t>
          </a:r>
          <a:r>
            <a:rPr lang="en-US" sz="2400" kern="1200" dirty="0" smtClean="0"/>
            <a:t> 2016</a:t>
          </a:r>
          <a:endParaRPr lang="id-ID" sz="2400" kern="1200" dirty="0"/>
        </a:p>
      </dsp:txBody>
      <dsp:txXfrm>
        <a:off x="245344" y="1328792"/>
        <a:ext cx="3434821" cy="856080"/>
      </dsp:txXfrm>
    </dsp:sp>
    <dsp:sp modelId="{850C86F3-6FD7-4BA4-92B2-9B01E690C31A}">
      <dsp:nvSpPr>
        <dsp:cNvPr id="0" name=""/>
        <dsp:cNvSpPr/>
      </dsp:nvSpPr>
      <dsp:spPr>
        <a:xfrm>
          <a:off x="0" y="3072271"/>
          <a:ext cx="4906887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D57419-F8AF-4A0F-AF71-DBC82C31E370}">
      <dsp:nvSpPr>
        <dsp:cNvPr id="0" name=""/>
        <dsp:cNvSpPr/>
      </dsp:nvSpPr>
      <dsp:spPr>
        <a:xfrm>
          <a:off x="245344" y="2644232"/>
          <a:ext cx="3434821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828" tIns="0" rIns="129828" bIns="0" numCol="1" spcCol="1270" anchor="ctr" anchorCtr="0">
          <a:noAutofit/>
        </a:bodyPr>
        <a:lstStyle/>
        <a:p>
          <a:pPr lvl="0" algn="l" defTabSz="10668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id-ID" sz="2400" kern="1200" dirty="0"/>
            <a:t>Perpres Tukin Terakhir No. 103/2014 </a:t>
          </a:r>
        </a:p>
      </dsp:txBody>
      <dsp:txXfrm>
        <a:off x="245344" y="2644232"/>
        <a:ext cx="3434821" cy="856080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44272CF-02D2-43DA-82FE-1BA9D630D0E7}">
      <dsp:nvSpPr>
        <dsp:cNvPr id="0" name=""/>
        <dsp:cNvSpPr/>
      </dsp:nvSpPr>
      <dsp:spPr>
        <a:xfrm>
          <a:off x="0" y="0"/>
          <a:ext cx="4673206" cy="648071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Proses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Evaluasi</a:t>
          </a:r>
          <a:r>
            <a:rPr lang="en-US" sz="2000" kern="1200" dirty="0" smtClean="0"/>
            <a:t> RB 2016/2017</a:t>
          </a:r>
        </a:p>
      </dsp:txBody>
      <dsp:txXfrm>
        <a:off x="0" y="0"/>
        <a:ext cx="4673206" cy="648071"/>
      </dsp:txXfrm>
    </dsp:sp>
    <dsp:sp modelId="{FB25A539-F7FF-44C3-9471-36C6DE034D29}">
      <dsp:nvSpPr>
        <dsp:cNvPr id="0" name=""/>
        <dsp:cNvSpPr/>
      </dsp:nvSpPr>
      <dsp:spPr>
        <a:xfrm>
          <a:off x="3751729" y="0"/>
          <a:ext cx="4673206" cy="648071"/>
        </a:xfrm>
        <a:prstGeom prst="chevron">
          <a:avLst/>
        </a:prstGeom>
        <a:solidFill>
          <a:schemeClr val="accent3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bg1"/>
              </a:solidFill>
            </a:rPr>
            <a:t>Hasil</a:t>
          </a:r>
          <a:r>
            <a:rPr lang="en-US" sz="2000" kern="1200" dirty="0" smtClean="0">
              <a:solidFill>
                <a:schemeClr val="bg1"/>
              </a:solidFill>
            </a:rPr>
            <a:t> </a:t>
          </a:r>
          <a:r>
            <a:rPr lang="en-US" sz="2000" kern="1200" dirty="0" err="1" smtClean="0">
              <a:solidFill>
                <a:schemeClr val="bg1"/>
              </a:solidFill>
            </a:rPr>
            <a:t>Evaluasi</a:t>
          </a:r>
          <a:r>
            <a:rPr lang="en-US" sz="2000" kern="1200" dirty="0" smtClean="0">
              <a:solidFill>
                <a:schemeClr val="bg1"/>
              </a:solidFill>
            </a:rPr>
            <a:t> RB 2016/2017 (&gt;85,01)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3751729" y="0"/>
        <a:ext cx="4673206" cy="64807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87260D3-CFAE-4A06-A813-F5974BA813A0}">
      <dsp:nvSpPr>
        <dsp:cNvPr id="0" name=""/>
        <dsp:cNvSpPr/>
      </dsp:nvSpPr>
      <dsp:spPr>
        <a:xfrm>
          <a:off x="-2066199" y="-348443"/>
          <a:ext cx="2691324" cy="2691324"/>
        </a:xfrm>
        <a:prstGeom prst="blockArc">
          <a:avLst>
            <a:gd name="adj1" fmla="val 18900000"/>
            <a:gd name="adj2" fmla="val 2700000"/>
            <a:gd name="adj3" fmla="val 803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E08742-0759-42DE-874B-6F5D61082653}">
      <dsp:nvSpPr>
        <dsp:cNvPr id="0" name=""/>
        <dsp:cNvSpPr/>
      </dsp:nvSpPr>
      <dsp:spPr>
        <a:xfrm>
          <a:off x="609242" y="509824"/>
          <a:ext cx="6948842" cy="97478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154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dirty="0" err="1" smtClean="0">
              <a:solidFill>
                <a:schemeClr val="bg1"/>
              </a:solidFill>
              <a:latin typeface="Cambria" panose="02040503050406030204" pitchFamily="18" charset="0"/>
            </a:rPr>
            <a:t>Rencana</a:t>
          </a:r>
          <a:r>
            <a:rPr lang="en-US" sz="2000" b="1" kern="1200" dirty="0" smtClean="0">
              <a:solidFill>
                <a:schemeClr val="bg1"/>
              </a:solidFill>
              <a:latin typeface="Cambria" panose="02040503050406030204" pitchFamily="18" charset="0"/>
            </a:rPr>
            <a:t> </a:t>
          </a:r>
          <a:r>
            <a:rPr lang="en-US" sz="2000" b="1" kern="1200" dirty="0" err="1" smtClean="0">
              <a:solidFill>
                <a:schemeClr val="bg1"/>
              </a:solidFill>
              <a:latin typeface="Cambria" panose="02040503050406030204" pitchFamily="18" charset="0"/>
            </a:rPr>
            <a:t>Strategis</a:t>
          </a:r>
          <a:r>
            <a:rPr lang="en-US" sz="2000" b="1" kern="1200" dirty="0" smtClean="0">
              <a:solidFill>
                <a:schemeClr val="bg1"/>
              </a:solidFill>
              <a:latin typeface="Cambria" panose="02040503050406030204" pitchFamily="18" charset="0"/>
            </a:rPr>
            <a:t> (</a:t>
          </a:r>
          <a:r>
            <a:rPr lang="en-US" sz="2000" b="1" kern="1200" dirty="0" err="1" smtClean="0">
              <a:solidFill>
                <a:schemeClr val="bg1"/>
              </a:solidFill>
              <a:latin typeface="Cambria" panose="02040503050406030204" pitchFamily="18" charset="0"/>
            </a:rPr>
            <a:t>Renstra</a:t>
          </a:r>
          <a:r>
            <a:rPr lang="en-US" sz="2000" b="1" kern="1200" dirty="0" smtClean="0">
              <a:solidFill>
                <a:schemeClr val="bg1"/>
              </a:solidFill>
              <a:latin typeface="Cambria" panose="02040503050406030204" pitchFamily="18" charset="0"/>
            </a:rPr>
            <a:t>)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dirty="0" err="1" smtClean="0">
              <a:solidFill>
                <a:schemeClr val="bg1"/>
              </a:solidFill>
              <a:latin typeface="Cambria" panose="02040503050406030204" pitchFamily="18" charset="0"/>
            </a:rPr>
            <a:t>Kementerian</a:t>
          </a:r>
          <a:r>
            <a:rPr lang="en-US" sz="2000" b="1" kern="1200" dirty="0" smtClean="0">
              <a:solidFill>
                <a:schemeClr val="bg1"/>
              </a:solidFill>
              <a:latin typeface="Cambria" panose="02040503050406030204" pitchFamily="18" charset="0"/>
            </a:rPr>
            <a:t> PPN/</a:t>
          </a:r>
          <a:r>
            <a:rPr lang="en-US" sz="2000" b="1" kern="1200" dirty="0" err="1" smtClean="0">
              <a:solidFill>
                <a:schemeClr val="bg1"/>
              </a:solidFill>
              <a:latin typeface="Cambria" panose="02040503050406030204" pitchFamily="18" charset="0"/>
            </a:rPr>
            <a:t>Bappenas</a:t>
          </a:r>
          <a:r>
            <a:rPr lang="en-US" sz="2000" b="1" kern="1200" dirty="0" smtClean="0">
              <a:solidFill>
                <a:schemeClr val="bg1"/>
              </a:solidFill>
              <a:latin typeface="Cambria" panose="02040503050406030204" pitchFamily="18" charset="0"/>
            </a:rPr>
            <a:t> 2015-2019</a:t>
          </a:r>
          <a:endParaRPr lang="en-US" sz="2000" kern="1200" dirty="0">
            <a:solidFill>
              <a:schemeClr val="tx1"/>
            </a:solidFill>
            <a:latin typeface="+mj-lt"/>
          </a:endParaRPr>
        </a:p>
      </dsp:txBody>
      <dsp:txXfrm>
        <a:off x="609242" y="509824"/>
        <a:ext cx="6948842" cy="974788"/>
      </dsp:txXfrm>
    </dsp:sp>
    <dsp:sp modelId="{49694E00-B314-4B38-B6E8-11C589465A57}">
      <dsp:nvSpPr>
        <dsp:cNvPr id="0" name=""/>
        <dsp:cNvSpPr/>
      </dsp:nvSpPr>
      <dsp:spPr>
        <a:xfrm>
          <a:off x="0" y="387976"/>
          <a:ext cx="1218485" cy="12184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87260D3-CFAE-4A06-A813-F5974BA813A0}">
      <dsp:nvSpPr>
        <dsp:cNvPr id="0" name=""/>
        <dsp:cNvSpPr/>
      </dsp:nvSpPr>
      <dsp:spPr>
        <a:xfrm>
          <a:off x="-2493333" y="-419351"/>
          <a:ext cx="3245394" cy="3245394"/>
        </a:xfrm>
        <a:prstGeom prst="blockArc">
          <a:avLst>
            <a:gd name="adj1" fmla="val 18900000"/>
            <a:gd name="adj2" fmla="val 2700000"/>
            <a:gd name="adj3" fmla="val 666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E08742-0759-42DE-874B-6F5D61082653}">
      <dsp:nvSpPr>
        <dsp:cNvPr id="0" name=""/>
        <dsp:cNvSpPr/>
      </dsp:nvSpPr>
      <dsp:spPr>
        <a:xfrm>
          <a:off x="733502" y="462479"/>
          <a:ext cx="7547417" cy="148173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515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400" b="1" kern="1200" dirty="0" err="1" smtClean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rPr>
            <a:t>Capaian</a:t>
          </a:r>
          <a:r>
            <a:rPr lang="en-US" sz="2400" b="1" kern="1200" dirty="0" smtClean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rPr>
            <a:t> </a:t>
          </a:r>
          <a:r>
            <a:rPr lang="en-US" sz="2400" b="1" kern="1200" dirty="0" err="1" smtClean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rPr>
            <a:t>Pelaksanaan</a:t>
          </a:r>
          <a:r>
            <a:rPr lang="en-US" sz="2400" b="1" kern="1200" dirty="0" smtClean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rPr>
            <a:t> RB </a:t>
          </a:r>
          <a:r>
            <a:rPr lang="en-US" sz="2400" b="1" kern="1200" dirty="0" err="1" smtClean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rPr>
            <a:t>Tahun</a:t>
          </a:r>
          <a:r>
            <a:rPr lang="en-US" sz="2400" b="1" kern="1200" dirty="0" smtClean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rPr>
            <a:t> 2016/2017 &amp;</a:t>
          </a:r>
        </a:p>
        <a:p>
          <a:pPr lvl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400" b="1" kern="1200" dirty="0" err="1" smtClean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rPr>
            <a:t>Rencana</a:t>
          </a:r>
          <a:r>
            <a:rPr lang="en-US" sz="2400" b="1" kern="1200" dirty="0" smtClean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rPr>
            <a:t> </a:t>
          </a:r>
          <a:r>
            <a:rPr lang="en-US" sz="2400" b="1" kern="1200" dirty="0" err="1" smtClean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rPr>
            <a:t>Pelaksanaan</a:t>
          </a:r>
          <a:r>
            <a:rPr lang="en-US" sz="2400" b="1" kern="1200" dirty="0" smtClean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rPr>
            <a:t> Program </a:t>
          </a:r>
          <a:r>
            <a:rPr lang="en-US" sz="2400" b="1" kern="1200" dirty="0" err="1" smtClean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rPr>
            <a:t>Unggulan</a:t>
          </a:r>
          <a:r>
            <a:rPr lang="en-US" sz="2400" b="1" kern="1200" dirty="0" smtClean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rPr>
            <a:t> RB </a:t>
          </a:r>
          <a:r>
            <a:rPr lang="en-US" sz="2400" b="1" kern="1200" dirty="0" err="1" smtClean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rPr>
            <a:t>Tahun</a:t>
          </a:r>
          <a:r>
            <a:rPr lang="en-US" sz="2400" b="1" kern="1200" dirty="0" smtClean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rPr>
            <a:t> 2017 per Area </a:t>
          </a:r>
          <a:r>
            <a:rPr lang="en-US" sz="2400" b="1" kern="1200" dirty="0" err="1" smtClean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rPr>
            <a:t>Perubahan</a:t>
          </a:r>
          <a:r>
            <a:rPr lang="en-US" sz="2400" b="1" kern="1200" dirty="0" smtClean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rPr>
            <a:t> </a:t>
          </a:r>
          <a:endParaRPr lang="en-US" sz="2400" b="1" kern="1200" dirty="0">
            <a:solidFill>
              <a:schemeClr val="bg1"/>
            </a:solidFill>
            <a:latin typeface="Cambria" panose="02040503050406030204" pitchFamily="18" charset="0"/>
          </a:endParaRPr>
        </a:p>
      </dsp:txBody>
      <dsp:txXfrm>
        <a:off x="733502" y="462479"/>
        <a:ext cx="7547417" cy="1481732"/>
      </dsp:txXfrm>
    </dsp:sp>
    <dsp:sp modelId="{49694E00-B314-4B38-B6E8-11C589465A57}">
      <dsp:nvSpPr>
        <dsp:cNvPr id="0" name=""/>
        <dsp:cNvSpPr/>
      </dsp:nvSpPr>
      <dsp:spPr>
        <a:xfrm>
          <a:off x="0" y="469843"/>
          <a:ext cx="1467004" cy="1467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B2CAF21-1994-4ECA-97BC-6B375D2AA861}">
      <dsp:nvSpPr>
        <dsp:cNvPr id="0" name=""/>
        <dsp:cNvSpPr/>
      </dsp:nvSpPr>
      <dsp:spPr>
        <a:xfrm>
          <a:off x="0" y="830356"/>
          <a:ext cx="8712968" cy="1107142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191868-A0C1-4694-9E83-B04908EE78B1}">
      <dsp:nvSpPr>
        <dsp:cNvPr id="0" name=""/>
        <dsp:cNvSpPr/>
      </dsp:nvSpPr>
      <dsp:spPr>
        <a:xfrm>
          <a:off x="0" y="0"/>
          <a:ext cx="2076707" cy="1107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err="1" smtClean="0"/>
            <a:t>Ranc.Teknokratis</a:t>
          </a:r>
          <a:endParaRPr lang="en-US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(</a:t>
          </a:r>
          <a:r>
            <a:rPr lang="en-US" sz="1800" kern="1200" dirty="0" err="1" smtClean="0"/>
            <a:t>Okt</a:t>
          </a:r>
          <a:r>
            <a:rPr lang="en-US" sz="1800" kern="1200" dirty="0" smtClean="0"/>
            <a:t> 2014)</a:t>
          </a:r>
          <a:endParaRPr lang="en-US" sz="1800" kern="1200" dirty="0"/>
        </a:p>
      </dsp:txBody>
      <dsp:txXfrm>
        <a:off x="0" y="0"/>
        <a:ext cx="2076707" cy="1107142"/>
      </dsp:txXfrm>
    </dsp:sp>
    <dsp:sp modelId="{7DF78D7A-CA97-49DB-A6FC-1D1C065446CE}">
      <dsp:nvSpPr>
        <dsp:cNvPr id="0" name=""/>
        <dsp:cNvSpPr/>
      </dsp:nvSpPr>
      <dsp:spPr>
        <a:xfrm>
          <a:off x="902574" y="1245535"/>
          <a:ext cx="276785" cy="27678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550525-BF7C-48BE-B4D0-519CAF3C496D}">
      <dsp:nvSpPr>
        <dsp:cNvPr id="0" name=""/>
        <dsp:cNvSpPr/>
      </dsp:nvSpPr>
      <dsp:spPr>
        <a:xfrm>
          <a:off x="1407176" y="1660713"/>
          <a:ext cx="1608155" cy="1107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2015</a:t>
          </a:r>
          <a:endParaRPr lang="en-US" sz="1800" kern="1200" dirty="0"/>
        </a:p>
      </dsp:txBody>
      <dsp:txXfrm>
        <a:off x="1407176" y="1660713"/>
        <a:ext cx="1608155" cy="1107142"/>
      </dsp:txXfrm>
    </dsp:sp>
    <dsp:sp modelId="{BC9312CC-932C-4096-A01B-302EAE7CC699}">
      <dsp:nvSpPr>
        <dsp:cNvPr id="0" name=""/>
        <dsp:cNvSpPr/>
      </dsp:nvSpPr>
      <dsp:spPr>
        <a:xfrm>
          <a:off x="2825413" y="1245535"/>
          <a:ext cx="276785" cy="276785"/>
        </a:xfrm>
        <a:prstGeom prst="ellipse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6FD00A-86F4-474F-AF4F-19B060AD5A75}">
      <dsp:nvSpPr>
        <dsp:cNvPr id="0" name=""/>
        <dsp:cNvSpPr/>
      </dsp:nvSpPr>
      <dsp:spPr>
        <a:xfrm>
          <a:off x="3888157" y="0"/>
          <a:ext cx="2302202" cy="1107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err="1" smtClean="0"/>
            <a:t>Rancangan</a:t>
          </a:r>
          <a:r>
            <a:rPr lang="en-US" sz="1800" kern="1200" dirty="0" smtClean="0"/>
            <a:t>  </a:t>
          </a:r>
          <a:r>
            <a:rPr lang="en-US" sz="1800" kern="1200" dirty="0" err="1" smtClean="0"/>
            <a:t>Akhir</a:t>
          </a:r>
          <a:endParaRPr lang="en-US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(Des 2016)</a:t>
          </a:r>
          <a:endParaRPr lang="en-US" sz="1800" kern="1200" dirty="0"/>
        </a:p>
      </dsp:txBody>
      <dsp:txXfrm>
        <a:off x="3888157" y="0"/>
        <a:ext cx="2302202" cy="1107142"/>
      </dsp:txXfrm>
    </dsp:sp>
    <dsp:sp modelId="{5A940EC3-7F01-46B3-BA7C-47A901CA95B6}">
      <dsp:nvSpPr>
        <dsp:cNvPr id="0" name=""/>
        <dsp:cNvSpPr/>
      </dsp:nvSpPr>
      <dsp:spPr>
        <a:xfrm>
          <a:off x="4861000" y="1245535"/>
          <a:ext cx="276785" cy="276785"/>
        </a:xfrm>
        <a:prstGeom prst="ellipse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C8466D-D518-4E9F-B430-51F0523A0F60}">
      <dsp:nvSpPr>
        <dsp:cNvPr id="0" name=""/>
        <dsp:cNvSpPr/>
      </dsp:nvSpPr>
      <dsp:spPr>
        <a:xfrm>
          <a:off x="5240745" y="1660713"/>
          <a:ext cx="1608155" cy="1107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2017</a:t>
          </a:r>
          <a:endParaRPr lang="en-US" sz="1800" kern="1200" dirty="0"/>
        </a:p>
      </dsp:txBody>
      <dsp:txXfrm>
        <a:off x="5240745" y="1660713"/>
        <a:ext cx="1608155" cy="1107142"/>
      </dsp:txXfrm>
    </dsp:sp>
    <dsp:sp modelId="{87921267-C3D4-4F93-835A-A51C68DB9E25}">
      <dsp:nvSpPr>
        <dsp:cNvPr id="0" name=""/>
        <dsp:cNvSpPr/>
      </dsp:nvSpPr>
      <dsp:spPr>
        <a:xfrm>
          <a:off x="6896587" y="1245535"/>
          <a:ext cx="276785" cy="276785"/>
        </a:xfrm>
        <a:prstGeom prst="ellips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65AE966-E45A-45C9-BA2B-6F6644F9D6B1}">
      <dsp:nvSpPr>
        <dsp:cNvPr id="0" name=""/>
        <dsp:cNvSpPr/>
      </dsp:nvSpPr>
      <dsp:spPr>
        <a:xfrm rot="16200000">
          <a:off x="-2396145" y="3199118"/>
          <a:ext cx="5167294" cy="276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43910" bIns="0" numCol="1" spcCol="1270" anchor="t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900" i="1" kern="1200" dirty="0" smtClean="0"/>
            <a:t>POLICY/DECISION MAKER</a:t>
          </a:r>
          <a:endParaRPr lang="id-ID" sz="1900" i="1" kern="1200" dirty="0"/>
        </a:p>
      </dsp:txBody>
      <dsp:txXfrm rot="16200000">
        <a:off x="-2396145" y="3199118"/>
        <a:ext cx="5167294" cy="276559"/>
      </dsp:txXfrm>
    </dsp:sp>
    <dsp:sp modelId="{F0155071-1856-4338-9559-C0536DD0281A}">
      <dsp:nvSpPr>
        <dsp:cNvPr id="0" name=""/>
        <dsp:cNvSpPr/>
      </dsp:nvSpPr>
      <dsp:spPr>
        <a:xfrm>
          <a:off x="317963" y="753750"/>
          <a:ext cx="1527656" cy="516729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12700" cmpd="sng"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243910" rIns="99568" bIns="99568" numCol="1" spcCol="1270" anchor="t" anchorCtr="0">
          <a:noAutofit/>
        </a:bodyPr>
        <a:lstStyle/>
        <a:p>
          <a:pPr marL="114300" lvl="1" indent="-114300" algn="l" defTabSz="600075">
            <a:lnSpc>
              <a:spcPct val="90000"/>
            </a:lnSpc>
            <a:spcBef>
              <a:spcPct val="0"/>
            </a:spcBef>
            <a:spcAft>
              <a:spcPts val="400"/>
            </a:spcAft>
            <a:buChar char="••"/>
          </a:pPr>
          <a:r>
            <a:rPr lang="id-ID" sz="1350" kern="1200" dirty="0" smtClean="0"/>
            <a:t>Penyusunan</a:t>
          </a:r>
          <a:r>
            <a:rPr lang="id-ID" sz="1350" kern="1200" baseline="0" dirty="0" smtClean="0"/>
            <a:t> rencana pembangunan nasional</a:t>
          </a:r>
          <a:endParaRPr lang="id-ID" sz="1350" kern="1200" dirty="0"/>
        </a:p>
        <a:p>
          <a:pPr marL="114300" lvl="1" indent="-114300" algn="l" defTabSz="600075" rtl="0">
            <a:lnSpc>
              <a:spcPct val="90000"/>
            </a:lnSpc>
            <a:spcBef>
              <a:spcPct val="0"/>
            </a:spcBef>
            <a:spcAft>
              <a:spcPts val="400"/>
            </a:spcAft>
            <a:buChar char="••"/>
          </a:pPr>
          <a:r>
            <a:rPr kumimoji="0" lang="id-ID" sz="1350" kern="1200" dirty="0" smtClean="0"/>
            <a:t>Penyusunan rancangan anggaran pendapatan</a:t>
          </a:r>
          <a:r>
            <a:rPr kumimoji="0" lang="id-ID" sz="1350" kern="1200" baseline="0" dirty="0" smtClean="0"/>
            <a:t> dan belanja negara</a:t>
          </a:r>
          <a:endParaRPr kumimoji="0" lang="id-ID" sz="1350" kern="1200" dirty="0" smtClean="0"/>
        </a:p>
        <a:p>
          <a:pPr marL="114300" lvl="1" indent="-114300" algn="l" defTabSz="600075" rtl="0">
            <a:lnSpc>
              <a:spcPct val="90000"/>
            </a:lnSpc>
            <a:spcBef>
              <a:spcPct val="0"/>
            </a:spcBef>
            <a:spcAft>
              <a:spcPts val="400"/>
            </a:spcAft>
            <a:buChar char="••"/>
          </a:pPr>
          <a:r>
            <a:rPr lang="id-ID" sz="1350" kern="1200" dirty="0" smtClean="0"/>
            <a:t>Pengendalian</a:t>
          </a:r>
          <a:r>
            <a:rPr lang="id-ID" sz="1350" kern="1200" baseline="0" dirty="0" smtClean="0"/>
            <a:t> dan evaluasi terhadap pelaksanaan rencana pembangunan</a:t>
          </a:r>
          <a:endParaRPr lang="id-ID" sz="1350" kern="1200" dirty="0" smtClean="0"/>
        </a:p>
        <a:p>
          <a:pPr marL="114300" lvl="1" indent="-114300" algn="l" defTabSz="600075" rtl="0">
            <a:lnSpc>
              <a:spcPct val="90000"/>
            </a:lnSpc>
            <a:spcBef>
              <a:spcPct val="0"/>
            </a:spcBef>
            <a:spcAft>
              <a:spcPts val="400"/>
            </a:spcAft>
            <a:buChar char="••"/>
          </a:pPr>
          <a:r>
            <a:rPr lang="id-ID" sz="1350" kern="1200" dirty="0" smtClean="0"/>
            <a:t>Pengambilan keputusan dalam penanganan permasalahan</a:t>
          </a:r>
          <a:r>
            <a:rPr lang="id-ID" sz="1350" kern="1200" baseline="0" dirty="0" smtClean="0"/>
            <a:t> mendesak dan berskala besar, sesuai penugasan</a:t>
          </a:r>
          <a:endParaRPr lang="id-ID" sz="1350" kern="1200" dirty="0"/>
        </a:p>
      </dsp:txBody>
      <dsp:txXfrm>
        <a:off x="317963" y="753750"/>
        <a:ext cx="1527656" cy="5167294"/>
      </dsp:txXfrm>
    </dsp:sp>
    <dsp:sp modelId="{E280DF5B-EFC0-430F-AD2D-2EDF2F856006}">
      <dsp:nvSpPr>
        <dsp:cNvPr id="0" name=""/>
        <dsp:cNvSpPr/>
      </dsp:nvSpPr>
      <dsp:spPr>
        <a:xfrm>
          <a:off x="116453" y="388692"/>
          <a:ext cx="553118" cy="553118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229F93B-50FA-4F9E-BFAB-EF0ED8E1BAE6}">
      <dsp:nvSpPr>
        <dsp:cNvPr id="0" name=""/>
        <dsp:cNvSpPr/>
      </dsp:nvSpPr>
      <dsp:spPr>
        <a:xfrm rot="16200000">
          <a:off x="-472200" y="3199118"/>
          <a:ext cx="5167294" cy="276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43910" bIns="0" numCol="1" spcCol="1270" anchor="t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900" i="1" kern="1200" dirty="0" smtClean="0"/>
            <a:t>THINK TANK</a:t>
          </a:r>
          <a:endParaRPr lang="id-ID" sz="1900" i="1" kern="1200" dirty="0"/>
        </a:p>
      </dsp:txBody>
      <dsp:txXfrm rot="16200000">
        <a:off x="-472200" y="3199118"/>
        <a:ext cx="5167294" cy="276559"/>
      </dsp:txXfrm>
    </dsp:sp>
    <dsp:sp modelId="{B6831A46-5A4F-4E2C-B63B-C58BBC3ACBC2}">
      <dsp:nvSpPr>
        <dsp:cNvPr id="0" name=""/>
        <dsp:cNvSpPr/>
      </dsp:nvSpPr>
      <dsp:spPr>
        <a:xfrm>
          <a:off x="2258973" y="753750"/>
          <a:ext cx="1792009" cy="5167294"/>
        </a:xfrm>
        <a:prstGeom prst="rect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tint val="50000"/>
                <a:satMod val="300000"/>
              </a:schemeClr>
            </a:gs>
            <a:gs pos="35000">
              <a:schemeClr val="accent4">
                <a:hueOff val="-1488257"/>
                <a:satOff val="8966"/>
                <a:lumOff val="719"/>
                <a:alphaOff val="0"/>
                <a:tint val="37000"/>
                <a:satMod val="30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tint val="15000"/>
                <a:satMod val="350000"/>
              </a:schemeClr>
            </a:gs>
          </a:gsLst>
          <a:lin ang="16200000" scaled="1"/>
        </a:gradFill>
        <a:ln w="12700" cmpd="sng"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243910" rIns="99568" bIns="99568" numCol="1" spcCol="1270" anchor="t" anchorCtr="0">
          <a:noAutofit/>
        </a:bodyPr>
        <a:lstStyle/>
        <a:p>
          <a:pPr marL="114300" lvl="1" indent="-114300" algn="l" defTabSz="600075">
            <a:lnSpc>
              <a:spcPct val="90000"/>
            </a:lnSpc>
            <a:spcBef>
              <a:spcPct val="0"/>
            </a:spcBef>
            <a:spcAft>
              <a:spcPts val="400"/>
            </a:spcAft>
            <a:buChar char="••"/>
          </a:pPr>
          <a:r>
            <a:rPr lang="id-ID" sz="1350" kern="1200" dirty="0" smtClean="0"/>
            <a:t>Pengkajian dan perumusan di bidang perencanaan</a:t>
          </a:r>
          <a:r>
            <a:rPr lang="id-ID" sz="1350" kern="1200" baseline="0" dirty="0" smtClean="0"/>
            <a:t> pembangunan, dan kebijakan lainnya</a:t>
          </a:r>
          <a:endParaRPr lang="id-ID" sz="1350" kern="1200" dirty="0"/>
        </a:p>
        <a:p>
          <a:pPr marL="114300" lvl="1" indent="-114300" algn="l" defTabSz="600075" rtl="0">
            <a:lnSpc>
              <a:spcPct val="90000"/>
            </a:lnSpc>
            <a:spcBef>
              <a:spcPct val="0"/>
            </a:spcBef>
            <a:spcAft>
              <a:spcPts val="400"/>
            </a:spcAft>
            <a:buChar char="••"/>
          </a:pPr>
          <a:r>
            <a:rPr lang="id-ID" sz="1350" kern="1200" dirty="0" smtClean="0"/>
            <a:t>Penguatan kapasitas perencanaan di pusat dan di daerah dalam menciptakan mekanisme pendanaan inovatif dan kreatif </a:t>
          </a:r>
        </a:p>
        <a:p>
          <a:pPr marL="114300" lvl="1" indent="-114300" algn="l" defTabSz="600075" rtl="0">
            <a:lnSpc>
              <a:spcPct val="90000"/>
            </a:lnSpc>
            <a:spcBef>
              <a:spcPct val="0"/>
            </a:spcBef>
            <a:spcAft>
              <a:spcPts val="400"/>
            </a:spcAft>
            <a:buChar char="••"/>
          </a:pPr>
          <a:r>
            <a:rPr lang="id-ID" sz="1350" kern="1200" dirty="0" smtClean="0"/>
            <a:t>Perencanaan partisipatif melalui kerjasama dengan perguruan</a:t>
          </a:r>
          <a:r>
            <a:rPr lang="id-ID" sz="1350" kern="1200" baseline="0" dirty="0" smtClean="0"/>
            <a:t> tinggi, organisasi profesi, dan organisasi masyarakat sipil</a:t>
          </a:r>
          <a:endParaRPr lang="id-ID" sz="1350" kern="1200" dirty="0" smtClean="0"/>
        </a:p>
      </dsp:txBody>
      <dsp:txXfrm>
        <a:off x="2258973" y="753750"/>
        <a:ext cx="1792009" cy="5167294"/>
      </dsp:txXfrm>
    </dsp:sp>
    <dsp:sp modelId="{FE30D910-E461-41EB-8B63-B8CB7CF7727B}">
      <dsp:nvSpPr>
        <dsp:cNvPr id="0" name=""/>
        <dsp:cNvSpPr/>
      </dsp:nvSpPr>
      <dsp:spPr>
        <a:xfrm>
          <a:off x="2189640" y="388692"/>
          <a:ext cx="553118" cy="553118"/>
        </a:xfrm>
        <a:prstGeom prst="rect">
          <a:avLst/>
        </a:prstGeom>
        <a:solidFill>
          <a:schemeClr val="accent4">
            <a:tint val="50000"/>
            <a:hueOff val="-1327093"/>
            <a:satOff val="7537"/>
            <a:lumOff val="598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0873BA8-C96B-4376-AEE2-628299E55DC9}">
      <dsp:nvSpPr>
        <dsp:cNvPr id="0" name=""/>
        <dsp:cNvSpPr/>
      </dsp:nvSpPr>
      <dsp:spPr>
        <a:xfrm rot="16200000">
          <a:off x="1794161" y="3199118"/>
          <a:ext cx="5167294" cy="276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43910" bIns="0" numCol="1" spcCol="1270" anchor="t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900" kern="1200" dirty="0" smtClean="0"/>
            <a:t>KOORDINATOR</a:t>
          </a:r>
          <a:endParaRPr lang="id-ID" sz="1900" kern="1200" dirty="0"/>
        </a:p>
      </dsp:txBody>
      <dsp:txXfrm rot="16200000">
        <a:off x="1794161" y="3199118"/>
        <a:ext cx="5167294" cy="276559"/>
      </dsp:txXfrm>
    </dsp:sp>
    <dsp:sp modelId="{FCA23CC4-25E0-4996-97A9-F7356646DE57}">
      <dsp:nvSpPr>
        <dsp:cNvPr id="0" name=""/>
        <dsp:cNvSpPr/>
      </dsp:nvSpPr>
      <dsp:spPr>
        <a:xfrm>
          <a:off x="4527566" y="791213"/>
          <a:ext cx="2275380" cy="5797290"/>
        </a:xfrm>
        <a:prstGeom prst="rect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tint val="50000"/>
                <a:satMod val="300000"/>
              </a:schemeClr>
            </a:gs>
            <a:gs pos="35000">
              <a:schemeClr val="accent4">
                <a:hueOff val="-2976513"/>
                <a:satOff val="17933"/>
                <a:lumOff val="1437"/>
                <a:alphaOff val="0"/>
                <a:tint val="37000"/>
                <a:satMod val="30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tint val="15000"/>
                <a:satMod val="350000"/>
              </a:schemeClr>
            </a:gs>
          </a:gsLst>
          <a:lin ang="16200000" scaled="1"/>
        </a:gradFill>
        <a:ln w="12700" cmpd="sng"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456" tIns="243910" rIns="92456" bIns="92456" numCol="1" spcCol="1270" anchor="t" anchorCtr="0">
          <a:noAutofit/>
        </a:bodyPr>
        <a:lstStyle/>
        <a:p>
          <a:pPr marL="114300" lvl="1" indent="-114300" algn="l" defTabSz="5556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250" kern="1200" dirty="0" smtClean="0"/>
            <a:t>Koordinasi </a:t>
          </a:r>
          <a:r>
            <a:rPr lang="en-US" sz="1250" kern="1200" dirty="0" smtClean="0"/>
            <a:t>&amp; </a:t>
          </a:r>
          <a:r>
            <a:rPr lang="id-ID" sz="1250" kern="1200" dirty="0" smtClean="0"/>
            <a:t>perumusan kebijakan di bidang perencanaan pembangunan, strategi pembangunan nasional, arah kebijakan sektoral, lintas sektor, </a:t>
          </a:r>
          <a:r>
            <a:rPr lang="en-US" sz="1250" kern="1200" dirty="0" smtClean="0"/>
            <a:t>&amp; </a:t>
          </a:r>
          <a:r>
            <a:rPr lang="id-ID" sz="1250" kern="1200" dirty="0" smtClean="0"/>
            <a:t>lintas wilayah, kerangka ekonomi makro nasional </a:t>
          </a:r>
          <a:r>
            <a:rPr lang="en-US" sz="1250" kern="1200" dirty="0" smtClean="0"/>
            <a:t>&amp; </a:t>
          </a:r>
          <a:r>
            <a:rPr lang="id-ID" sz="1250" kern="1200" dirty="0" smtClean="0"/>
            <a:t>regional,</a:t>
          </a:r>
          <a:r>
            <a:rPr lang="id-ID" sz="1250" kern="1200" baseline="0" dirty="0" smtClean="0"/>
            <a:t> rancang bangun sarana </a:t>
          </a:r>
          <a:r>
            <a:rPr lang="en-US" sz="1250" kern="1200" baseline="0" dirty="0" smtClean="0"/>
            <a:t>&amp; </a:t>
          </a:r>
          <a:r>
            <a:rPr lang="id-ID" sz="1250" kern="1200" baseline="0" dirty="0" smtClean="0"/>
            <a:t>prasarana, kerangka regulasi, kelembagaan, dan pendanaan, serta</a:t>
          </a:r>
          <a:r>
            <a:rPr lang="en-US" sz="1250" kern="1200" baseline="0" dirty="0" smtClean="0"/>
            <a:t> </a:t>
          </a:r>
          <a:r>
            <a:rPr lang="id-ID" sz="1250" kern="1200" baseline="0" dirty="0" smtClean="0"/>
            <a:t>pemantauan, evaluasi </a:t>
          </a:r>
          <a:r>
            <a:rPr lang="en-US" sz="1250" kern="1200" baseline="0" dirty="0" smtClean="0"/>
            <a:t>&amp;</a:t>
          </a:r>
          <a:r>
            <a:rPr lang="id-ID" sz="1250" kern="1200" baseline="0" dirty="0" smtClean="0"/>
            <a:t> pengendalian pelaksanaan pembangunan nasional</a:t>
          </a:r>
          <a:endParaRPr lang="id-ID" sz="1250" kern="1200" dirty="0"/>
        </a:p>
        <a:p>
          <a:pPr marL="114300" lvl="1" indent="-114300" algn="l" defTabSz="555625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250" kern="1200" dirty="0" smtClean="0"/>
            <a:t>Koordinasi pencarian sumber pembiayaan dalam dan luar negeri, serta pengalokasian dana</a:t>
          </a:r>
        </a:p>
        <a:p>
          <a:pPr marL="114300" lvl="1" indent="-114300" algn="l" defTabSz="555625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250" kern="1200" dirty="0" smtClean="0"/>
            <a:t>Koordinasi dan sinkronisasi pelaksanaan kebijakan perencanaan dan penganggaran</a:t>
          </a:r>
          <a:r>
            <a:rPr lang="id-ID" sz="1250" kern="1200" baseline="0" dirty="0" smtClean="0"/>
            <a:t> pembangunan nasional dan penyiapan rancang bangun sarana dan prasarana</a:t>
          </a:r>
          <a:endParaRPr lang="id-ID" sz="1250" kern="1200" dirty="0" smtClean="0"/>
        </a:p>
        <a:p>
          <a:pPr marL="114300" lvl="1" indent="-114300" algn="l" defTabSz="555625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250" kern="1200" dirty="0" smtClean="0"/>
            <a:t>Koordinasi kegiatan strategis penanganan</a:t>
          </a:r>
          <a:r>
            <a:rPr lang="id-ID" sz="1250" kern="1200" baseline="0" dirty="0" smtClean="0"/>
            <a:t> permasalahan mendesak dan berskala besar sesuai penugasan</a:t>
          </a:r>
          <a:endParaRPr lang="id-ID" sz="1250" kern="1200" dirty="0"/>
        </a:p>
      </dsp:txBody>
      <dsp:txXfrm>
        <a:off x="4527566" y="791213"/>
        <a:ext cx="2275380" cy="5797290"/>
      </dsp:txXfrm>
    </dsp:sp>
    <dsp:sp modelId="{A028C7EB-FF96-4441-A950-099476CF8F13}">
      <dsp:nvSpPr>
        <dsp:cNvPr id="0" name=""/>
        <dsp:cNvSpPr/>
      </dsp:nvSpPr>
      <dsp:spPr>
        <a:xfrm>
          <a:off x="4239529" y="388692"/>
          <a:ext cx="553118" cy="553118"/>
        </a:xfrm>
        <a:prstGeom prst="rect">
          <a:avLst/>
        </a:prstGeom>
        <a:solidFill>
          <a:schemeClr val="accent4">
            <a:tint val="50000"/>
            <a:hueOff val="-2654186"/>
            <a:satOff val="15073"/>
            <a:lumOff val="1197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F724329-0CD4-4A79-AF99-DB9AC781B6B5}">
      <dsp:nvSpPr>
        <dsp:cNvPr id="0" name=""/>
        <dsp:cNvSpPr/>
      </dsp:nvSpPr>
      <dsp:spPr>
        <a:xfrm rot="16200000">
          <a:off x="4530466" y="3199118"/>
          <a:ext cx="5167294" cy="276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43910" bIns="0" numCol="1" spcCol="1270" anchor="t" anchorCtr="0">
          <a:noAutofit/>
        </a:bodyPr>
        <a:lstStyle/>
        <a:p>
          <a:pPr lvl="0" algn="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900" kern="1200" dirty="0" smtClean="0"/>
            <a:t>ADMINISTRATOR</a:t>
          </a:r>
          <a:endParaRPr lang="id-ID" sz="1900" kern="1200" dirty="0"/>
        </a:p>
      </dsp:txBody>
      <dsp:txXfrm rot="16200000">
        <a:off x="4530466" y="3199118"/>
        <a:ext cx="5167294" cy="276559"/>
      </dsp:txXfrm>
    </dsp:sp>
    <dsp:sp modelId="{D8BEDEA2-629A-4DE8-8DDB-660AF18497F1}">
      <dsp:nvSpPr>
        <dsp:cNvPr id="0" name=""/>
        <dsp:cNvSpPr/>
      </dsp:nvSpPr>
      <dsp:spPr>
        <a:xfrm>
          <a:off x="7290964" y="753750"/>
          <a:ext cx="1377557" cy="5167294"/>
        </a:xfrm>
        <a:prstGeom prst="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 w="12700" cmpd="sng"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243910" rIns="99568" bIns="99568" numCol="1" spcCol="1270" anchor="t" anchorCtr="0">
          <a:noAutofit/>
        </a:bodyPr>
        <a:lstStyle/>
        <a:p>
          <a:pPr marL="114300" lvl="1" indent="-114300" algn="l" defTabSz="600075" rtl="0">
            <a:lnSpc>
              <a:spcPct val="90000"/>
            </a:lnSpc>
            <a:spcBef>
              <a:spcPct val="0"/>
            </a:spcBef>
            <a:spcAft>
              <a:spcPts val="400"/>
            </a:spcAft>
            <a:buChar char="••"/>
          </a:pPr>
          <a:r>
            <a:rPr lang="id-ID" sz="1350" kern="1200" dirty="0" smtClean="0"/>
            <a:t>Pengelolaan dokumen perencanaan termasuk pinjaman dan hibah luar negeri (PHLN)</a:t>
          </a:r>
          <a:endParaRPr lang="id-ID" sz="1350" kern="1200" dirty="0"/>
        </a:p>
        <a:p>
          <a:pPr marL="114300" lvl="1" indent="-114300" algn="l" defTabSz="600075" rtl="0">
            <a:lnSpc>
              <a:spcPct val="90000"/>
            </a:lnSpc>
            <a:spcBef>
              <a:spcPct val="0"/>
            </a:spcBef>
            <a:spcAft>
              <a:spcPts val="400"/>
            </a:spcAft>
            <a:buChar char="••"/>
          </a:pPr>
          <a:r>
            <a:rPr lang="id-ID" sz="1350" kern="1200" dirty="0" smtClean="0"/>
            <a:t>Penyusunan dan pengelolaan</a:t>
          </a:r>
          <a:r>
            <a:rPr lang="id-ID" sz="1350" kern="1200" baseline="0" dirty="0" smtClean="0"/>
            <a:t> laporan hasil pemantauan atas pelaksanaan rencana pembangunan</a:t>
          </a:r>
          <a:endParaRPr lang="id-ID" sz="1350" kern="1200" dirty="0" smtClean="0"/>
        </a:p>
        <a:p>
          <a:pPr marL="114300" lvl="1" indent="-114300" algn="l" defTabSz="600075" rtl="0">
            <a:lnSpc>
              <a:spcPct val="90000"/>
            </a:lnSpc>
            <a:spcBef>
              <a:spcPct val="0"/>
            </a:spcBef>
            <a:spcAft>
              <a:spcPts val="400"/>
            </a:spcAft>
            <a:buChar char="••"/>
          </a:pPr>
          <a:r>
            <a:rPr lang="id-ID" sz="1350" kern="1200" dirty="0" smtClean="0"/>
            <a:t>Penyusunan dan pengelolaan laporan hasil evaluasi</a:t>
          </a:r>
        </a:p>
        <a:p>
          <a:pPr marL="114300" lvl="1" indent="-114300" algn="l" defTabSz="600075" rtl="0">
            <a:lnSpc>
              <a:spcPct val="90000"/>
            </a:lnSpc>
            <a:spcBef>
              <a:spcPct val="0"/>
            </a:spcBef>
            <a:spcAft>
              <a:spcPts val="400"/>
            </a:spcAft>
            <a:buChar char="••"/>
          </a:pPr>
          <a:r>
            <a:rPr lang="id-ID" sz="1350" kern="1200" dirty="0" smtClean="0"/>
            <a:t>Pembinaan dan pelayanan administrasi umum</a:t>
          </a:r>
        </a:p>
      </dsp:txBody>
      <dsp:txXfrm>
        <a:off x="7290964" y="753750"/>
        <a:ext cx="1377557" cy="5167294"/>
      </dsp:txXfrm>
    </dsp:sp>
    <dsp:sp modelId="{827229CE-0C0B-415A-97E4-32A0BEB241FD}">
      <dsp:nvSpPr>
        <dsp:cNvPr id="0" name=""/>
        <dsp:cNvSpPr/>
      </dsp:nvSpPr>
      <dsp:spPr>
        <a:xfrm>
          <a:off x="6975831" y="388692"/>
          <a:ext cx="553118" cy="553118"/>
        </a:xfrm>
        <a:prstGeom prst="rect">
          <a:avLst/>
        </a:prstGeom>
        <a:solidFill>
          <a:schemeClr val="accent4">
            <a:tint val="50000"/>
            <a:hueOff val="-3981279"/>
            <a:satOff val="22610"/>
            <a:lumOff val="1795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2BC6232-3236-4C75-9A15-5ACEB0F7BD32}">
      <dsp:nvSpPr>
        <dsp:cNvPr id="0" name=""/>
        <dsp:cNvSpPr/>
      </dsp:nvSpPr>
      <dsp:spPr>
        <a:xfrm rot="5400000">
          <a:off x="4849001" y="-3011716"/>
          <a:ext cx="596039" cy="6840156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kern="1200" dirty="0" smtClean="0"/>
            <a:t>Menjadi Lembaga Perencanaan Pembangunan Nasional yang berkualitas, sinergis, dan kredibel</a:t>
          </a:r>
          <a:endParaRPr lang="id-ID" sz="1400" kern="1200" dirty="0"/>
        </a:p>
      </dsp:txBody>
      <dsp:txXfrm rot="5400000">
        <a:off x="4849001" y="-3011716"/>
        <a:ext cx="596039" cy="6840156"/>
      </dsp:txXfrm>
    </dsp:sp>
    <dsp:sp modelId="{B597A226-47AF-462D-99AF-2F7E07A69913}">
      <dsp:nvSpPr>
        <dsp:cNvPr id="0" name=""/>
        <dsp:cNvSpPr/>
      </dsp:nvSpPr>
      <dsp:spPr>
        <a:xfrm>
          <a:off x="0" y="51045"/>
          <a:ext cx="1653081" cy="71463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800" kern="1200" dirty="0" smtClean="0"/>
            <a:t>Visi</a:t>
          </a:r>
          <a:endParaRPr lang="id-ID" sz="2800" kern="1200" dirty="0"/>
        </a:p>
      </dsp:txBody>
      <dsp:txXfrm>
        <a:off x="0" y="51045"/>
        <a:ext cx="1653081" cy="714631"/>
      </dsp:txXfrm>
    </dsp:sp>
    <dsp:sp modelId="{1AD62621-5C2A-4EB0-9905-96146D9331E1}">
      <dsp:nvSpPr>
        <dsp:cNvPr id="0" name=""/>
        <dsp:cNvSpPr/>
      </dsp:nvSpPr>
      <dsp:spPr>
        <a:xfrm rot="5400000">
          <a:off x="4210382" y="-1623349"/>
          <a:ext cx="1873276" cy="6840156"/>
        </a:xfrm>
        <a:prstGeom prst="round2SameRect">
          <a:avLst/>
        </a:prstGeom>
        <a:solidFill>
          <a:schemeClr val="accent3">
            <a:tint val="40000"/>
            <a:alpha val="90000"/>
            <a:hueOff val="3572283"/>
            <a:satOff val="-4598"/>
            <a:lumOff val="-358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3572283"/>
              <a:satOff val="-4598"/>
              <a:lumOff val="-3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kern="1200" dirty="0" smtClean="0"/>
            <a:t>Merumuskan dan menetapkan kebijakan perencanaan, penganggaran, regulasi, dan kelembagaan dalam pembangunan nasional yang selaras (antardaerah, antarruang, antarwaktu, antarfungsi pemerintah, maupun antara pusat dan daerah</a:t>
          </a:r>
          <a:endParaRPr lang="id-ID" sz="1400" kern="1200" dirty="0"/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kern="1200" dirty="0" smtClean="0"/>
            <a:t>Melakukan pengendalian melalui sinkronisasi program dan kegiatan untuk mempercepat pelaksanaan pembangunan yang dilaksanakan oleh Kementerian/Lembaga/Daerah sesuai dengan strategi dan kebijakan pembangunan nasional</a:t>
          </a:r>
          <a:endParaRPr lang="id-ID" sz="1400" kern="1200" dirty="0"/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kern="1200" dirty="0" smtClean="0"/>
            <a:t>Melaksanakan tata kelola kelembagaan pemerintahan yang baik dan bersih di Kementerian PPN/Bappenas</a:t>
          </a:r>
          <a:endParaRPr lang="id-ID" sz="1400" kern="1200" dirty="0"/>
        </a:p>
      </dsp:txBody>
      <dsp:txXfrm rot="5400000">
        <a:off x="4210382" y="-1623349"/>
        <a:ext cx="1873276" cy="6840156"/>
      </dsp:txXfrm>
    </dsp:sp>
    <dsp:sp modelId="{81542043-227A-48AE-A31A-8A6B6B14E893}">
      <dsp:nvSpPr>
        <dsp:cNvPr id="0" name=""/>
        <dsp:cNvSpPr/>
      </dsp:nvSpPr>
      <dsp:spPr>
        <a:xfrm>
          <a:off x="0" y="832178"/>
          <a:ext cx="1653081" cy="1929100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800" kern="1200" dirty="0" smtClean="0"/>
            <a:t>Misi</a:t>
          </a:r>
          <a:endParaRPr lang="id-ID" sz="2800" kern="1200" dirty="0"/>
        </a:p>
      </dsp:txBody>
      <dsp:txXfrm>
        <a:off x="0" y="832178"/>
        <a:ext cx="1653081" cy="1929100"/>
      </dsp:txXfrm>
    </dsp:sp>
    <dsp:sp modelId="{466EAA37-0363-43AD-955A-1A37973FB5AB}">
      <dsp:nvSpPr>
        <dsp:cNvPr id="0" name=""/>
        <dsp:cNvSpPr/>
      </dsp:nvSpPr>
      <dsp:spPr>
        <a:xfrm rot="5400000">
          <a:off x="4631064" y="-23044"/>
          <a:ext cx="1031913" cy="6840156"/>
        </a:xfrm>
        <a:prstGeom prst="round2SameRect">
          <a:avLst/>
        </a:prstGeom>
        <a:solidFill>
          <a:schemeClr val="accent3">
            <a:tint val="40000"/>
            <a:alpha val="90000"/>
            <a:hueOff val="7144567"/>
            <a:satOff val="-9195"/>
            <a:lumOff val="-71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7144567"/>
              <a:satOff val="-9195"/>
              <a:lumOff val="-7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kern="1200" dirty="0" smtClean="0"/>
            <a:t>Terwujudnya perencanaan pembangunan nasional yang berkualitas, sinergis, dan kredibel</a:t>
          </a:r>
          <a:endParaRPr lang="id-ID" sz="1400" kern="1200" dirty="0"/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kern="1200" dirty="0" smtClean="0"/>
            <a:t>Terwujudnya tata kelola kelembagaan pemerintahan yang baik dan bersih di Kementerian PPN/Bappenas</a:t>
          </a:r>
          <a:endParaRPr lang="id-ID" sz="1400" kern="1200" dirty="0"/>
        </a:p>
      </dsp:txBody>
      <dsp:txXfrm rot="5400000">
        <a:off x="4631064" y="-23044"/>
        <a:ext cx="1031913" cy="6840156"/>
      </dsp:txXfrm>
    </dsp:sp>
    <dsp:sp modelId="{91460A84-2B22-48AC-9303-1D559393EBEA}">
      <dsp:nvSpPr>
        <dsp:cNvPr id="0" name=""/>
        <dsp:cNvSpPr/>
      </dsp:nvSpPr>
      <dsp:spPr>
        <a:xfrm>
          <a:off x="0" y="2878358"/>
          <a:ext cx="1653081" cy="1037350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800" kern="1200" dirty="0" smtClean="0"/>
            <a:t>Tujuan</a:t>
          </a:r>
          <a:endParaRPr lang="id-ID" sz="2800" kern="1200" dirty="0"/>
        </a:p>
      </dsp:txBody>
      <dsp:txXfrm>
        <a:off x="0" y="2878358"/>
        <a:ext cx="1653081" cy="1037350"/>
      </dsp:txXfrm>
    </dsp:sp>
    <dsp:sp modelId="{037369CC-2428-47D1-94B0-4425FC0BAF25}">
      <dsp:nvSpPr>
        <dsp:cNvPr id="0" name=""/>
        <dsp:cNvSpPr/>
      </dsp:nvSpPr>
      <dsp:spPr>
        <a:xfrm rot="5400000">
          <a:off x="4610710" y="1152366"/>
          <a:ext cx="1072619" cy="6840156"/>
        </a:xfrm>
        <a:prstGeom prst="round2SameRect">
          <a:avLst/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kern="1200" dirty="0" smtClean="0"/>
            <a:t>Perencanaan pembangunan nasional yang berkualitas, sinergis, dan kredibel</a:t>
          </a:r>
          <a:endParaRPr lang="id-ID" sz="1400" kern="1200" dirty="0"/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kern="1200" dirty="0" smtClean="0"/>
            <a:t>Manajemen tata kelola pemerintah di Kementerian PPN/Bappenas yang baik dan bersih</a:t>
          </a:r>
          <a:endParaRPr lang="id-ID" sz="1400" kern="1200" dirty="0"/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id-ID" sz="1400" kern="1200" dirty="0"/>
        </a:p>
      </dsp:txBody>
      <dsp:txXfrm rot="5400000">
        <a:off x="4610710" y="1152366"/>
        <a:ext cx="1072619" cy="6840156"/>
      </dsp:txXfrm>
    </dsp:sp>
    <dsp:sp modelId="{ECCD2564-746F-4CBF-9C25-F98596E7E618}">
      <dsp:nvSpPr>
        <dsp:cNvPr id="0" name=""/>
        <dsp:cNvSpPr/>
      </dsp:nvSpPr>
      <dsp:spPr>
        <a:xfrm>
          <a:off x="0" y="4032789"/>
          <a:ext cx="1653081" cy="1079311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800" kern="1200" dirty="0" smtClean="0"/>
            <a:t>Sasaran</a:t>
          </a:r>
          <a:endParaRPr lang="id-ID" sz="2800" kern="1200" dirty="0"/>
        </a:p>
      </dsp:txBody>
      <dsp:txXfrm>
        <a:off x="0" y="4032789"/>
        <a:ext cx="1653081" cy="1079311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2249791-B9A8-4C2A-94FD-68C809657FC7}">
      <dsp:nvSpPr>
        <dsp:cNvPr id="0" name=""/>
        <dsp:cNvSpPr/>
      </dsp:nvSpPr>
      <dsp:spPr>
        <a:xfrm rot="5400000">
          <a:off x="3987449" y="-1609496"/>
          <a:ext cx="1386791" cy="460867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000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50" kern="1200" dirty="0" smtClean="0"/>
            <a:t>% </a:t>
          </a:r>
          <a:r>
            <a:rPr lang="en-US" sz="1350" kern="1200" dirty="0" err="1" smtClean="0"/>
            <a:t>keselarasan</a:t>
          </a:r>
          <a:r>
            <a:rPr lang="en-US" sz="1350" kern="1200" dirty="0" smtClean="0"/>
            <a:t> </a:t>
          </a:r>
          <a:r>
            <a:rPr lang="en-US" sz="1350" kern="1200" dirty="0" err="1" smtClean="0"/>
            <a:t>rencana</a:t>
          </a:r>
          <a:r>
            <a:rPr lang="en-US" sz="1350" kern="1200" dirty="0" smtClean="0"/>
            <a:t> </a:t>
          </a:r>
          <a:r>
            <a:rPr lang="en-US" sz="1350" kern="1200" dirty="0" err="1" smtClean="0"/>
            <a:t>pembangunan</a:t>
          </a:r>
          <a:r>
            <a:rPr lang="en-US" sz="1350" kern="1200" dirty="0" smtClean="0"/>
            <a:t> </a:t>
          </a:r>
          <a:r>
            <a:rPr lang="en-US" sz="1350" kern="1200" dirty="0" err="1" smtClean="0"/>
            <a:t>nasional</a:t>
          </a:r>
          <a:r>
            <a:rPr lang="en-US" sz="1350" kern="1200" dirty="0" smtClean="0"/>
            <a:t> </a:t>
          </a:r>
          <a:r>
            <a:rPr lang="en-US" sz="1350" kern="1200" dirty="0" err="1" smtClean="0"/>
            <a:t>dengan</a:t>
          </a:r>
          <a:r>
            <a:rPr lang="en-US" sz="1350" kern="1200" dirty="0" smtClean="0"/>
            <a:t> </a:t>
          </a:r>
          <a:r>
            <a:rPr lang="en-US" sz="1350" kern="1200" dirty="0" err="1" smtClean="0"/>
            <a:t>rencana</a:t>
          </a:r>
          <a:r>
            <a:rPr lang="en-US" sz="1350" kern="1200" dirty="0" smtClean="0"/>
            <a:t> </a:t>
          </a:r>
          <a:r>
            <a:rPr lang="en-US" sz="1350" kern="1200" dirty="0" err="1" smtClean="0"/>
            <a:t>kerja</a:t>
          </a:r>
          <a:r>
            <a:rPr lang="en-US" sz="1350" kern="1200" dirty="0" smtClean="0"/>
            <a:t> K/L/D</a:t>
          </a:r>
          <a:endParaRPr lang="en-US" sz="1350" kern="1200" dirty="0"/>
        </a:p>
        <a:p>
          <a:pPr marL="114300" lvl="1" indent="-114300" algn="l" defTabSz="6000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50" kern="1200" dirty="0" err="1" smtClean="0"/>
            <a:t>Rancangan</a:t>
          </a:r>
          <a:r>
            <a:rPr lang="en-US" sz="1350" kern="1200" dirty="0" smtClean="0"/>
            <a:t> </a:t>
          </a:r>
          <a:r>
            <a:rPr lang="en-US" sz="1350" kern="1200" dirty="0" err="1" smtClean="0"/>
            <a:t>Perpres</a:t>
          </a:r>
          <a:r>
            <a:rPr lang="en-US" sz="1350" kern="1200" dirty="0" smtClean="0"/>
            <a:t> RKP</a:t>
          </a:r>
          <a:endParaRPr lang="en-US" sz="1350" kern="1200" dirty="0"/>
        </a:p>
        <a:p>
          <a:pPr marL="114300" lvl="1" indent="-114300" algn="l" defTabSz="6000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50" kern="1200" dirty="0" smtClean="0"/>
            <a:t>% </a:t>
          </a:r>
          <a:r>
            <a:rPr lang="en-US" sz="1350" kern="1200" dirty="0" err="1" smtClean="0"/>
            <a:t>rekomendasi</a:t>
          </a:r>
          <a:r>
            <a:rPr lang="en-US" sz="1350" kern="1200" dirty="0" smtClean="0"/>
            <a:t> </a:t>
          </a:r>
          <a:r>
            <a:rPr lang="en-US" sz="1350" kern="1200" dirty="0" err="1" smtClean="0"/>
            <a:t>pemantauan</a:t>
          </a:r>
          <a:r>
            <a:rPr lang="en-US" sz="1350" kern="1200" dirty="0" smtClean="0"/>
            <a:t>, </a:t>
          </a:r>
          <a:r>
            <a:rPr lang="en-US" sz="1350" kern="1200" dirty="0" err="1" smtClean="0"/>
            <a:t>evaluasi</a:t>
          </a:r>
          <a:r>
            <a:rPr lang="en-US" sz="1350" kern="1200" dirty="0" smtClean="0"/>
            <a:t>, </a:t>
          </a:r>
          <a:r>
            <a:rPr lang="en-US" sz="1350" kern="1200" dirty="0" err="1" smtClean="0"/>
            <a:t>dan</a:t>
          </a:r>
          <a:r>
            <a:rPr lang="en-US" sz="1350" kern="1200" dirty="0" smtClean="0"/>
            <a:t> </a:t>
          </a:r>
          <a:r>
            <a:rPr lang="en-US" sz="1350" kern="1200" dirty="0" err="1" smtClean="0"/>
            <a:t>pengendalian</a:t>
          </a:r>
          <a:r>
            <a:rPr lang="en-US" sz="1350" kern="1200" dirty="0" smtClean="0"/>
            <a:t> </a:t>
          </a:r>
          <a:r>
            <a:rPr lang="en-US" sz="1350" kern="1200" dirty="0" err="1" smtClean="0"/>
            <a:t>rencana</a:t>
          </a:r>
          <a:r>
            <a:rPr lang="en-US" sz="1350" kern="1200" dirty="0" smtClean="0"/>
            <a:t> </a:t>
          </a:r>
          <a:r>
            <a:rPr lang="en-US" sz="1350" kern="1200" dirty="0" err="1" smtClean="0"/>
            <a:t>pembangunan</a:t>
          </a:r>
          <a:r>
            <a:rPr lang="en-US" sz="1350" kern="1200" dirty="0" smtClean="0"/>
            <a:t> </a:t>
          </a:r>
          <a:r>
            <a:rPr lang="en-US" sz="1350" kern="1200" dirty="0" err="1" smtClean="0"/>
            <a:t>nasional</a:t>
          </a:r>
          <a:r>
            <a:rPr lang="en-US" sz="1350" kern="1200" dirty="0" smtClean="0"/>
            <a:t> yang </a:t>
          </a:r>
          <a:r>
            <a:rPr lang="en-US" sz="1350" kern="1200" dirty="0" err="1" smtClean="0"/>
            <a:t>ditindaklanjuti</a:t>
          </a:r>
          <a:r>
            <a:rPr lang="en-US" sz="1350" kern="1200" dirty="0" smtClean="0"/>
            <a:t> K/L</a:t>
          </a:r>
          <a:endParaRPr lang="en-US" sz="1350" kern="1200" dirty="0"/>
        </a:p>
      </dsp:txBody>
      <dsp:txXfrm rot="5400000">
        <a:off x="3987449" y="-1609496"/>
        <a:ext cx="1386791" cy="4608670"/>
      </dsp:txXfrm>
    </dsp:sp>
    <dsp:sp modelId="{06282C00-7569-4002-A1ED-CDF5B30F5F81}">
      <dsp:nvSpPr>
        <dsp:cNvPr id="0" name=""/>
        <dsp:cNvSpPr/>
      </dsp:nvSpPr>
      <dsp:spPr>
        <a:xfrm>
          <a:off x="215867" y="21526"/>
          <a:ext cx="2160642" cy="134662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Program </a:t>
          </a:r>
          <a:r>
            <a:rPr lang="en-US" sz="1600" kern="1200" dirty="0" err="1" smtClean="0"/>
            <a:t>Perencanaan</a:t>
          </a:r>
          <a:r>
            <a:rPr lang="en-US" sz="1600" kern="1200" dirty="0" smtClean="0"/>
            <a:t> Pembangunan </a:t>
          </a:r>
          <a:r>
            <a:rPr lang="en-US" sz="1600" kern="1200" dirty="0" err="1" smtClean="0"/>
            <a:t>Nasional</a:t>
          </a:r>
          <a:endParaRPr lang="en-US" sz="1600" kern="1200" dirty="0"/>
        </a:p>
      </dsp:txBody>
      <dsp:txXfrm>
        <a:off x="215867" y="21526"/>
        <a:ext cx="2160642" cy="1346623"/>
      </dsp:txXfrm>
    </dsp:sp>
    <dsp:sp modelId="{1037AC28-D018-43D6-A6F2-D6BE54488AD5}">
      <dsp:nvSpPr>
        <dsp:cNvPr id="0" name=""/>
        <dsp:cNvSpPr/>
      </dsp:nvSpPr>
      <dsp:spPr>
        <a:xfrm rot="5400000">
          <a:off x="3903303" y="25981"/>
          <a:ext cx="1555084" cy="4608670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Tingkat </a:t>
          </a:r>
          <a:r>
            <a:rPr lang="en-US" sz="1400" kern="1200" dirty="0" err="1" smtClean="0"/>
            <a:t>kepuasan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pelayanan</a:t>
          </a:r>
          <a:r>
            <a:rPr lang="en-US" sz="1400" kern="1200" dirty="0" smtClean="0"/>
            <a:t> internal </a:t>
          </a:r>
          <a:r>
            <a:rPr lang="en-US" sz="1400" kern="1200" dirty="0" err="1" smtClean="0"/>
            <a:t>dan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pelayanan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publik</a:t>
          </a:r>
          <a:endParaRPr lang="en-US" sz="1400" kern="1200" dirty="0" smtClean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 smtClean="0"/>
            <a:t>Nilai</a:t>
          </a:r>
          <a:r>
            <a:rPr lang="en-US" sz="1400" kern="1200" dirty="0" smtClean="0"/>
            <a:t> RB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 smtClean="0"/>
            <a:t>Opini</a:t>
          </a:r>
          <a:r>
            <a:rPr lang="en-US" sz="1400" kern="1200" dirty="0" smtClean="0"/>
            <a:t> BPK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 smtClean="0"/>
            <a:t>Skor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evaluasi</a:t>
          </a:r>
          <a:r>
            <a:rPr lang="en-US" sz="1400" kern="1200" dirty="0" smtClean="0"/>
            <a:t> AKIP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% </a:t>
          </a:r>
          <a:r>
            <a:rPr lang="en-US" sz="1400" kern="1200" dirty="0" err="1" smtClean="0"/>
            <a:t>penyelesaian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rumusan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peraturan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perundangan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lingkup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perencanaan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pembangunan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nasional</a:t>
          </a:r>
          <a:endParaRPr lang="en-US" sz="1400" kern="1200" dirty="0" smtClean="0"/>
        </a:p>
      </dsp:txBody>
      <dsp:txXfrm rot="5400000">
        <a:off x="3903303" y="25981"/>
        <a:ext cx="1555084" cy="4608670"/>
      </dsp:txXfrm>
    </dsp:sp>
    <dsp:sp modelId="{22945170-48C9-4CE6-AA81-F028DE7D7F15}">
      <dsp:nvSpPr>
        <dsp:cNvPr id="0" name=""/>
        <dsp:cNvSpPr/>
      </dsp:nvSpPr>
      <dsp:spPr>
        <a:xfrm>
          <a:off x="215867" y="1511920"/>
          <a:ext cx="2160642" cy="163679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Program </a:t>
          </a:r>
          <a:r>
            <a:rPr lang="en-US" sz="1600" kern="1200" dirty="0" err="1" smtClean="0"/>
            <a:t>Dukungan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Manajemen</a:t>
          </a:r>
          <a:r>
            <a:rPr lang="en-US" sz="1600" kern="1200" dirty="0" smtClean="0"/>
            <a:t> &amp; </a:t>
          </a:r>
          <a:r>
            <a:rPr lang="en-US" sz="1600" kern="1200" dirty="0" err="1" smtClean="0"/>
            <a:t>Pelaksanaan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Tugas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Lainnya</a:t>
          </a:r>
          <a:endParaRPr lang="en-US" sz="1600" kern="1200" dirty="0"/>
        </a:p>
      </dsp:txBody>
      <dsp:txXfrm>
        <a:off x="215867" y="1511920"/>
        <a:ext cx="2160642" cy="1636791"/>
      </dsp:txXfrm>
    </dsp:sp>
    <dsp:sp modelId="{C13D8D80-8C51-43DC-8810-0EB6984B0DCD}">
      <dsp:nvSpPr>
        <dsp:cNvPr id="0" name=""/>
        <dsp:cNvSpPr/>
      </dsp:nvSpPr>
      <dsp:spPr>
        <a:xfrm rot="5400000">
          <a:off x="4306481" y="1352121"/>
          <a:ext cx="748728" cy="4608670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kern="1200" dirty="0" smtClean="0"/>
            <a:t>% tingkat ketersediaan sarana dan prasarana aparatur Kementerian PPN/Bappenas sesuai rencana</a:t>
          </a:r>
          <a:endParaRPr lang="en-US" sz="1400" kern="1200" dirty="0"/>
        </a:p>
      </dsp:txBody>
      <dsp:txXfrm rot="5400000">
        <a:off x="4306481" y="1352121"/>
        <a:ext cx="748728" cy="4608670"/>
      </dsp:txXfrm>
    </dsp:sp>
    <dsp:sp modelId="{618CC526-A8DB-4A68-B8F6-435149985E7E}">
      <dsp:nvSpPr>
        <dsp:cNvPr id="0" name=""/>
        <dsp:cNvSpPr/>
      </dsp:nvSpPr>
      <dsp:spPr>
        <a:xfrm>
          <a:off x="215867" y="3272398"/>
          <a:ext cx="2160642" cy="76811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Program </a:t>
          </a:r>
          <a:r>
            <a:rPr lang="en-US" sz="1600" kern="1200" dirty="0" err="1" smtClean="0"/>
            <a:t>Peningkatan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Sarana</a:t>
          </a:r>
          <a:r>
            <a:rPr lang="en-US" sz="1600" kern="1200" dirty="0" smtClean="0"/>
            <a:t> &amp; </a:t>
          </a:r>
          <a:r>
            <a:rPr lang="en-US" sz="1600" kern="1200" dirty="0" err="1" smtClean="0"/>
            <a:t>Prasarana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Aparatur</a:t>
          </a:r>
          <a:endParaRPr lang="en-US" sz="1600" kern="1200" dirty="0"/>
        </a:p>
      </dsp:txBody>
      <dsp:txXfrm>
        <a:off x="215867" y="3272398"/>
        <a:ext cx="2160642" cy="768117"/>
      </dsp:txXfrm>
    </dsp:sp>
    <dsp:sp modelId="{955C1C0A-4A56-4196-A7D1-313657152F55}">
      <dsp:nvSpPr>
        <dsp:cNvPr id="0" name=""/>
        <dsp:cNvSpPr/>
      </dsp:nvSpPr>
      <dsp:spPr>
        <a:xfrm rot="5400000">
          <a:off x="3811339" y="2729372"/>
          <a:ext cx="1739010" cy="4608670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% </a:t>
          </a:r>
          <a:r>
            <a:rPr lang="en-US" sz="1400" kern="1200" dirty="0" err="1" smtClean="0"/>
            <a:t>penyelesaian</a:t>
          </a:r>
          <a:r>
            <a:rPr lang="en-US" sz="1400" kern="1200" dirty="0" smtClean="0"/>
            <a:t> program </a:t>
          </a:r>
          <a:r>
            <a:rPr lang="en-US" sz="1400" kern="1200" dirty="0" err="1" smtClean="0"/>
            <a:t>kerja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pengawasan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tahunan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 smtClean="0"/>
            <a:t>Rekomendasi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hasil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pemeriksaan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dan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pengaduan</a:t>
          </a:r>
          <a:r>
            <a:rPr lang="en-US" sz="1400" kern="1200" dirty="0" smtClean="0"/>
            <a:t> yang </a:t>
          </a:r>
          <a:r>
            <a:rPr lang="en-US" sz="1400" kern="1200" dirty="0" err="1" smtClean="0"/>
            <a:t>ditindaklanjuti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oleh</a:t>
          </a:r>
          <a:r>
            <a:rPr lang="en-US" sz="1400" kern="1200" dirty="0" smtClean="0"/>
            <a:t> unit </a:t>
          </a:r>
          <a:r>
            <a:rPr lang="en-US" sz="1400" kern="1200" dirty="0" err="1" smtClean="0"/>
            <a:t>kerja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Tingkat </a:t>
          </a:r>
          <a:r>
            <a:rPr lang="en-US" sz="1400" kern="1200" dirty="0" err="1" smtClean="0"/>
            <a:t>persepsi</a:t>
          </a:r>
          <a:r>
            <a:rPr lang="en-US" sz="1400" kern="1200" dirty="0" smtClean="0"/>
            <a:t> </a:t>
          </a:r>
          <a:r>
            <a:rPr lang="en-US" sz="1400" i="1" kern="1200" dirty="0" smtClean="0"/>
            <a:t>stakeholder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Inspektorat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Utama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atas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pemberian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nilai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tambah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dalam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pencapaian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tujuan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Kementerian</a:t>
          </a:r>
          <a:r>
            <a:rPr lang="en-US" sz="1400" kern="1200" dirty="0" smtClean="0"/>
            <a:t> PPN/</a:t>
          </a:r>
          <a:r>
            <a:rPr lang="en-US" sz="1400" kern="1200" dirty="0" err="1" smtClean="0"/>
            <a:t>Bappenas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Tingkat </a:t>
          </a:r>
          <a:r>
            <a:rPr lang="en-US" sz="1400" kern="1200" dirty="0" err="1" smtClean="0"/>
            <a:t>kapabilitas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aparat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pengawas</a:t>
          </a:r>
          <a:r>
            <a:rPr lang="en-US" sz="1400" kern="1200" dirty="0" smtClean="0"/>
            <a:t> intern </a:t>
          </a:r>
          <a:r>
            <a:rPr lang="en-US" sz="1400" kern="1200" dirty="0" err="1" smtClean="0"/>
            <a:t>Kementerian</a:t>
          </a:r>
          <a:r>
            <a:rPr lang="en-US" sz="1400" kern="1200" dirty="0" smtClean="0"/>
            <a:t> PPN/</a:t>
          </a:r>
          <a:r>
            <a:rPr lang="en-US" sz="1400" kern="1200" dirty="0" err="1" smtClean="0"/>
            <a:t>Bappenas</a:t>
          </a:r>
          <a:endParaRPr lang="en-US" sz="1400" kern="1200" dirty="0"/>
        </a:p>
      </dsp:txBody>
      <dsp:txXfrm rot="5400000">
        <a:off x="3811339" y="2729372"/>
        <a:ext cx="1739010" cy="4608670"/>
      </dsp:txXfrm>
    </dsp:sp>
    <dsp:sp modelId="{CF2C7199-9E2C-4A00-BE22-AC239A4107C2}">
      <dsp:nvSpPr>
        <dsp:cNvPr id="0" name=""/>
        <dsp:cNvSpPr/>
      </dsp:nvSpPr>
      <dsp:spPr>
        <a:xfrm>
          <a:off x="215867" y="4174619"/>
          <a:ext cx="2160642" cy="171817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Program </a:t>
          </a:r>
          <a:r>
            <a:rPr lang="en-US" sz="1600" kern="1200" dirty="0" err="1" smtClean="0"/>
            <a:t>Pengawasan</a:t>
          </a:r>
          <a:r>
            <a:rPr lang="en-US" sz="1600" kern="1200" dirty="0" smtClean="0"/>
            <a:t> &amp; </a:t>
          </a:r>
          <a:r>
            <a:rPr lang="en-US" sz="1600" kern="1200" dirty="0" err="1" smtClean="0"/>
            <a:t>Peningkatan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Akuntabilitas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Aparatur</a:t>
          </a:r>
          <a:endParaRPr lang="en-US" sz="1600" kern="1200" dirty="0"/>
        </a:p>
      </dsp:txBody>
      <dsp:txXfrm>
        <a:off x="215867" y="4174619"/>
        <a:ext cx="2160642" cy="1718177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A06161D-4B0B-4399-839E-F6F91511DC29}">
      <dsp:nvSpPr>
        <dsp:cNvPr id="0" name=""/>
        <dsp:cNvSpPr/>
      </dsp:nvSpPr>
      <dsp:spPr>
        <a:xfrm>
          <a:off x="2131436" y="492"/>
          <a:ext cx="3197155" cy="1919744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900" kern="1200" dirty="0" smtClean="0"/>
            <a:t>Pengadaan Sarana &amp; Prasarana</a:t>
          </a:r>
          <a:endParaRPr lang="id-ID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900" kern="1200" dirty="0" smtClean="0"/>
            <a:t>Rehabilitasi Ruang/Gedung Perkantoran</a:t>
          </a:r>
          <a:endParaRPr lang="id-ID" sz="1900" kern="1200" dirty="0"/>
        </a:p>
      </dsp:txBody>
      <dsp:txXfrm>
        <a:off x="2131436" y="492"/>
        <a:ext cx="3197155" cy="1919744"/>
      </dsp:txXfrm>
    </dsp:sp>
    <dsp:sp modelId="{261F7EC1-7FA0-4C67-8DB1-C488DD3ECD64}">
      <dsp:nvSpPr>
        <dsp:cNvPr id="0" name=""/>
        <dsp:cNvSpPr/>
      </dsp:nvSpPr>
      <dsp:spPr>
        <a:xfrm>
          <a:off x="0" y="492"/>
          <a:ext cx="2131436" cy="191974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d-ID" sz="2800" i="1" kern="1200" dirty="0" smtClean="0"/>
            <a:t>Output</a:t>
          </a:r>
          <a:r>
            <a:rPr lang="id-ID" sz="2800" kern="1200" dirty="0" smtClean="0"/>
            <a:t> Sarana &amp; Prasarana</a:t>
          </a:r>
          <a:endParaRPr lang="id-ID" sz="2800" kern="1200" dirty="0"/>
        </a:p>
      </dsp:txBody>
      <dsp:txXfrm>
        <a:off x="0" y="492"/>
        <a:ext cx="2131436" cy="1919744"/>
      </dsp:txXfrm>
    </dsp:sp>
    <dsp:sp modelId="{442EEF64-39CB-455C-893C-6D816371F117}">
      <dsp:nvSpPr>
        <dsp:cNvPr id="0" name=""/>
        <dsp:cNvSpPr/>
      </dsp:nvSpPr>
      <dsp:spPr>
        <a:xfrm>
          <a:off x="2131436" y="2112211"/>
          <a:ext cx="3197155" cy="1919744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900" kern="1200" dirty="0" smtClean="0"/>
            <a:t>% tingkat ketersediaan sarana dan prasarana aparatur Kementerian PPN/Bappenas sesuai rencana</a:t>
          </a:r>
          <a:endParaRPr lang="id-ID" sz="1900" kern="1200" dirty="0"/>
        </a:p>
      </dsp:txBody>
      <dsp:txXfrm>
        <a:off x="2131436" y="2112211"/>
        <a:ext cx="3197155" cy="1919744"/>
      </dsp:txXfrm>
    </dsp:sp>
    <dsp:sp modelId="{881A2CBA-6ADD-4005-A5ED-810C9C994DBB}">
      <dsp:nvSpPr>
        <dsp:cNvPr id="0" name=""/>
        <dsp:cNvSpPr/>
      </dsp:nvSpPr>
      <dsp:spPr>
        <a:xfrm>
          <a:off x="0" y="2112211"/>
          <a:ext cx="2131436" cy="1919744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d-ID" sz="2800" kern="1200" dirty="0" smtClean="0"/>
            <a:t>Indikator </a:t>
          </a:r>
          <a:r>
            <a:rPr lang="id-ID" sz="2800" i="1" kern="1200" dirty="0" smtClean="0"/>
            <a:t>Outcome</a:t>
          </a:r>
          <a:r>
            <a:rPr lang="id-ID" sz="2800" kern="1200" dirty="0" smtClean="0"/>
            <a:t> Program</a:t>
          </a:r>
          <a:endParaRPr lang="id-ID" sz="2800" kern="1200" dirty="0"/>
        </a:p>
      </dsp:txBody>
      <dsp:txXfrm>
        <a:off x="0" y="2112211"/>
        <a:ext cx="2131436" cy="1919744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7E1491D-2444-4FE8-B26C-7E302C2CE095}">
      <dsp:nvSpPr>
        <dsp:cNvPr id="0" name=""/>
        <dsp:cNvSpPr/>
      </dsp:nvSpPr>
      <dsp:spPr>
        <a:xfrm>
          <a:off x="3765" y="184944"/>
          <a:ext cx="1646427" cy="13583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err="1" smtClean="0"/>
            <a:t>Renstra</a:t>
          </a:r>
          <a:endParaRPr lang="en-U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/>
            <a:t>2015-2019</a:t>
          </a:r>
          <a:endParaRPr lang="en-US" sz="2000" kern="1200" dirty="0"/>
        </a:p>
      </dsp:txBody>
      <dsp:txXfrm>
        <a:off x="3765" y="184944"/>
        <a:ext cx="1646427" cy="1358302"/>
      </dsp:txXfrm>
    </dsp:sp>
    <dsp:sp modelId="{81156FBB-DACE-4018-949C-6EBF82972708}">
      <dsp:nvSpPr>
        <dsp:cNvPr id="0" name=""/>
        <dsp:cNvSpPr/>
      </dsp:nvSpPr>
      <dsp:spPr>
        <a:xfrm>
          <a:off x="1814835" y="659939"/>
          <a:ext cx="349042" cy="4083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1814835" y="659939"/>
        <a:ext cx="349042" cy="408313"/>
      </dsp:txXfrm>
    </dsp:sp>
    <dsp:sp modelId="{114E80C1-845D-435E-A5E0-DC8C84B245E8}">
      <dsp:nvSpPr>
        <dsp:cNvPr id="0" name=""/>
        <dsp:cNvSpPr/>
      </dsp:nvSpPr>
      <dsp:spPr>
        <a:xfrm>
          <a:off x="2308763" y="184944"/>
          <a:ext cx="1646427" cy="1358302"/>
        </a:xfrm>
        <a:prstGeom prst="roundRect">
          <a:avLst>
            <a:gd name="adj" fmla="val 10000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Indikator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Kinerja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Utama</a:t>
          </a:r>
          <a:r>
            <a:rPr lang="en-US" sz="2000" kern="1200" dirty="0" smtClean="0"/>
            <a:t> (IKU) </a:t>
          </a:r>
          <a:r>
            <a:rPr lang="en-US" sz="2000" kern="1200" dirty="0" err="1" smtClean="0"/>
            <a:t>Menteri</a:t>
          </a:r>
          <a:endParaRPr lang="en-US" sz="2000" kern="1200" dirty="0"/>
        </a:p>
      </dsp:txBody>
      <dsp:txXfrm>
        <a:off x="2308763" y="184944"/>
        <a:ext cx="1646427" cy="1358302"/>
      </dsp:txXfrm>
    </dsp:sp>
    <dsp:sp modelId="{A9AE2515-385C-494A-AB28-851873FDA916}">
      <dsp:nvSpPr>
        <dsp:cNvPr id="0" name=""/>
        <dsp:cNvSpPr/>
      </dsp:nvSpPr>
      <dsp:spPr>
        <a:xfrm>
          <a:off x="4119833" y="659939"/>
          <a:ext cx="349042" cy="4083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4119833" y="659939"/>
        <a:ext cx="349042" cy="408313"/>
      </dsp:txXfrm>
    </dsp:sp>
    <dsp:sp modelId="{1C8DA624-15BA-48EA-BC4F-34E0129093BF}">
      <dsp:nvSpPr>
        <dsp:cNvPr id="0" name=""/>
        <dsp:cNvSpPr/>
      </dsp:nvSpPr>
      <dsp:spPr>
        <a:xfrm>
          <a:off x="4613761" y="184944"/>
          <a:ext cx="1646427" cy="1358302"/>
        </a:xfrm>
        <a:prstGeom prst="roundRect">
          <a:avLst>
            <a:gd name="adj" fmla="val 10000"/>
          </a:avLst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Perjanjian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Kinerja</a:t>
          </a:r>
          <a:endParaRPr lang="en-US" sz="2000" kern="1200" dirty="0"/>
        </a:p>
      </dsp:txBody>
      <dsp:txXfrm>
        <a:off x="4613761" y="184944"/>
        <a:ext cx="1646427" cy="1358302"/>
      </dsp:txXfrm>
    </dsp:sp>
    <dsp:sp modelId="{51B8AEC7-63C9-4D43-904B-B53870E7ADD5}">
      <dsp:nvSpPr>
        <dsp:cNvPr id="0" name=""/>
        <dsp:cNvSpPr/>
      </dsp:nvSpPr>
      <dsp:spPr>
        <a:xfrm>
          <a:off x="6424831" y="659939"/>
          <a:ext cx="349042" cy="4083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6424831" y="659939"/>
        <a:ext cx="349042" cy="408313"/>
      </dsp:txXfrm>
    </dsp:sp>
    <dsp:sp modelId="{B1466710-710B-40F2-83B8-FE95EB114DD3}">
      <dsp:nvSpPr>
        <dsp:cNvPr id="0" name=""/>
        <dsp:cNvSpPr/>
      </dsp:nvSpPr>
      <dsp:spPr>
        <a:xfrm>
          <a:off x="6918759" y="184944"/>
          <a:ext cx="1646427" cy="1358302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Aplikasi</a:t>
          </a:r>
          <a:r>
            <a:rPr lang="en-US" sz="2000" kern="1200" dirty="0" smtClean="0"/>
            <a:t> </a:t>
          </a:r>
          <a:r>
            <a:rPr lang="en-US" sz="2000" i="1" kern="1200" dirty="0" smtClean="0"/>
            <a:t>e-performance</a:t>
          </a:r>
          <a:endParaRPr lang="en-US" sz="2000" i="1" kern="1200" dirty="0"/>
        </a:p>
      </dsp:txBody>
      <dsp:txXfrm>
        <a:off x="6918759" y="184944"/>
        <a:ext cx="1646427" cy="1358302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0EFEAA5-6FE6-4E63-A99C-C99520226374}">
      <dsp:nvSpPr>
        <dsp:cNvPr id="0" name=""/>
        <dsp:cNvSpPr/>
      </dsp:nvSpPr>
      <dsp:spPr>
        <a:xfrm>
          <a:off x="674759" y="1473874"/>
          <a:ext cx="366690" cy="4361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3345" y="0"/>
              </a:lnTo>
              <a:lnTo>
                <a:pt x="183345" y="436196"/>
              </a:lnTo>
              <a:lnTo>
                <a:pt x="366690" y="43619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843858" y="1677727"/>
        <a:ext cx="28492" cy="28492"/>
      </dsp:txXfrm>
    </dsp:sp>
    <dsp:sp modelId="{9B493EFA-CD11-4DC4-8A40-1E3262F6A6AB}">
      <dsp:nvSpPr>
        <dsp:cNvPr id="0" name=""/>
        <dsp:cNvSpPr/>
      </dsp:nvSpPr>
      <dsp:spPr>
        <a:xfrm>
          <a:off x="674759" y="899702"/>
          <a:ext cx="366690" cy="574172"/>
        </a:xfrm>
        <a:custGeom>
          <a:avLst/>
          <a:gdLst/>
          <a:ahLst/>
          <a:cxnLst/>
          <a:rect l="0" t="0" r="0" b="0"/>
          <a:pathLst>
            <a:path>
              <a:moveTo>
                <a:pt x="0" y="574172"/>
              </a:moveTo>
              <a:lnTo>
                <a:pt x="183345" y="574172"/>
              </a:lnTo>
              <a:lnTo>
                <a:pt x="183345" y="0"/>
              </a:lnTo>
              <a:lnTo>
                <a:pt x="366690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841072" y="1169757"/>
        <a:ext cx="34063" cy="34063"/>
      </dsp:txXfrm>
    </dsp:sp>
    <dsp:sp modelId="{7EAB0509-F7A4-4C89-BADF-8662E08B927B}">
      <dsp:nvSpPr>
        <dsp:cNvPr id="0" name=""/>
        <dsp:cNvSpPr/>
      </dsp:nvSpPr>
      <dsp:spPr>
        <a:xfrm rot="16200000">
          <a:off x="-1075727" y="1194385"/>
          <a:ext cx="2941995" cy="558979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600" kern="1200" dirty="0" err="1" smtClean="0"/>
            <a:t>Peningkatan</a:t>
          </a:r>
          <a:r>
            <a:rPr lang="en-ID" sz="1600" kern="1200" dirty="0" smtClean="0"/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600" kern="1200" dirty="0" err="1" smtClean="0"/>
            <a:t>akuntabilitas</a:t>
          </a:r>
          <a:r>
            <a:rPr lang="en-ID" sz="1600" kern="1200" dirty="0" smtClean="0"/>
            <a:t> </a:t>
          </a:r>
          <a:r>
            <a:rPr lang="en-ID" sz="1600" kern="1200" dirty="0" err="1" smtClean="0"/>
            <a:t>kinerja</a:t>
          </a:r>
          <a:r>
            <a:rPr lang="en-ID" sz="1600" kern="1200" dirty="0" smtClean="0"/>
            <a:t> </a:t>
          </a:r>
          <a:r>
            <a:rPr lang="en-ID" sz="1600" kern="1200" dirty="0" err="1" smtClean="0"/>
            <a:t>dan</a:t>
          </a:r>
          <a:r>
            <a:rPr lang="en-ID" sz="1600" kern="1200" dirty="0" smtClean="0"/>
            <a:t> </a:t>
          </a:r>
          <a:r>
            <a:rPr lang="en-ID" sz="1600" kern="1200" dirty="0" err="1" smtClean="0"/>
            <a:t>anggaran</a:t>
          </a:r>
          <a:endParaRPr lang="en-US" sz="1600" kern="1200" dirty="0"/>
        </a:p>
      </dsp:txBody>
      <dsp:txXfrm rot="16200000">
        <a:off x="-1075727" y="1194385"/>
        <a:ext cx="2941995" cy="558979"/>
      </dsp:txXfrm>
    </dsp:sp>
    <dsp:sp modelId="{3A0DF403-2803-4CD4-9652-A2556C834F42}">
      <dsp:nvSpPr>
        <dsp:cNvPr id="0" name=""/>
        <dsp:cNvSpPr/>
      </dsp:nvSpPr>
      <dsp:spPr>
        <a:xfrm>
          <a:off x="1041449" y="533378"/>
          <a:ext cx="1833451" cy="73264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400" kern="1200" dirty="0" err="1" smtClean="0"/>
            <a:t>Akuntabilitas</a:t>
          </a:r>
          <a:r>
            <a:rPr lang="en-ID" sz="1400" kern="1200" dirty="0" smtClean="0"/>
            <a:t> </a:t>
          </a:r>
          <a:r>
            <a:rPr lang="en-ID" sz="1400" kern="1200" dirty="0" err="1" smtClean="0"/>
            <a:t>Kinerja</a:t>
          </a:r>
          <a:r>
            <a:rPr lang="en-ID" sz="1400" kern="1200" dirty="0" smtClean="0"/>
            <a:t> </a:t>
          </a:r>
          <a:r>
            <a:rPr lang="en-ID" sz="1400" kern="1200" dirty="0" err="1" smtClean="0"/>
            <a:t>Instansi</a:t>
          </a:r>
          <a:r>
            <a:rPr lang="en-ID" sz="1400" kern="1200" dirty="0" smtClean="0"/>
            <a:t> </a:t>
          </a:r>
          <a:r>
            <a:rPr lang="en-ID" sz="1400" kern="1200" dirty="0" err="1" smtClean="0"/>
            <a:t>Pemerintah</a:t>
          </a:r>
          <a:r>
            <a:rPr lang="en-ID" sz="1400" kern="1200" dirty="0" smtClean="0"/>
            <a:t> (AKIP)</a:t>
          </a:r>
          <a:endParaRPr lang="en-US" sz="1400" kern="1200" dirty="0"/>
        </a:p>
      </dsp:txBody>
      <dsp:txXfrm>
        <a:off x="1041449" y="533378"/>
        <a:ext cx="1833451" cy="732648"/>
      </dsp:txXfrm>
    </dsp:sp>
    <dsp:sp modelId="{934342E0-92B6-4CA9-BBDF-BB4A0EFFC973}">
      <dsp:nvSpPr>
        <dsp:cNvPr id="0" name=""/>
        <dsp:cNvSpPr/>
      </dsp:nvSpPr>
      <dsp:spPr>
        <a:xfrm>
          <a:off x="1041449" y="1405771"/>
          <a:ext cx="1833451" cy="10085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400" kern="1200" dirty="0" err="1" smtClean="0"/>
            <a:t>Opini</a:t>
          </a:r>
          <a:r>
            <a:rPr lang="en-ID" sz="1400" kern="1200" dirty="0" smtClean="0"/>
            <a:t> </a:t>
          </a:r>
          <a:r>
            <a:rPr lang="en-ID" sz="1400" kern="1200" dirty="0" err="1" smtClean="0"/>
            <a:t>Laporan</a:t>
          </a:r>
          <a:r>
            <a:rPr lang="en-ID" sz="1400" kern="1200" dirty="0" smtClean="0"/>
            <a:t> </a:t>
          </a:r>
          <a:r>
            <a:rPr lang="en-ID" sz="1400" kern="1200" dirty="0" err="1" smtClean="0"/>
            <a:t>Keuangan</a:t>
          </a:r>
          <a:r>
            <a:rPr lang="en-ID" sz="1400" kern="1200" dirty="0" smtClean="0"/>
            <a:t> </a:t>
          </a:r>
          <a:r>
            <a:rPr lang="en-ID" sz="1400" kern="1200" dirty="0" err="1" smtClean="0"/>
            <a:t>Wajar</a:t>
          </a:r>
          <a:r>
            <a:rPr lang="en-ID" sz="1400" kern="1200" dirty="0" smtClean="0"/>
            <a:t> </a:t>
          </a:r>
          <a:r>
            <a:rPr lang="en-ID" sz="1400" kern="1200" dirty="0" err="1" smtClean="0"/>
            <a:t>Tanpa</a:t>
          </a:r>
          <a:r>
            <a:rPr lang="en-ID" sz="1400" kern="1200" dirty="0" smtClean="0"/>
            <a:t> </a:t>
          </a:r>
          <a:r>
            <a:rPr lang="en-ID" sz="1400" kern="1200" dirty="0" err="1" smtClean="0"/>
            <a:t>Pengecualian</a:t>
          </a:r>
          <a:r>
            <a:rPr lang="en-ID" sz="1400" kern="1200" dirty="0" smtClean="0"/>
            <a:t> (WTP)</a:t>
          </a:r>
          <a:endParaRPr lang="en-US" sz="1400" kern="1200" dirty="0"/>
        </a:p>
      </dsp:txBody>
      <dsp:txXfrm>
        <a:off x="1041449" y="1405771"/>
        <a:ext cx="1833451" cy="10085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#5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#6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3#7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3#8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2#1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D413B-3245-46BC-A3A0-4E97AB65D90D}" type="datetimeFigureOut">
              <a:rPr lang="en-US" smtClean="0"/>
              <a:pPr/>
              <a:t>07-08-17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A006F-E367-48BF-859C-AEBA9F9E1C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9878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46150" y="736600"/>
            <a:ext cx="4916488" cy="36877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altLang="id-ID" dirty="0"/>
          </a:p>
        </p:txBody>
      </p:sp>
      <p:sp>
        <p:nvSpPr>
          <p:cNvPr id="78852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07044E7-452B-4029-A238-08363D9D6E15}" type="slidenum">
              <a:rPr lang="id-ID" altLang="id-ID" smtClean="0"/>
              <a:pPr/>
              <a:t>1</a:t>
            </a:fld>
            <a:endParaRPr lang="id-ID" altLang="id-ID"/>
          </a:p>
        </p:txBody>
      </p:sp>
    </p:spTree>
    <p:extLst>
      <p:ext uri="{BB962C8B-B14F-4D97-AF65-F5344CB8AC3E}">
        <p14:creationId xmlns="" xmlns:p14="http://schemas.microsoft.com/office/powerpoint/2010/main" val="4040703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51276" y="9378950"/>
            <a:ext cx="29448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485" tIns="46743" rIns="93485" bIns="46743" anchor="b"/>
          <a:lstStyle>
            <a:lvl1pPr defTabSz="931863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931863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931863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931863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931863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79716263-9607-4141-9296-DD42A0C6661C}" type="slidenum">
              <a:rPr lang="en-US" altLang="id-ID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id-ID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9775"/>
            <a:ext cx="4935537" cy="3703638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691064"/>
            <a:ext cx="4987925" cy="444341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id-ID" smtClean="0"/>
          </a:p>
        </p:txBody>
      </p:sp>
    </p:spTree>
    <p:extLst>
      <p:ext uri="{BB962C8B-B14F-4D97-AF65-F5344CB8AC3E}">
        <p14:creationId xmlns="" xmlns:p14="http://schemas.microsoft.com/office/powerpoint/2010/main" val="798988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51276" y="9378950"/>
            <a:ext cx="29448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485" tIns="46743" rIns="93485" bIns="46743" anchor="b"/>
          <a:lstStyle>
            <a:lvl1pPr defTabSz="931863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931863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931863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931863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931863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79716263-9607-4141-9296-DD42A0C6661C}" type="slidenum">
              <a:rPr lang="en-US" altLang="id-ID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id-ID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9775"/>
            <a:ext cx="4935537" cy="3703638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691064"/>
            <a:ext cx="4987925" cy="444341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id-ID" smtClean="0"/>
          </a:p>
        </p:txBody>
      </p:sp>
    </p:spTree>
    <p:extLst>
      <p:ext uri="{BB962C8B-B14F-4D97-AF65-F5344CB8AC3E}">
        <p14:creationId xmlns="" xmlns:p14="http://schemas.microsoft.com/office/powerpoint/2010/main" val="798988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006F-E367-48BF-859C-AEBA9F9E1C2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2742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CA8F5-3617-404B-8A8E-5077CB821B69}" type="datetimeFigureOut">
              <a:rPr lang="id-ID" smtClean="0"/>
              <a:pPr/>
              <a:t>07/08/2017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34E2-5219-47EB-8954-B0132A55E819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="" xmlns:p14="http://schemas.microsoft.com/office/powerpoint/2010/main" val="1703912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CA8F5-3617-404B-8A8E-5077CB821B69}" type="datetimeFigureOut">
              <a:rPr lang="id-ID" smtClean="0"/>
              <a:pPr/>
              <a:t>07/08/2017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34E2-5219-47EB-8954-B0132A55E819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="" xmlns:p14="http://schemas.microsoft.com/office/powerpoint/2010/main" val="2276988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CA8F5-3617-404B-8A8E-5077CB821B69}" type="datetimeFigureOut">
              <a:rPr lang="id-ID" smtClean="0"/>
              <a:pPr/>
              <a:t>07/08/2017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34E2-5219-47EB-8954-B0132A55E819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="" xmlns:p14="http://schemas.microsoft.com/office/powerpoint/2010/main" val="3347127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4058" y="1126764"/>
            <a:ext cx="9559603" cy="4831179"/>
          </a:xfrm>
          <a:prstGeom prst="rect">
            <a:avLst/>
          </a:prstGeom>
        </p:spPr>
      </p:pic>
      <p:pic>
        <p:nvPicPr>
          <p:cNvPr id="8" name="Picture 7" hidden="1"/>
          <p:cNvPicPr>
            <a:picLocks noChangeAspect="1"/>
          </p:cNvPicPr>
          <p:nvPr userDrawn="1"/>
        </p:nvPicPr>
        <p:blipFill>
          <a:blip r:embed="rId4" cstate="screen">
            <a:duotone>
              <a:prstClr val="black"/>
              <a:srgbClr val="D0F9F6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7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678" y="2316163"/>
            <a:ext cx="6140659" cy="3103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8651" y="2568004"/>
            <a:ext cx="7886700" cy="11938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438" b="1">
                <a:solidFill>
                  <a:srgbClr val="003D7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6" descr="E:\Yanuar\Dropbox\Kerjaan\ppt_template_bappenas_newLogo\logo_Bappenas-01.png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612" y="392221"/>
            <a:ext cx="2689898" cy="14114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E:\Yanuar\Dropbox\Kerjaan\ppt_template_bappenas_newLogo\gradient-01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461580" y="-4462551"/>
            <a:ext cx="220893" cy="9144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E:\Yanuar\Dropbox\Kerjaan\ppt_template_bappenas_newLogo\gradient-01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461580" y="2218989"/>
            <a:ext cx="220893" cy="9144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06545417"/>
      </p:ext>
    </p:extLst>
  </p:cSld>
  <p:clrMapOvr>
    <a:masterClrMapping/>
  </p:clrMapOvr>
  <p:transition spd="slow"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922" r="24758"/>
          <a:stretch/>
        </p:blipFill>
        <p:spPr>
          <a:xfrm rot="16200000">
            <a:off x="4128623" y="-4142269"/>
            <a:ext cx="907098" cy="9164342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793794" y="6657653"/>
            <a:ext cx="321317" cy="198805"/>
          </a:xfrm>
          <a:prstGeom prst="rect">
            <a:avLst/>
          </a:prstGeom>
          <a:solidFill>
            <a:srgbClr val="005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468" y="1296537"/>
            <a:ext cx="8962274" cy="5111183"/>
          </a:xfrm>
        </p:spPr>
        <p:txBody>
          <a:bodyPr/>
          <a:lstStyle>
            <a:lvl1pPr>
              <a:defRPr>
                <a:solidFill>
                  <a:srgbClr val="003D70"/>
                </a:solidFill>
              </a:defRPr>
            </a:lvl1pPr>
            <a:lvl2pPr>
              <a:defRPr>
                <a:solidFill>
                  <a:srgbClr val="00508F"/>
                </a:solidFill>
              </a:defRPr>
            </a:lvl2pPr>
            <a:lvl3pPr>
              <a:defRPr>
                <a:solidFill>
                  <a:srgbClr val="00508F"/>
                </a:solidFill>
              </a:defRPr>
            </a:lvl3pPr>
            <a:lvl4pPr>
              <a:defRPr>
                <a:solidFill>
                  <a:srgbClr val="00508F"/>
                </a:solidFill>
              </a:defRPr>
            </a:lvl4pPr>
            <a:lvl5pPr>
              <a:defRPr>
                <a:solidFill>
                  <a:srgbClr val="00508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2" descr="E:\Yanuar\Dropbox\Kerjaan\ppt_template_bappenas_newLogo\gradient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15397" y="2642255"/>
            <a:ext cx="198804" cy="822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46729" y="6657653"/>
            <a:ext cx="363620" cy="198805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192C646E-8A71-4229-9321-274B093DFD0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8270958" y="6657653"/>
            <a:ext cx="218644" cy="198805"/>
          </a:xfrm>
          <a:prstGeom prst="rect">
            <a:avLst/>
          </a:prstGeom>
          <a:solidFill>
            <a:srgbClr val="005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8532848" y="6657653"/>
            <a:ext cx="218644" cy="198805"/>
          </a:xfrm>
          <a:prstGeom prst="rect">
            <a:avLst/>
          </a:prstGeom>
          <a:solidFill>
            <a:srgbClr val="005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8" y="68763"/>
            <a:ext cx="609281" cy="8034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358" y="40945"/>
            <a:ext cx="8156384" cy="972000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508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4274413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CA8F5-3617-404B-8A8E-5077CB821B69}" type="datetimeFigureOut">
              <a:rPr lang="id-ID" smtClean="0"/>
              <a:pPr/>
              <a:t>07/08/2017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34E2-5219-47EB-8954-B0132A55E819}" type="slidenum">
              <a:rPr lang="id-ID" smtClean="0"/>
              <a:pPr/>
              <a:t>‹#›</a:t>
            </a:fld>
            <a:endParaRPr lang="id-ID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922" r="24758"/>
          <a:stretch/>
        </p:blipFill>
        <p:spPr>
          <a:xfrm rot="16200000">
            <a:off x="4019267" y="-4028431"/>
            <a:ext cx="1105468" cy="91440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2625"/>
            <a:ext cx="965430" cy="936323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746729" y="6657653"/>
            <a:ext cx="363620" cy="198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2C646E-8A71-4229-9321-274B093DFD02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2" descr="E:\Yanuar\Dropbox\Kerjaan\ppt_template_bappenas_newLogo\gradient-01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15397" y="2642255"/>
            <a:ext cx="198804" cy="822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746729" y="6657653"/>
            <a:ext cx="363620" cy="198805"/>
          </a:xfrm>
          <a:prstGeom prst="rect">
            <a:avLst/>
          </a:prstGeom>
          <a:solidFill>
            <a:srgbClr val="00518F"/>
          </a:solidFill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2C646E-8A71-4229-9321-274B093DFD02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270958" y="6657653"/>
            <a:ext cx="218644" cy="198805"/>
          </a:xfrm>
          <a:prstGeom prst="rect">
            <a:avLst/>
          </a:prstGeom>
          <a:solidFill>
            <a:srgbClr val="005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519200" y="6657653"/>
            <a:ext cx="218644" cy="198805"/>
          </a:xfrm>
          <a:prstGeom prst="rect">
            <a:avLst/>
          </a:prstGeom>
          <a:solidFill>
            <a:srgbClr val="005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8682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CA8F5-3617-404B-8A8E-5077CB821B69}" type="datetimeFigureOut">
              <a:rPr lang="id-ID" smtClean="0"/>
              <a:pPr/>
              <a:t>07/08/2017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34E2-5219-47EB-8954-B0132A55E819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="" xmlns:p14="http://schemas.microsoft.com/office/powerpoint/2010/main" val="414832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CA8F5-3617-404B-8A8E-5077CB821B69}" type="datetimeFigureOut">
              <a:rPr lang="id-ID" smtClean="0"/>
              <a:pPr/>
              <a:t>07/08/2017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34E2-5219-47EB-8954-B0132A55E819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="" xmlns:p14="http://schemas.microsoft.com/office/powerpoint/2010/main" val="32441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CA8F5-3617-404B-8A8E-5077CB821B69}" type="datetimeFigureOut">
              <a:rPr lang="id-ID" smtClean="0"/>
              <a:pPr/>
              <a:t>07/08/2017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34E2-5219-47EB-8954-B0132A55E819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="" xmlns:p14="http://schemas.microsoft.com/office/powerpoint/2010/main" val="2825561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CA8F5-3617-404B-8A8E-5077CB821B69}" type="datetimeFigureOut">
              <a:rPr lang="id-ID" smtClean="0"/>
              <a:pPr/>
              <a:t>07/08/2017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34E2-5219-47EB-8954-B0132A55E819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="" xmlns:p14="http://schemas.microsoft.com/office/powerpoint/2010/main" val="1587121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CA8F5-3617-404B-8A8E-5077CB821B69}" type="datetimeFigureOut">
              <a:rPr lang="id-ID" smtClean="0"/>
              <a:pPr/>
              <a:t>07/08/2017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34E2-5219-47EB-8954-B0132A55E819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="" xmlns:p14="http://schemas.microsoft.com/office/powerpoint/2010/main" val="3322626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CA8F5-3617-404B-8A8E-5077CB821B69}" type="datetimeFigureOut">
              <a:rPr lang="id-ID" smtClean="0"/>
              <a:pPr/>
              <a:t>07/08/2017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34E2-5219-47EB-8954-B0132A55E819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="" xmlns:p14="http://schemas.microsoft.com/office/powerpoint/2010/main" val="3575596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CA8F5-3617-404B-8A8E-5077CB821B69}" type="datetimeFigureOut">
              <a:rPr lang="id-ID" smtClean="0"/>
              <a:pPr/>
              <a:t>07/08/2017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34E2-5219-47EB-8954-B0132A55E819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="" xmlns:p14="http://schemas.microsoft.com/office/powerpoint/2010/main" val="3849791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CA8F5-3617-404B-8A8E-5077CB821B69}" type="datetimeFigureOut">
              <a:rPr lang="id-ID" smtClean="0"/>
              <a:pPr/>
              <a:t>07/08/2017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D34E2-5219-47EB-8954-B0132A55E819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="" xmlns:p14="http://schemas.microsoft.com/office/powerpoint/2010/main" val="184798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13" Type="http://schemas.openxmlformats.org/officeDocument/2006/relationships/diagramData" Target="../diagrams/data13.xml"/><Relationship Id="rId18" Type="http://schemas.openxmlformats.org/officeDocument/2006/relationships/diagramData" Target="../diagrams/data14.xml"/><Relationship Id="rId26" Type="http://schemas.openxmlformats.org/officeDocument/2006/relationships/diagramColors" Target="../diagrams/colors15.xml"/><Relationship Id="rId3" Type="http://schemas.openxmlformats.org/officeDocument/2006/relationships/diagramData" Target="../diagrams/data11.xml"/><Relationship Id="rId21" Type="http://schemas.openxmlformats.org/officeDocument/2006/relationships/diagramColors" Target="../diagrams/colors14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17" Type="http://schemas.microsoft.com/office/2007/relationships/diagramDrawing" Target="../diagrams/drawing13.xml"/><Relationship Id="rId25" Type="http://schemas.openxmlformats.org/officeDocument/2006/relationships/diagramQuickStyle" Target="../diagrams/quickStyle15.xml"/><Relationship Id="rId2" Type="http://schemas.openxmlformats.org/officeDocument/2006/relationships/notesSlide" Target="../notesSlides/notesSlide4.xml"/><Relationship Id="rId16" Type="http://schemas.openxmlformats.org/officeDocument/2006/relationships/diagramColors" Target="../diagrams/colors13.xml"/><Relationship Id="rId20" Type="http://schemas.openxmlformats.org/officeDocument/2006/relationships/diagramQuickStyle" Target="../diagrams/quickStyl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24" Type="http://schemas.openxmlformats.org/officeDocument/2006/relationships/diagramLayout" Target="../diagrams/layout15.xml"/><Relationship Id="rId5" Type="http://schemas.openxmlformats.org/officeDocument/2006/relationships/diagramQuickStyle" Target="../diagrams/quickStyle11.xml"/><Relationship Id="rId15" Type="http://schemas.openxmlformats.org/officeDocument/2006/relationships/diagramQuickStyle" Target="../diagrams/quickStyle13.xml"/><Relationship Id="rId23" Type="http://schemas.openxmlformats.org/officeDocument/2006/relationships/diagramData" Target="../diagrams/data15.xml"/><Relationship Id="rId10" Type="http://schemas.openxmlformats.org/officeDocument/2006/relationships/diagramQuickStyle" Target="../diagrams/quickStyle12.xml"/><Relationship Id="rId19" Type="http://schemas.openxmlformats.org/officeDocument/2006/relationships/diagramLayout" Target="../diagrams/layout14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Relationship Id="rId14" Type="http://schemas.openxmlformats.org/officeDocument/2006/relationships/diagramLayout" Target="../diagrams/layout13.xml"/><Relationship Id="rId22" Type="http://schemas.microsoft.com/office/2007/relationships/diagramDrawing" Target="../diagrams/drawing14.xml"/><Relationship Id="rId27" Type="http://schemas.microsoft.com/office/2007/relationships/diagramDrawing" Target="../diagrams/drawing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13" Type="http://schemas.microsoft.com/office/2007/relationships/hdphoto" Target="../media/hdphoto3.wdp"/><Relationship Id="rId3" Type="http://schemas.openxmlformats.org/officeDocument/2006/relationships/diagramLayout" Target="../diagrams/layout18.xml"/><Relationship Id="rId7" Type="http://schemas.openxmlformats.org/officeDocument/2006/relationships/diagramData" Target="../diagrams/data19.xml"/><Relationship Id="rId12" Type="http://schemas.openxmlformats.org/officeDocument/2006/relationships/image" Target="../media/image18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11" Type="http://schemas.microsoft.com/office/2007/relationships/diagramDrawing" Target="../diagrams/drawing19.xml"/><Relationship Id="rId5" Type="http://schemas.openxmlformats.org/officeDocument/2006/relationships/diagramColors" Target="../diagrams/colors18.xml"/><Relationship Id="rId10" Type="http://schemas.openxmlformats.org/officeDocument/2006/relationships/diagramColors" Target="../diagrams/colors19.xml"/><Relationship Id="rId4" Type="http://schemas.openxmlformats.org/officeDocument/2006/relationships/diagramQuickStyle" Target="../diagrams/quickStyle18.xml"/><Relationship Id="rId9" Type="http://schemas.openxmlformats.org/officeDocument/2006/relationships/diagramQuickStyle" Target="../diagrams/quickStyl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hyperlink" Target="http://satudata.bappenas.go.id/" TargetMode="External"/><Relationship Id="rId5" Type="http://schemas.openxmlformats.org/officeDocument/2006/relationships/image" Target="../media/image51.png"/><Relationship Id="rId10" Type="http://schemas.microsoft.com/office/2007/relationships/hdphoto" Target="../media/hdphoto4.wdp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mailto:pusbindiklatren@bappenas.go.id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11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387441" y="4042400"/>
            <a:ext cx="6538370" cy="851592"/>
          </a:xfrm>
          <a:prstGeom prst="rect">
            <a:avLst/>
          </a:prstGeom>
        </p:spPr>
        <p:txBody>
          <a:bodyPr lIns="63224" tIns="31613" rIns="63224" bIns="31613">
            <a:noAutofit/>
          </a:bodyPr>
          <a:lstStyle>
            <a:lvl1pPr marL="456709" indent="-456709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89535" indent="-380590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2362" indent="-304472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1306" indent="-304472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0251" indent="-304472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49196" indent="-304472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8140" indent="-304472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7085" indent="-304472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6030" indent="-304472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1675" indent="-301675" algn="ctr">
              <a:spcBef>
                <a:spcPts val="0"/>
              </a:spcBef>
              <a:buNone/>
              <a:defRPr/>
            </a:pPr>
            <a:endParaRPr lang="it-IT" sz="1800" b="1" dirty="0">
              <a:latin typeface="Cambria" panose="02040503050406030204" pitchFamily="18" charset="0"/>
              <a:ea typeface="SimSun" pitchFamily="2" charset="-122"/>
              <a:cs typeface="Arial" pitchFamily="34" charset="0"/>
            </a:endParaRPr>
          </a:p>
          <a:p>
            <a:pPr marL="301675" indent="-301675" algn="ctr">
              <a:spcBef>
                <a:spcPts val="0"/>
              </a:spcBef>
              <a:buNone/>
              <a:defRPr/>
            </a:pPr>
            <a:r>
              <a:rPr lang="sv-SE" sz="1800" b="1" dirty="0">
                <a:latin typeface="Cambria" panose="02040503050406030204" pitchFamily="18" charset="0"/>
                <a:ea typeface="SimSun" pitchFamily="2" charset="-122"/>
                <a:cs typeface="Arial" pitchFamily="34" charset="0"/>
              </a:rPr>
              <a:t>Sekretaris Kementerian PPN/Sekretaris Utama Bappenas</a:t>
            </a:r>
          </a:p>
          <a:p>
            <a:pPr marL="301675" indent="-301675" algn="ctr">
              <a:spcBef>
                <a:spcPts val="0"/>
              </a:spcBef>
              <a:buNone/>
              <a:defRPr/>
            </a:pPr>
            <a:endParaRPr lang="id-ID" sz="1800" b="1" dirty="0">
              <a:latin typeface="Cambria" panose="02040503050406030204" pitchFamily="18" charset="0"/>
              <a:ea typeface="SimSun" pitchFamily="2" charset="-122"/>
              <a:cs typeface="Arial" pitchFamily="34" charset="0"/>
            </a:endParaRPr>
          </a:p>
          <a:p>
            <a:pPr marL="301675" indent="-301675" algn="ctr">
              <a:spcBef>
                <a:spcPts val="0"/>
              </a:spcBef>
              <a:buNone/>
              <a:defRPr/>
            </a:pPr>
            <a:endParaRPr lang="id-ID" sz="1800" b="1" dirty="0" smtClean="0">
              <a:latin typeface="Cambria" panose="02040503050406030204" pitchFamily="18" charset="0"/>
              <a:ea typeface="SimSun" pitchFamily="2" charset="-122"/>
              <a:cs typeface="Arial" pitchFamily="34" charset="0"/>
            </a:endParaRPr>
          </a:p>
          <a:p>
            <a:pPr marL="301675" indent="-301675" algn="ctr">
              <a:spcBef>
                <a:spcPts val="0"/>
              </a:spcBef>
              <a:buNone/>
              <a:defRPr/>
            </a:pPr>
            <a:endParaRPr lang="id-ID" sz="1800" b="1" dirty="0">
              <a:latin typeface="Cambria" panose="02040503050406030204" pitchFamily="18" charset="0"/>
              <a:ea typeface="SimSun" pitchFamily="2" charset="-122"/>
              <a:cs typeface="Arial" pitchFamily="34" charset="0"/>
            </a:endParaRPr>
          </a:p>
          <a:p>
            <a:pPr marL="301675" indent="-301675" algn="ctr">
              <a:spcBef>
                <a:spcPts val="0"/>
              </a:spcBef>
              <a:buNone/>
              <a:defRPr/>
            </a:pPr>
            <a:endParaRPr lang="en-US" sz="1800" b="1" dirty="0">
              <a:latin typeface="Cambria" panose="02040503050406030204" pitchFamily="18" charset="0"/>
              <a:ea typeface="SimSun" pitchFamily="2" charset="-122"/>
              <a:cs typeface="Arial" pitchFamily="34" charset="0"/>
            </a:endParaRPr>
          </a:p>
          <a:p>
            <a:pPr marL="301675" indent="-301675" algn="ctr">
              <a:spcBef>
                <a:spcPts val="0"/>
              </a:spcBef>
              <a:buNone/>
              <a:defRPr/>
            </a:pPr>
            <a:r>
              <a:rPr lang="en-US" sz="1400" b="1" dirty="0">
                <a:latin typeface="Cambria" panose="02040503050406030204" pitchFamily="18" charset="0"/>
                <a:ea typeface="SimSun" pitchFamily="2" charset="-122"/>
                <a:cs typeface="Arial" pitchFamily="34" charset="0"/>
              </a:rPr>
              <a:t>D</a:t>
            </a:r>
            <a:r>
              <a:rPr lang="id-ID" sz="1400" b="1" dirty="0">
                <a:latin typeface="Cambria" panose="02040503050406030204" pitchFamily="18" charset="0"/>
                <a:ea typeface="SimSun" pitchFamily="2" charset="-122"/>
                <a:cs typeface="Arial" pitchFamily="34" charset="0"/>
              </a:rPr>
              <a:t>isampaikan dalam Sosialisasi Renstra dan </a:t>
            </a:r>
            <a:r>
              <a:rPr lang="id-ID" sz="1400" b="1" dirty="0" smtClean="0">
                <a:latin typeface="Cambria" panose="02040503050406030204" pitchFamily="18" charset="0"/>
                <a:ea typeface="SimSun" pitchFamily="2" charset="-122"/>
                <a:cs typeface="Arial" pitchFamily="34" charset="0"/>
              </a:rPr>
              <a:t>RB </a:t>
            </a:r>
            <a:endParaRPr lang="id-ID" sz="1400" b="1" dirty="0">
              <a:latin typeface="Cambria" panose="02040503050406030204" pitchFamily="18" charset="0"/>
              <a:ea typeface="SimSun" pitchFamily="2" charset="-122"/>
              <a:cs typeface="Arial" pitchFamily="34" charset="0"/>
            </a:endParaRPr>
          </a:p>
          <a:p>
            <a:pPr marL="301675" indent="-301675" algn="ctr">
              <a:spcBef>
                <a:spcPts val="0"/>
              </a:spcBef>
              <a:buNone/>
              <a:defRPr/>
            </a:pPr>
            <a:r>
              <a:rPr lang="id-ID" sz="1400" b="1" dirty="0">
                <a:latin typeface="Cambria" panose="02040503050406030204" pitchFamily="18" charset="0"/>
                <a:ea typeface="SimSun" pitchFamily="2" charset="-122"/>
                <a:cs typeface="Arial" pitchFamily="34" charset="0"/>
              </a:rPr>
              <a:t>Jakarta, </a:t>
            </a:r>
            <a:r>
              <a:rPr lang="id-ID" sz="1400" b="1" dirty="0" smtClean="0">
                <a:latin typeface="Cambria" panose="02040503050406030204" pitchFamily="18" charset="0"/>
                <a:ea typeface="SimSun" pitchFamily="2" charset="-122"/>
                <a:cs typeface="Arial" pitchFamily="34" charset="0"/>
              </a:rPr>
              <a:t>7 </a:t>
            </a:r>
            <a:r>
              <a:rPr lang="id-ID" sz="1400" b="1" dirty="0">
                <a:latin typeface="Cambria" panose="02040503050406030204" pitchFamily="18" charset="0"/>
                <a:ea typeface="SimSun" pitchFamily="2" charset="-122"/>
                <a:cs typeface="Arial" pitchFamily="34" charset="0"/>
              </a:rPr>
              <a:t>Agustus 2017</a:t>
            </a:r>
            <a:endParaRPr lang="en-ID" sz="1400" b="1" dirty="0">
              <a:latin typeface="Cambria" panose="02040503050406030204" pitchFamily="18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52135" y="2793732"/>
            <a:ext cx="7408987" cy="1101329"/>
          </a:xfrm>
          <a:prstGeom prst="roundRect">
            <a:avLst/>
          </a:prstGeom>
          <a:solidFill>
            <a:schemeClr val="lt1">
              <a:alpha val="44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74176" tIns="87089" rIns="174176" bIns="87089" rtlCol="0" anchor="ctr"/>
          <a:lstStyle/>
          <a:p>
            <a:pPr algn="ctr"/>
            <a:endParaRPr lang="id-ID" sz="135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52135" y="3068960"/>
            <a:ext cx="7408987" cy="722840"/>
          </a:xfrm>
        </p:spPr>
        <p:txBody>
          <a:bodyPr anchor="ctr">
            <a:noAutofit/>
          </a:bodyPr>
          <a:lstStyle/>
          <a:p>
            <a:pPr marL="4191" lvl="1" indent="-4191" algn="ctr" defTabSz="118399">
              <a:defRPr/>
            </a:pPr>
            <a:r>
              <a:rPr lang="fi-FI" sz="1950" b="1" dirty="0">
                <a:solidFill>
                  <a:schemeClr val="tx1"/>
                </a:solidFill>
                <a:latin typeface="Cambria" panose="02040503050406030204" pitchFamily="18" charset="0"/>
                <a:cs typeface="Calibri" pitchFamily="34" charset="0"/>
              </a:rPr>
              <a:t>SOSIALISASI</a:t>
            </a:r>
            <a:br>
              <a:rPr lang="fi-FI" sz="1950" b="1" dirty="0">
                <a:solidFill>
                  <a:schemeClr val="tx1"/>
                </a:solidFill>
                <a:latin typeface="Cambria" panose="02040503050406030204" pitchFamily="18" charset="0"/>
                <a:cs typeface="Calibri" pitchFamily="34" charset="0"/>
              </a:rPr>
            </a:br>
            <a:r>
              <a:rPr lang="fi-FI" sz="1950" b="1" dirty="0">
                <a:solidFill>
                  <a:schemeClr val="tx1"/>
                </a:solidFill>
                <a:latin typeface="Cambria" panose="02040503050406030204" pitchFamily="18" charset="0"/>
                <a:cs typeface="Calibri" pitchFamily="34" charset="0"/>
              </a:rPr>
              <a:t>RENCANA STRATEGIS 2015-2019 &amp;</a:t>
            </a:r>
            <a:br>
              <a:rPr lang="fi-FI" sz="1950" b="1" dirty="0">
                <a:solidFill>
                  <a:schemeClr val="tx1"/>
                </a:solidFill>
                <a:latin typeface="Cambria" panose="02040503050406030204" pitchFamily="18" charset="0"/>
                <a:cs typeface="Calibri" pitchFamily="34" charset="0"/>
              </a:rPr>
            </a:br>
            <a:r>
              <a:rPr lang="fi-FI" sz="1950" b="1" dirty="0">
                <a:solidFill>
                  <a:schemeClr val="tx1"/>
                </a:solidFill>
                <a:latin typeface="Cambria" panose="02040503050406030204" pitchFamily="18" charset="0"/>
                <a:cs typeface="Calibri" pitchFamily="34" charset="0"/>
              </a:rPr>
              <a:t>PELAKSANAAN REFORMASI BIROKRASI TAHUN 2016/2017</a:t>
            </a:r>
            <a:br>
              <a:rPr lang="fi-FI" sz="1950" b="1" dirty="0">
                <a:solidFill>
                  <a:schemeClr val="tx1"/>
                </a:solidFill>
                <a:latin typeface="Cambria" panose="02040503050406030204" pitchFamily="18" charset="0"/>
                <a:cs typeface="Calibri" pitchFamily="34" charset="0"/>
              </a:rPr>
            </a:br>
            <a:endParaRPr lang="id-ID" sz="1950" b="1" dirty="0">
              <a:solidFill>
                <a:schemeClr val="tx1"/>
              </a:solidFill>
              <a:latin typeface="Cambria" panose="02040503050406030204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089252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2"/>
          <p:cNvSpPr>
            <a:spLocks noChangeShapeType="1"/>
          </p:cNvSpPr>
          <p:nvPr/>
        </p:nvSpPr>
        <p:spPr bwMode="auto">
          <a:xfrm>
            <a:off x="3222626" y="2344738"/>
            <a:ext cx="25003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5722938" y="2103438"/>
            <a:ext cx="1441450" cy="460375"/>
          </a:xfrm>
          <a:prstGeom prst="rect">
            <a:avLst/>
          </a:prstGeom>
          <a:solidFill>
            <a:srgbClr val="E7CCB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8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Sekretariat</a:t>
            </a:r>
            <a:r>
              <a:rPr lang="en-US" altLang="id-ID" sz="800" dirty="0">
                <a:solidFill>
                  <a:srgbClr val="000000"/>
                </a:solidFill>
                <a:latin typeface="Arial Narrow" panose="020B0606020202030204" pitchFamily="34" charset="0"/>
              </a:rPr>
              <a:t>  </a:t>
            </a:r>
            <a:r>
              <a:rPr lang="id-ID" altLang="id-ID" sz="800" dirty="0">
                <a:solidFill>
                  <a:srgbClr val="000000"/>
                </a:solidFill>
                <a:latin typeface="Arial Narrow" panose="020B0606020202030204" pitchFamily="34" charset="0"/>
              </a:rPr>
              <a:t>Kementerian </a:t>
            </a:r>
            <a:r>
              <a:rPr lang="en-US" altLang="id-ID" sz="800" dirty="0">
                <a:solidFill>
                  <a:srgbClr val="000000"/>
                </a:solidFill>
                <a:latin typeface="Arial Narrow" panose="020B0606020202030204" pitchFamily="34" charset="0"/>
              </a:rPr>
              <a:t>PP</a:t>
            </a:r>
            <a:r>
              <a:rPr lang="id-ID" altLang="id-ID" sz="800" dirty="0">
                <a:solidFill>
                  <a:srgbClr val="000000"/>
                </a:solidFill>
                <a:latin typeface="Arial Narrow" panose="020B0606020202030204" pitchFamily="34" charset="0"/>
              </a:rPr>
              <a:t>N</a:t>
            </a:r>
            <a:r>
              <a:rPr lang="en-US" altLang="id-ID" sz="800" dirty="0">
                <a:solidFill>
                  <a:srgbClr val="000000"/>
                </a:solidFill>
                <a:latin typeface="Arial Narrow" panose="020B0606020202030204" pitchFamily="34" charset="0"/>
              </a:rPr>
              <a:t>/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8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Sekretariat</a:t>
            </a:r>
            <a:r>
              <a:rPr lang="en-US" altLang="id-ID" sz="8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8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Utama</a:t>
            </a:r>
            <a:r>
              <a:rPr lang="id-ID" altLang="id-ID" sz="8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8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Bappenas</a:t>
            </a:r>
            <a:endParaRPr lang="en-US" altLang="id-ID" sz="8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4343401" y="2662238"/>
            <a:ext cx="417512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 flipV="1">
            <a:off x="533400" y="3408364"/>
            <a:ext cx="7297738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 flipH="1" flipV="1">
            <a:off x="4351338" y="2665414"/>
            <a:ext cx="0" cy="777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2163763" y="2103438"/>
            <a:ext cx="1058862" cy="460375"/>
          </a:xfrm>
          <a:prstGeom prst="rect">
            <a:avLst/>
          </a:prstGeom>
          <a:solidFill>
            <a:srgbClr val="E7CCB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8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Inspektorat</a:t>
            </a:r>
            <a:endParaRPr lang="en-US" altLang="id-ID" sz="8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8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Utama</a:t>
            </a:r>
            <a:endParaRPr lang="en-US" altLang="id-ID" sz="8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1782763" y="2725739"/>
            <a:ext cx="911225" cy="458787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Inspektorat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Bidang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Administrasi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Umum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770189" y="2725739"/>
            <a:ext cx="909637" cy="458787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Inspektorat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Bidang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Kinerja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Kelembagaan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2693988" y="2571750"/>
            <a:ext cx="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1" tIns="45716" rIns="91431" bIns="45716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2163763" y="2647950"/>
            <a:ext cx="10588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1" tIns="45716" rIns="91431" bIns="45716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>
            <a:off x="2163763" y="2638425"/>
            <a:ext cx="0" cy="777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1" tIns="45716" rIns="91431" bIns="45716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09" name="Line 13"/>
          <p:cNvSpPr>
            <a:spLocks noChangeShapeType="1"/>
          </p:cNvSpPr>
          <p:nvPr/>
        </p:nvSpPr>
        <p:spPr bwMode="auto">
          <a:xfrm>
            <a:off x="3222625" y="2647950"/>
            <a:ext cx="0" cy="777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1" tIns="45716" rIns="91431" bIns="45716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 flipH="1" flipV="1">
            <a:off x="2030413" y="1600200"/>
            <a:ext cx="16779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1" tIns="45716" rIns="91431" bIns="45716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2895600" y="546100"/>
            <a:ext cx="1676400" cy="341624"/>
          </a:xfrm>
          <a:prstGeom prst="rect">
            <a:avLst/>
          </a:prstGeom>
          <a:solidFill>
            <a:srgbClr val="E0BE9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>
            <a:lvl1pPr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id-ID" sz="900" b="1" dirty="0">
                <a:solidFill>
                  <a:srgbClr val="000000"/>
                </a:solidFill>
                <a:latin typeface="Arial Narrow" panose="020B0606020202030204" pitchFamily="34" charset="0"/>
              </a:rPr>
              <a:t>MENTERI PP</a:t>
            </a:r>
            <a:r>
              <a:rPr lang="id-ID" altLang="id-ID" sz="900" b="1" dirty="0">
                <a:solidFill>
                  <a:srgbClr val="000000"/>
                </a:solidFill>
                <a:latin typeface="Arial Narrow" panose="020B0606020202030204" pitchFamily="34" charset="0"/>
              </a:rPr>
              <a:t>N</a:t>
            </a:r>
            <a:r>
              <a:rPr lang="en-US" altLang="id-ID" sz="900" b="1" dirty="0">
                <a:solidFill>
                  <a:srgbClr val="000000"/>
                </a:solidFill>
                <a:latin typeface="Arial Narrow" panose="020B0606020202030204" pitchFamily="34" charset="0"/>
              </a:rPr>
              <a:t>/</a:t>
            </a:r>
            <a:br>
              <a:rPr lang="en-US" altLang="id-ID" sz="900" b="1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en-US" altLang="id-ID" sz="900" b="1" dirty="0">
                <a:solidFill>
                  <a:srgbClr val="000000"/>
                </a:solidFill>
                <a:latin typeface="Arial Narrow" panose="020B0606020202030204" pitchFamily="34" charset="0"/>
              </a:rPr>
              <a:t>KEPALA BAPPENAS</a:t>
            </a:r>
          </a:p>
        </p:txBody>
      </p:sp>
      <p:sp>
        <p:nvSpPr>
          <p:cNvPr id="4112" name="Line 16"/>
          <p:cNvSpPr>
            <a:spLocks noChangeShapeType="1"/>
          </p:cNvSpPr>
          <p:nvPr/>
        </p:nvSpPr>
        <p:spPr bwMode="auto">
          <a:xfrm>
            <a:off x="3721100" y="914400"/>
            <a:ext cx="14288" cy="25161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1" tIns="45716" rIns="91431" bIns="45716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13" name="Line 17"/>
          <p:cNvSpPr>
            <a:spLocks noChangeShapeType="1"/>
          </p:cNvSpPr>
          <p:nvPr/>
        </p:nvSpPr>
        <p:spPr bwMode="auto">
          <a:xfrm>
            <a:off x="7556500" y="2667000"/>
            <a:ext cx="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14" name="Line 30"/>
          <p:cNvSpPr>
            <a:spLocks noChangeShapeType="1"/>
          </p:cNvSpPr>
          <p:nvPr/>
        </p:nvSpPr>
        <p:spPr bwMode="auto">
          <a:xfrm>
            <a:off x="4278313" y="3424238"/>
            <a:ext cx="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15" name="Rectangle 31"/>
          <p:cNvSpPr>
            <a:spLocks noChangeArrowheads="1"/>
          </p:cNvSpPr>
          <p:nvPr/>
        </p:nvSpPr>
        <p:spPr bwMode="auto">
          <a:xfrm>
            <a:off x="107950" y="3500438"/>
            <a:ext cx="806450" cy="538162"/>
          </a:xfrm>
          <a:prstGeom prst="rect">
            <a:avLst/>
          </a:prstGeom>
          <a:solidFill>
            <a:srgbClr val="E7CCB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Deputi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Bidang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id-ID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Ekonomi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116" name="Rectangle 32"/>
          <p:cNvSpPr>
            <a:spLocks noChangeArrowheads="1"/>
          </p:cNvSpPr>
          <p:nvPr/>
        </p:nvSpPr>
        <p:spPr bwMode="auto">
          <a:xfrm>
            <a:off x="169864" y="4219575"/>
            <a:ext cx="744537" cy="447675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Direktorat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Perencanaan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Makro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endParaRPr lang="id-ID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&amp;</a:t>
            </a:r>
            <a:r>
              <a:rPr lang="id-ID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Analisis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Statistik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117" name="Rectangle 33"/>
          <p:cNvSpPr>
            <a:spLocks noChangeArrowheads="1"/>
          </p:cNvSpPr>
          <p:nvPr/>
        </p:nvSpPr>
        <p:spPr bwMode="auto">
          <a:xfrm>
            <a:off x="169864" y="5230813"/>
            <a:ext cx="731837" cy="434975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Direktorat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id-ID" altLang="ja-JP" sz="70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4" charset="-128"/>
              </a:rPr>
              <a:t>Jasa Keuangan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id-ID" altLang="ja-JP" sz="70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4" charset="-128"/>
              </a:rPr>
              <a:t>&amp; BUMN</a:t>
            </a:r>
          </a:p>
        </p:txBody>
      </p:sp>
      <p:sp>
        <p:nvSpPr>
          <p:cNvPr id="4118" name="Rectangle 34"/>
          <p:cNvSpPr>
            <a:spLocks noChangeArrowheads="1"/>
          </p:cNvSpPr>
          <p:nvPr/>
        </p:nvSpPr>
        <p:spPr bwMode="auto">
          <a:xfrm>
            <a:off x="169864" y="4725989"/>
            <a:ext cx="744537" cy="461962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Direktorat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Keuangan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Negara &amp;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Analisis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Moneter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119" name="Line 35"/>
          <p:cNvSpPr>
            <a:spLocks noChangeShapeType="1"/>
          </p:cNvSpPr>
          <p:nvPr/>
        </p:nvSpPr>
        <p:spPr bwMode="auto">
          <a:xfrm>
            <a:off x="107951" y="4443413"/>
            <a:ext cx="619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20" name="Line 36"/>
          <p:cNvSpPr>
            <a:spLocks noChangeShapeType="1"/>
          </p:cNvSpPr>
          <p:nvPr/>
        </p:nvSpPr>
        <p:spPr bwMode="auto">
          <a:xfrm flipV="1">
            <a:off x="107951" y="4962525"/>
            <a:ext cx="619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21" name="Line 37"/>
          <p:cNvSpPr>
            <a:spLocks noChangeShapeType="1"/>
          </p:cNvSpPr>
          <p:nvPr/>
        </p:nvSpPr>
        <p:spPr bwMode="auto">
          <a:xfrm flipH="1">
            <a:off x="107951" y="5410200"/>
            <a:ext cx="619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22" name="Line 38"/>
          <p:cNvSpPr>
            <a:spLocks noChangeShapeType="1"/>
          </p:cNvSpPr>
          <p:nvPr/>
        </p:nvSpPr>
        <p:spPr bwMode="auto">
          <a:xfrm>
            <a:off x="107950" y="4108450"/>
            <a:ext cx="4381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23" name="Line 39"/>
          <p:cNvSpPr>
            <a:spLocks noChangeShapeType="1"/>
          </p:cNvSpPr>
          <p:nvPr/>
        </p:nvSpPr>
        <p:spPr bwMode="auto">
          <a:xfrm>
            <a:off x="541338" y="4038601"/>
            <a:ext cx="0" cy="746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24" name="Line 40"/>
          <p:cNvSpPr>
            <a:spLocks noChangeShapeType="1"/>
          </p:cNvSpPr>
          <p:nvPr/>
        </p:nvSpPr>
        <p:spPr bwMode="auto">
          <a:xfrm>
            <a:off x="541338" y="3424238"/>
            <a:ext cx="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25" name="Line 41"/>
          <p:cNvSpPr>
            <a:spLocks noChangeShapeType="1"/>
          </p:cNvSpPr>
          <p:nvPr/>
        </p:nvSpPr>
        <p:spPr bwMode="auto">
          <a:xfrm flipH="1">
            <a:off x="101600" y="5932488"/>
            <a:ext cx="619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26" name="Rectangle 42"/>
          <p:cNvSpPr>
            <a:spLocks noChangeArrowheads="1"/>
          </p:cNvSpPr>
          <p:nvPr/>
        </p:nvSpPr>
        <p:spPr bwMode="auto">
          <a:xfrm>
            <a:off x="166689" y="5714999"/>
            <a:ext cx="735012" cy="561977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Direktorat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sv-SE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Perdagangan,</a:t>
            </a:r>
            <a:endParaRPr lang="id-ID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sv-SE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Investasi</a:t>
            </a:r>
            <a:endParaRPr lang="id-ID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sv-SE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&amp; Kerjasama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sv-SE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Ekonomi Internasional</a:t>
            </a:r>
          </a:p>
        </p:txBody>
      </p:sp>
      <p:sp>
        <p:nvSpPr>
          <p:cNvPr id="4127" name="Line 43"/>
          <p:cNvSpPr>
            <a:spLocks noChangeShapeType="1"/>
          </p:cNvSpPr>
          <p:nvPr/>
        </p:nvSpPr>
        <p:spPr bwMode="auto">
          <a:xfrm>
            <a:off x="100013" y="4100514"/>
            <a:ext cx="3175" cy="2400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28" name="Rectangle 44"/>
          <p:cNvSpPr>
            <a:spLocks noChangeArrowheads="1"/>
          </p:cNvSpPr>
          <p:nvPr/>
        </p:nvSpPr>
        <p:spPr bwMode="auto">
          <a:xfrm>
            <a:off x="4845050" y="3487738"/>
            <a:ext cx="700088" cy="538162"/>
          </a:xfrm>
          <a:prstGeom prst="rect">
            <a:avLst/>
          </a:prstGeom>
          <a:solidFill>
            <a:srgbClr val="E7CCB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Deputi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Bidang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Sarana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dan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Prasarana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129" name="Rectangle 45"/>
          <p:cNvSpPr>
            <a:spLocks noChangeArrowheads="1"/>
          </p:cNvSpPr>
          <p:nvPr/>
        </p:nvSpPr>
        <p:spPr bwMode="auto">
          <a:xfrm>
            <a:off x="4889500" y="4192589"/>
            <a:ext cx="665163" cy="458787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Direktorat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Pengairan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Dan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Irigasi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130" name="Rectangle 46"/>
          <p:cNvSpPr>
            <a:spLocks noChangeArrowheads="1"/>
          </p:cNvSpPr>
          <p:nvPr/>
        </p:nvSpPr>
        <p:spPr bwMode="auto">
          <a:xfrm>
            <a:off x="4894264" y="5241926"/>
            <a:ext cx="676275" cy="423863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Direktorat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Energi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,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Telekomunikasi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&amp;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Informatika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131" name="Rectangle 47"/>
          <p:cNvSpPr>
            <a:spLocks noChangeArrowheads="1"/>
          </p:cNvSpPr>
          <p:nvPr/>
        </p:nvSpPr>
        <p:spPr bwMode="auto">
          <a:xfrm>
            <a:off x="4889500" y="4729164"/>
            <a:ext cx="681038" cy="454025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Direktorat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Transportasi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132" name="Rectangle 48"/>
          <p:cNvSpPr>
            <a:spLocks noChangeArrowheads="1"/>
          </p:cNvSpPr>
          <p:nvPr/>
        </p:nvSpPr>
        <p:spPr bwMode="auto">
          <a:xfrm>
            <a:off x="4889501" y="5713414"/>
            <a:ext cx="688975" cy="458787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Direktorat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Kerjasama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Pemerintah-Swasta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endParaRPr lang="id-ID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&amp;</a:t>
            </a:r>
            <a:r>
              <a:rPr lang="id-ID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Rancang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Bangun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133" name="Line 49"/>
          <p:cNvSpPr>
            <a:spLocks noChangeShapeType="1"/>
          </p:cNvSpPr>
          <p:nvPr/>
        </p:nvSpPr>
        <p:spPr bwMode="auto">
          <a:xfrm>
            <a:off x="4826000" y="4419600"/>
            <a:ext cx="61913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34" name="Line 50"/>
          <p:cNvSpPr>
            <a:spLocks noChangeShapeType="1"/>
          </p:cNvSpPr>
          <p:nvPr/>
        </p:nvSpPr>
        <p:spPr bwMode="auto">
          <a:xfrm flipV="1">
            <a:off x="4826000" y="4951414"/>
            <a:ext cx="61913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35" name="Line 51"/>
          <p:cNvSpPr>
            <a:spLocks noChangeShapeType="1"/>
          </p:cNvSpPr>
          <p:nvPr/>
        </p:nvSpPr>
        <p:spPr bwMode="auto">
          <a:xfrm flipH="1">
            <a:off x="4826000" y="5478464"/>
            <a:ext cx="61913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36" name="Line 52"/>
          <p:cNvSpPr>
            <a:spLocks noChangeShapeType="1"/>
          </p:cNvSpPr>
          <p:nvPr/>
        </p:nvSpPr>
        <p:spPr bwMode="auto">
          <a:xfrm flipH="1">
            <a:off x="4826000" y="5935664"/>
            <a:ext cx="61913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37" name="Line 53"/>
          <p:cNvSpPr>
            <a:spLocks noChangeShapeType="1"/>
          </p:cNvSpPr>
          <p:nvPr/>
        </p:nvSpPr>
        <p:spPr bwMode="auto">
          <a:xfrm flipH="1" flipV="1">
            <a:off x="5226050" y="3411539"/>
            <a:ext cx="0" cy="777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38" name="Line 54"/>
          <p:cNvSpPr>
            <a:spLocks noChangeShapeType="1"/>
          </p:cNvSpPr>
          <p:nvPr/>
        </p:nvSpPr>
        <p:spPr bwMode="auto">
          <a:xfrm>
            <a:off x="5226050" y="4030664"/>
            <a:ext cx="0" cy="841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39" name="Line 55"/>
          <p:cNvSpPr>
            <a:spLocks noChangeShapeType="1"/>
          </p:cNvSpPr>
          <p:nvPr/>
        </p:nvSpPr>
        <p:spPr bwMode="auto">
          <a:xfrm flipV="1">
            <a:off x="4829175" y="4116389"/>
            <a:ext cx="407988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40" name="Line 56"/>
          <p:cNvSpPr>
            <a:spLocks noChangeShapeType="1"/>
          </p:cNvSpPr>
          <p:nvPr/>
        </p:nvSpPr>
        <p:spPr bwMode="auto">
          <a:xfrm>
            <a:off x="4827588" y="4114800"/>
            <a:ext cx="4763" cy="18176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41" name="Line 57"/>
          <p:cNvSpPr>
            <a:spLocks noChangeShapeType="1"/>
          </p:cNvSpPr>
          <p:nvPr/>
        </p:nvSpPr>
        <p:spPr bwMode="auto">
          <a:xfrm flipH="1" flipV="1">
            <a:off x="6961188" y="3409950"/>
            <a:ext cx="0" cy="777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42" name="Rectangle 58"/>
          <p:cNvSpPr>
            <a:spLocks noChangeArrowheads="1"/>
          </p:cNvSpPr>
          <p:nvPr/>
        </p:nvSpPr>
        <p:spPr bwMode="auto">
          <a:xfrm>
            <a:off x="6608763" y="3484564"/>
            <a:ext cx="704850" cy="538162"/>
          </a:xfrm>
          <a:prstGeom prst="rect">
            <a:avLst/>
          </a:prstGeom>
          <a:solidFill>
            <a:srgbClr val="E7CCB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Deputi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Bidang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Pendanaan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Pembangunan</a:t>
            </a:r>
          </a:p>
        </p:txBody>
      </p:sp>
      <p:sp>
        <p:nvSpPr>
          <p:cNvPr id="4143" name="Rectangle 59"/>
          <p:cNvSpPr>
            <a:spLocks noChangeArrowheads="1"/>
          </p:cNvSpPr>
          <p:nvPr/>
        </p:nvSpPr>
        <p:spPr bwMode="auto">
          <a:xfrm>
            <a:off x="6638926" y="4762500"/>
            <a:ext cx="676275" cy="458788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Direktorat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Alokasi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Pendanaan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Pembangunan</a:t>
            </a:r>
          </a:p>
        </p:txBody>
      </p:sp>
      <p:grpSp>
        <p:nvGrpSpPr>
          <p:cNvPr id="2" name="Group 1287"/>
          <p:cNvGrpSpPr>
            <a:grpSpLocks/>
          </p:cNvGrpSpPr>
          <p:nvPr/>
        </p:nvGrpSpPr>
        <p:grpSpPr bwMode="auto">
          <a:xfrm>
            <a:off x="6638926" y="5276850"/>
            <a:ext cx="688975" cy="1509713"/>
            <a:chOff x="4174" y="2960"/>
            <a:chExt cx="434" cy="951"/>
          </a:xfrm>
        </p:grpSpPr>
        <p:sp>
          <p:nvSpPr>
            <p:cNvPr id="4277" name="Rectangle 60"/>
            <p:cNvSpPr>
              <a:spLocks noChangeArrowheads="1"/>
            </p:cNvSpPr>
            <p:nvPr/>
          </p:nvSpPr>
          <p:spPr bwMode="auto">
            <a:xfrm>
              <a:off x="4179" y="3299"/>
              <a:ext cx="425" cy="291"/>
            </a:xfrm>
            <a:prstGeom prst="rect">
              <a:avLst/>
            </a:prstGeom>
            <a:solidFill>
              <a:srgbClr val="F5ECAD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6326" tIns="53163" rIns="106326" bIns="53163" anchor="ctr"/>
            <a:lstStyle>
              <a:lvl1pPr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1pPr>
              <a:lvl2pPr marL="742950" indent="-28575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2pPr>
              <a:lvl3pPr marL="11430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3pPr>
              <a:lvl4pPr marL="16002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4pPr>
              <a:lvl5pPr marL="20574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5pPr>
              <a:lvl6pPr marL="25146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6pPr>
              <a:lvl7pPr marL="29718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7pPr>
              <a:lvl8pPr marL="34290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8pPr>
              <a:lvl9pPr marL="38862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Direktorat</a:t>
              </a:r>
              <a:endPara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Pendanaan</a:t>
              </a:r>
              <a:r>
                <a:rPr lang="en-U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Luar</a:t>
              </a:r>
              <a:r>
                <a:rPr lang="en-U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Negeri</a:t>
              </a:r>
              <a:r>
                <a:rPr lang="en-U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Multilateral</a:t>
              </a:r>
            </a:p>
          </p:txBody>
        </p:sp>
        <p:sp>
          <p:nvSpPr>
            <p:cNvPr id="4278" name="Rectangle 61"/>
            <p:cNvSpPr>
              <a:spLocks noChangeArrowheads="1"/>
            </p:cNvSpPr>
            <p:nvPr/>
          </p:nvSpPr>
          <p:spPr bwMode="auto">
            <a:xfrm>
              <a:off x="4179" y="2960"/>
              <a:ext cx="429" cy="291"/>
            </a:xfrm>
            <a:prstGeom prst="rect">
              <a:avLst/>
            </a:prstGeom>
            <a:solidFill>
              <a:srgbClr val="F5ECAD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6326" tIns="53163" rIns="106326" bIns="53163" anchor="ctr"/>
            <a:lstStyle>
              <a:lvl1pPr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1pPr>
              <a:lvl2pPr marL="742950" indent="-28575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2pPr>
              <a:lvl3pPr marL="11430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3pPr>
              <a:lvl4pPr marL="16002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4pPr>
              <a:lvl5pPr marL="20574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5pPr>
              <a:lvl6pPr marL="25146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6pPr>
              <a:lvl7pPr marL="29718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7pPr>
              <a:lvl8pPr marL="34290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8pPr>
              <a:lvl9pPr marL="38862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Direktorat</a:t>
              </a:r>
              <a:endPara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Pendanaan</a:t>
              </a:r>
              <a:r>
                <a:rPr lang="en-U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Luar</a:t>
              </a:r>
              <a:r>
                <a:rPr lang="en-U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Negeri</a:t>
              </a:r>
              <a:r>
                <a:rPr lang="en-U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Bilateral</a:t>
              </a:r>
            </a:p>
          </p:txBody>
        </p:sp>
        <p:sp>
          <p:nvSpPr>
            <p:cNvPr id="4279" name="Rectangle 62"/>
            <p:cNvSpPr>
              <a:spLocks noChangeArrowheads="1"/>
            </p:cNvSpPr>
            <p:nvPr/>
          </p:nvSpPr>
          <p:spPr bwMode="auto">
            <a:xfrm>
              <a:off x="4174" y="3628"/>
              <a:ext cx="429" cy="283"/>
            </a:xfrm>
            <a:prstGeom prst="rect">
              <a:avLst/>
            </a:prstGeom>
            <a:solidFill>
              <a:srgbClr val="F5ECAD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6326" tIns="53163" rIns="106326" bIns="53163" anchor="ctr"/>
            <a:lstStyle>
              <a:lvl1pPr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1pPr>
              <a:lvl2pPr marL="742950" indent="-28575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2pPr>
              <a:lvl3pPr marL="11430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3pPr>
              <a:lvl4pPr marL="16002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4pPr>
              <a:lvl5pPr marL="20574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5pPr>
              <a:lvl6pPr marL="25146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6pPr>
              <a:lvl7pPr marL="29718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7pPr>
              <a:lvl8pPr marL="34290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8pPr>
              <a:lvl9pPr marL="38862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Direktorat</a:t>
              </a:r>
              <a:endPara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Sistem</a:t>
              </a:r>
              <a:r>
                <a:rPr lang="en-U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&amp; </a:t>
              </a: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Prosedur</a:t>
              </a:r>
              <a:r>
                <a:rPr lang="en-U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Pendanaan</a:t>
              </a:r>
              <a:r>
                <a:rPr lang="en-U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Pembangunan</a:t>
              </a:r>
            </a:p>
          </p:txBody>
        </p:sp>
      </p:grpSp>
      <p:sp>
        <p:nvSpPr>
          <p:cNvPr id="4145" name="Line 63"/>
          <p:cNvSpPr>
            <a:spLocks noChangeShapeType="1"/>
          </p:cNvSpPr>
          <p:nvPr/>
        </p:nvSpPr>
        <p:spPr bwMode="auto">
          <a:xfrm>
            <a:off x="6578600" y="4437064"/>
            <a:ext cx="61913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46" name="Line 64"/>
          <p:cNvSpPr>
            <a:spLocks noChangeShapeType="1"/>
          </p:cNvSpPr>
          <p:nvPr/>
        </p:nvSpPr>
        <p:spPr bwMode="auto">
          <a:xfrm flipV="1">
            <a:off x="6578600" y="4953000"/>
            <a:ext cx="61913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47" name="Line 65"/>
          <p:cNvSpPr>
            <a:spLocks noChangeShapeType="1"/>
          </p:cNvSpPr>
          <p:nvPr/>
        </p:nvSpPr>
        <p:spPr bwMode="auto">
          <a:xfrm flipH="1">
            <a:off x="6578600" y="5522914"/>
            <a:ext cx="61913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48" name="Line 66"/>
          <p:cNvSpPr>
            <a:spLocks noChangeShapeType="1"/>
          </p:cNvSpPr>
          <p:nvPr/>
        </p:nvSpPr>
        <p:spPr bwMode="auto">
          <a:xfrm flipH="1">
            <a:off x="6578600" y="6037264"/>
            <a:ext cx="61913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49" name="Line 67"/>
          <p:cNvSpPr>
            <a:spLocks noChangeShapeType="1"/>
          </p:cNvSpPr>
          <p:nvPr/>
        </p:nvSpPr>
        <p:spPr bwMode="auto">
          <a:xfrm>
            <a:off x="6569075" y="4110039"/>
            <a:ext cx="0" cy="23606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50" name="Line 68"/>
          <p:cNvSpPr>
            <a:spLocks noChangeShapeType="1"/>
          </p:cNvSpPr>
          <p:nvPr/>
        </p:nvSpPr>
        <p:spPr bwMode="auto">
          <a:xfrm>
            <a:off x="6969125" y="4032251"/>
            <a:ext cx="0" cy="746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52" name="Rectangle 70"/>
          <p:cNvSpPr>
            <a:spLocks noChangeArrowheads="1"/>
          </p:cNvSpPr>
          <p:nvPr/>
        </p:nvSpPr>
        <p:spPr bwMode="auto">
          <a:xfrm>
            <a:off x="5738814" y="3487738"/>
            <a:ext cx="698500" cy="538162"/>
          </a:xfrm>
          <a:prstGeom prst="rect">
            <a:avLst/>
          </a:prstGeom>
          <a:solidFill>
            <a:srgbClr val="E7CCB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Deputi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Bidang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Politik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,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Hukum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,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Pertahanan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&amp; </a:t>
            </a:r>
            <a:endParaRPr lang="id-ID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Keamanan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153" name="Line 71"/>
          <p:cNvSpPr>
            <a:spLocks noChangeShapeType="1"/>
          </p:cNvSpPr>
          <p:nvPr/>
        </p:nvSpPr>
        <p:spPr bwMode="auto">
          <a:xfrm>
            <a:off x="6118225" y="4014788"/>
            <a:ext cx="0" cy="968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54" name="Line 72"/>
          <p:cNvSpPr>
            <a:spLocks noChangeShapeType="1"/>
          </p:cNvSpPr>
          <p:nvPr/>
        </p:nvSpPr>
        <p:spPr bwMode="auto">
          <a:xfrm>
            <a:off x="6130925" y="3405188"/>
            <a:ext cx="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55" name="Rectangle 73"/>
          <p:cNvSpPr>
            <a:spLocks noChangeArrowheads="1"/>
          </p:cNvSpPr>
          <p:nvPr/>
        </p:nvSpPr>
        <p:spPr bwMode="auto">
          <a:xfrm>
            <a:off x="5788025" y="4169569"/>
            <a:ext cx="649288" cy="461962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Direktorat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Politik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&amp; </a:t>
            </a:r>
            <a:endParaRPr lang="id-ID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Komunikasi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156" name="Rectangle 74"/>
          <p:cNvSpPr>
            <a:spLocks noChangeArrowheads="1"/>
          </p:cNvSpPr>
          <p:nvPr/>
        </p:nvSpPr>
        <p:spPr bwMode="auto">
          <a:xfrm>
            <a:off x="5785473" y="5199942"/>
            <a:ext cx="623887" cy="458788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Direktorat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Hukum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&amp; </a:t>
            </a:r>
            <a:endParaRPr lang="id-ID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Regulasi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157" name="Line 75"/>
          <p:cNvSpPr>
            <a:spLocks noChangeShapeType="1"/>
          </p:cNvSpPr>
          <p:nvPr/>
        </p:nvSpPr>
        <p:spPr bwMode="auto">
          <a:xfrm>
            <a:off x="5721350" y="4445000"/>
            <a:ext cx="71438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58" name="Line 76"/>
          <p:cNvSpPr>
            <a:spLocks noChangeShapeType="1"/>
          </p:cNvSpPr>
          <p:nvPr/>
        </p:nvSpPr>
        <p:spPr bwMode="auto">
          <a:xfrm flipV="1">
            <a:off x="5721350" y="4954589"/>
            <a:ext cx="71438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59" name="Line 77"/>
          <p:cNvSpPr>
            <a:spLocks noChangeShapeType="1"/>
          </p:cNvSpPr>
          <p:nvPr/>
        </p:nvSpPr>
        <p:spPr bwMode="auto">
          <a:xfrm flipH="1">
            <a:off x="5721351" y="5467350"/>
            <a:ext cx="714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60" name="Line 78"/>
          <p:cNvSpPr>
            <a:spLocks noChangeShapeType="1"/>
          </p:cNvSpPr>
          <p:nvPr/>
        </p:nvSpPr>
        <p:spPr bwMode="auto">
          <a:xfrm flipH="1">
            <a:off x="5721350" y="6045200"/>
            <a:ext cx="8255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61" name="Rectangle 79"/>
          <p:cNvSpPr>
            <a:spLocks noChangeArrowheads="1"/>
          </p:cNvSpPr>
          <p:nvPr/>
        </p:nvSpPr>
        <p:spPr bwMode="auto">
          <a:xfrm>
            <a:off x="5795963" y="5715000"/>
            <a:ext cx="631825" cy="549276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7989" tIns="53158" rIns="71993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Direktorat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id-ID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	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Politik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Luar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Negeri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endParaRPr lang="id-ID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&amp;</a:t>
            </a:r>
            <a:r>
              <a:rPr lang="id-ID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Kerjasama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endParaRPr lang="id-ID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Pembangunan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Internasional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162" name="Rectangle 80"/>
          <p:cNvSpPr>
            <a:spLocks noChangeArrowheads="1"/>
          </p:cNvSpPr>
          <p:nvPr/>
        </p:nvSpPr>
        <p:spPr bwMode="auto">
          <a:xfrm>
            <a:off x="5800726" y="6343290"/>
            <a:ext cx="633413" cy="452438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Direktorat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Pertahanan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&amp;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Keamanan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163" name="Line 81"/>
          <p:cNvSpPr>
            <a:spLocks noChangeShapeType="1"/>
          </p:cNvSpPr>
          <p:nvPr/>
        </p:nvSpPr>
        <p:spPr bwMode="auto">
          <a:xfrm flipH="1">
            <a:off x="5719764" y="6540500"/>
            <a:ext cx="71437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64" name="Line 82"/>
          <p:cNvSpPr>
            <a:spLocks noChangeShapeType="1"/>
          </p:cNvSpPr>
          <p:nvPr/>
        </p:nvSpPr>
        <p:spPr bwMode="auto">
          <a:xfrm>
            <a:off x="5721350" y="4108451"/>
            <a:ext cx="0" cy="24415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65" name="Rectangle 83"/>
          <p:cNvSpPr>
            <a:spLocks noChangeArrowheads="1"/>
          </p:cNvSpPr>
          <p:nvPr/>
        </p:nvSpPr>
        <p:spPr bwMode="auto">
          <a:xfrm>
            <a:off x="5778329" y="4681539"/>
            <a:ext cx="638175" cy="461962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Direktorat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700" dirty="0" err="1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4" charset="-128"/>
              </a:rPr>
              <a:t>Aparatur</a:t>
            </a:r>
            <a:r>
              <a:rPr lang="en-US" altLang="ja-JP" sz="70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4" charset="-128"/>
              </a:rPr>
              <a:t> Negara</a:t>
            </a:r>
          </a:p>
        </p:txBody>
      </p:sp>
      <p:sp>
        <p:nvSpPr>
          <p:cNvPr id="4166" name="Line 84"/>
          <p:cNvSpPr>
            <a:spLocks noChangeShapeType="1"/>
          </p:cNvSpPr>
          <p:nvPr/>
        </p:nvSpPr>
        <p:spPr bwMode="auto">
          <a:xfrm>
            <a:off x="5711825" y="4111626"/>
            <a:ext cx="414338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67" name="Line 85"/>
          <p:cNvSpPr>
            <a:spLocks noChangeShapeType="1"/>
          </p:cNvSpPr>
          <p:nvPr/>
        </p:nvSpPr>
        <p:spPr bwMode="auto">
          <a:xfrm flipV="1">
            <a:off x="5384800" y="2659063"/>
            <a:ext cx="0" cy="968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68" name="Line 86"/>
          <p:cNvSpPr>
            <a:spLocks noChangeShapeType="1"/>
          </p:cNvSpPr>
          <p:nvPr/>
        </p:nvSpPr>
        <p:spPr bwMode="auto">
          <a:xfrm flipV="1">
            <a:off x="6459538" y="2657476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69" name="Line 87"/>
          <p:cNvSpPr>
            <a:spLocks noChangeShapeType="1"/>
          </p:cNvSpPr>
          <p:nvPr/>
        </p:nvSpPr>
        <p:spPr bwMode="auto">
          <a:xfrm flipV="1">
            <a:off x="6457950" y="2573338"/>
            <a:ext cx="0" cy="968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70" name="Rectangle 88"/>
          <p:cNvSpPr>
            <a:spLocks noChangeArrowheads="1"/>
          </p:cNvSpPr>
          <p:nvPr/>
        </p:nvSpPr>
        <p:spPr bwMode="auto">
          <a:xfrm>
            <a:off x="3886200" y="2749551"/>
            <a:ext cx="914400" cy="485775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Biro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Hubungan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Masyarakat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dan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Tata Usaha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Pimpinan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171" name="Rectangle 89"/>
          <p:cNvSpPr>
            <a:spLocks noChangeArrowheads="1"/>
          </p:cNvSpPr>
          <p:nvPr/>
        </p:nvSpPr>
        <p:spPr bwMode="auto">
          <a:xfrm>
            <a:off x="5003800" y="2738438"/>
            <a:ext cx="762000" cy="500062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Biro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Sumber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Daya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Manusia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4172" name="Rectangle 90"/>
          <p:cNvSpPr>
            <a:spLocks noChangeArrowheads="1"/>
          </p:cNvSpPr>
          <p:nvPr/>
        </p:nvSpPr>
        <p:spPr bwMode="auto">
          <a:xfrm>
            <a:off x="7188200" y="2738438"/>
            <a:ext cx="746125" cy="500062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Biro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Perencanaan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Organisasi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,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dan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Tata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Laksana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173" name="Rectangle 92"/>
          <p:cNvSpPr>
            <a:spLocks noChangeArrowheads="1"/>
          </p:cNvSpPr>
          <p:nvPr/>
        </p:nvSpPr>
        <p:spPr bwMode="auto">
          <a:xfrm>
            <a:off x="8372475" y="4714875"/>
            <a:ext cx="666750" cy="457200"/>
          </a:xfrm>
          <a:prstGeom prst="rect">
            <a:avLst/>
          </a:prstGeom>
          <a:solidFill>
            <a:srgbClr val="F5ECAD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4" charset="-128"/>
              </a:rPr>
              <a:t>Pusat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4" charset="-128"/>
              </a:rPr>
              <a:t> Data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4" charset="-128"/>
              </a:rPr>
              <a:t>dan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  <a:ea typeface="ＭＳ Ｐゴシック" pitchFamily="34" charset="-128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4" charset="-128"/>
              </a:rPr>
              <a:t>Informasi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  <a:ea typeface="ＭＳ Ｐゴシック" pitchFamily="34" charset="-128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4" charset="-128"/>
              </a:rPr>
              <a:t>Perencanaan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  <a:ea typeface="ＭＳ Ｐゴシック" pitchFamily="34" charset="-128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4" charset="-128"/>
              </a:rPr>
              <a:t>Pembangunan</a:t>
            </a:r>
          </a:p>
        </p:txBody>
      </p:sp>
      <p:sp>
        <p:nvSpPr>
          <p:cNvPr id="4174" name="Rectangle 93"/>
          <p:cNvSpPr>
            <a:spLocks noChangeArrowheads="1"/>
          </p:cNvSpPr>
          <p:nvPr/>
        </p:nvSpPr>
        <p:spPr bwMode="auto">
          <a:xfrm>
            <a:off x="8191500" y="2738438"/>
            <a:ext cx="685800" cy="500062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Biro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Umum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175" name="Rectangle 94"/>
          <p:cNvSpPr>
            <a:spLocks noChangeArrowheads="1"/>
          </p:cNvSpPr>
          <p:nvPr/>
        </p:nvSpPr>
        <p:spPr bwMode="auto">
          <a:xfrm>
            <a:off x="6096001" y="2743201"/>
            <a:ext cx="762000" cy="500063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Biro 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Hukum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176" name="Line 96"/>
          <p:cNvSpPr>
            <a:spLocks noChangeShapeType="1"/>
          </p:cNvSpPr>
          <p:nvPr/>
        </p:nvSpPr>
        <p:spPr bwMode="auto">
          <a:xfrm flipH="1" flipV="1">
            <a:off x="8512175" y="2668589"/>
            <a:ext cx="0" cy="777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77" name="Line 97"/>
          <p:cNvSpPr>
            <a:spLocks noChangeShapeType="1"/>
          </p:cNvSpPr>
          <p:nvPr/>
        </p:nvSpPr>
        <p:spPr bwMode="auto">
          <a:xfrm>
            <a:off x="6569076" y="4116389"/>
            <a:ext cx="407988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78" name="Line 98"/>
          <p:cNvSpPr>
            <a:spLocks noChangeShapeType="1"/>
          </p:cNvSpPr>
          <p:nvPr/>
        </p:nvSpPr>
        <p:spPr bwMode="auto">
          <a:xfrm>
            <a:off x="3746500" y="3302000"/>
            <a:ext cx="48069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1" tIns="45716" rIns="91431" bIns="45716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79" name="Line 99"/>
          <p:cNvSpPr>
            <a:spLocks noChangeShapeType="1"/>
          </p:cNvSpPr>
          <p:nvPr/>
        </p:nvSpPr>
        <p:spPr bwMode="auto">
          <a:xfrm>
            <a:off x="8550275" y="3302001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1" tIns="45716" rIns="91431" bIns="45716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80" name="Line 100"/>
          <p:cNvSpPr>
            <a:spLocks noChangeShapeType="1"/>
          </p:cNvSpPr>
          <p:nvPr/>
        </p:nvSpPr>
        <p:spPr bwMode="auto">
          <a:xfrm flipH="1" flipV="1">
            <a:off x="8269288" y="4094163"/>
            <a:ext cx="2730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1" tIns="45716" rIns="91431" bIns="45716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81" name="Line 101"/>
          <p:cNvSpPr>
            <a:spLocks noChangeShapeType="1"/>
          </p:cNvSpPr>
          <p:nvPr/>
        </p:nvSpPr>
        <p:spPr bwMode="auto">
          <a:xfrm>
            <a:off x="8275639" y="4095750"/>
            <a:ext cx="14287" cy="1422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1" tIns="45716" rIns="91431" bIns="45716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82" name="Line 106"/>
          <p:cNvSpPr>
            <a:spLocks noChangeShapeType="1"/>
          </p:cNvSpPr>
          <p:nvPr/>
        </p:nvSpPr>
        <p:spPr bwMode="auto">
          <a:xfrm flipV="1">
            <a:off x="8294688" y="4953000"/>
            <a:ext cx="61912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83" name="Line 107"/>
          <p:cNvSpPr>
            <a:spLocks noChangeShapeType="1"/>
          </p:cNvSpPr>
          <p:nvPr/>
        </p:nvSpPr>
        <p:spPr bwMode="auto">
          <a:xfrm flipV="1">
            <a:off x="8294688" y="5503864"/>
            <a:ext cx="61912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grpSp>
        <p:nvGrpSpPr>
          <p:cNvPr id="3" name="Group 1120"/>
          <p:cNvGrpSpPr>
            <a:grpSpLocks/>
          </p:cNvGrpSpPr>
          <p:nvPr/>
        </p:nvGrpSpPr>
        <p:grpSpPr bwMode="auto">
          <a:xfrm>
            <a:off x="1938339" y="3500440"/>
            <a:ext cx="2825751" cy="3248025"/>
            <a:chOff x="1221" y="2205"/>
            <a:chExt cx="1780" cy="2046"/>
          </a:xfrm>
        </p:grpSpPr>
        <p:sp>
          <p:nvSpPr>
            <p:cNvPr id="4263" name="Rectangle 18"/>
            <p:cNvSpPr>
              <a:spLocks noChangeArrowheads="1"/>
            </p:cNvSpPr>
            <p:nvPr/>
          </p:nvSpPr>
          <p:spPr bwMode="auto">
            <a:xfrm>
              <a:off x="2456" y="2205"/>
              <a:ext cx="482" cy="339"/>
            </a:xfrm>
            <a:prstGeom prst="rect">
              <a:avLst/>
            </a:prstGeom>
            <a:solidFill>
              <a:srgbClr val="E7CCB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6326" tIns="53163" rIns="106326" bIns="53163" anchor="ctr"/>
            <a:lstStyle>
              <a:lvl1pPr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1pPr>
              <a:lvl2pPr marL="742950" indent="-28575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2pPr>
              <a:lvl3pPr marL="11430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3pPr>
              <a:lvl4pPr marL="16002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4pPr>
              <a:lvl5pPr marL="20574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5pPr>
              <a:lvl6pPr marL="25146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6pPr>
              <a:lvl7pPr marL="29718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7pPr>
              <a:lvl8pPr marL="34290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8pPr>
              <a:lvl9pPr marL="38862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Deputi</a:t>
              </a:r>
              <a:r>
                <a:rPr lang="en-U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Bidang</a:t>
              </a:r>
              <a:r>
                <a:rPr lang="en-U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Pemb</a:t>
              </a:r>
              <a:r>
                <a:rPr lang="id-ID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angunan</a:t>
              </a:r>
              <a:r>
                <a:rPr lang="en-U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  <a:endParaRPr lang="id-ID" altLang="id-ID" sz="70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Manusia</a:t>
              </a:r>
              <a:r>
                <a:rPr lang="en-U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, </a:t>
              </a:r>
              <a:endParaRPr lang="id-ID" altLang="id-ID" sz="70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Masy</a:t>
              </a:r>
              <a:r>
                <a:rPr lang="id-ID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arakat</a:t>
              </a:r>
              <a:r>
                <a:rPr lang="en-U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&amp; </a:t>
              </a: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Kebudayaan</a:t>
              </a:r>
              <a:endPara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264" name="Line 19"/>
            <p:cNvSpPr>
              <a:spLocks noChangeShapeType="1"/>
            </p:cNvSpPr>
            <p:nvPr/>
          </p:nvSpPr>
          <p:spPr bwMode="auto">
            <a:xfrm>
              <a:off x="2695" y="2544"/>
              <a:ext cx="0" cy="4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d-ID" sz="1200" dirty="0">
                <a:solidFill>
                  <a:srgbClr val="000000"/>
                </a:solidFill>
                <a:latin typeface="CG Times" pitchFamily="18" charset="0"/>
              </a:endParaRPr>
            </a:p>
          </p:txBody>
        </p:sp>
        <p:sp>
          <p:nvSpPr>
            <p:cNvPr id="4265" name="Rectangle 20"/>
            <p:cNvSpPr>
              <a:spLocks noChangeArrowheads="1"/>
            </p:cNvSpPr>
            <p:nvPr/>
          </p:nvSpPr>
          <p:spPr bwMode="auto">
            <a:xfrm>
              <a:off x="2498" y="2644"/>
              <a:ext cx="445" cy="291"/>
            </a:xfrm>
            <a:prstGeom prst="rect">
              <a:avLst/>
            </a:prstGeom>
            <a:solidFill>
              <a:srgbClr val="F5ECAD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6326" tIns="53163" rIns="106326" bIns="53163" anchor="ctr"/>
            <a:lstStyle>
              <a:lvl1pPr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1pPr>
              <a:lvl2pPr marL="742950" indent="-28575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2pPr>
              <a:lvl3pPr marL="11430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3pPr>
              <a:lvl4pPr marL="16002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4pPr>
              <a:lvl5pPr marL="20574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5pPr>
              <a:lvl6pPr marL="25146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6pPr>
              <a:lvl7pPr marL="29718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7pPr>
              <a:lvl8pPr marL="34290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8pPr>
              <a:lvl9pPr marL="38862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Direktorat</a:t>
              </a:r>
              <a:endPara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Kesehatan</a:t>
              </a:r>
              <a:r>
                <a:rPr lang="en-U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&amp; </a:t>
              </a: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Gizi</a:t>
              </a:r>
              <a:endPara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Masyarakat</a:t>
              </a:r>
              <a:endPara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266" name="Rectangle 21"/>
            <p:cNvSpPr>
              <a:spLocks noChangeArrowheads="1"/>
            </p:cNvSpPr>
            <p:nvPr/>
          </p:nvSpPr>
          <p:spPr bwMode="auto">
            <a:xfrm>
              <a:off x="2498" y="3325"/>
              <a:ext cx="450" cy="291"/>
            </a:xfrm>
            <a:prstGeom prst="rect">
              <a:avLst/>
            </a:prstGeom>
            <a:solidFill>
              <a:srgbClr val="F5ECAD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6326" tIns="53163" rIns="106326" bIns="53163" anchor="ctr"/>
            <a:lstStyle>
              <a:lvl1pPr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1pPr>
              <a:lvl2pPr marL="742950" indent="-28575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2pPr>
              <a:lvl3pPr marL="11430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3pPr>
              <a:lvl4pPr marL="16002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4pPr>
              <a:lvl5pPr marL="20574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5pPr>
              <a:lvl6pPr marL="25146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6pPr>
              <a:lvl7pPr marL="29718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7pPr>
              <a:lvl8pPr marL="34290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8pPr>
              <a:lvl9pPr marL="38862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Direktorat</a:t>
              </a:r>
              <a:endPara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Pendidikan</a:t>
              </a:r>
              <a:r>
                <a:rPr lang="en-U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Tinggi</a:t>
              </a:r>
              <a:r>
                <a:rPr lang="en-U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, </a:t>
              </a: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Iptek</a:t>
              </a:r>
              <a:r>
                <a:rPr lang="en-U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&amp; </a:t>
              </a: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Kebudayaan</a:t>
              </a:r>
              <a:endPara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267" name="Rectangle 22"/>
            <p:cNvSpPr>
              <a:spLocks noChangeArrowheads="1"/>
            </p:cNvSpPr>
            <p:nvPr/>
          </p:nvSpPr>
          <p:spPr bwMode="auto">
            <a:xfrm>
              <a:off x="2498" y="2978"/>
              <a:ext cx="449" cy="291"/>
            </a:xfrm>
            <a:prstGeom prst="rect">
              <a:avLst/>
            </a:prstGeom>
            <a:solidFill>
              <a:srgbClr val="F5ECAD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6326" tIns="53163" rIns="106326" bIns="53163" anchor="ctr"/>
            <a:lstStyle>
              <a:lvl1pPr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1pPr>
              <a:lvl2pPr marL="742950" indent="-28575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2pPr>
              <a:lvl3pPr marL="11430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3pPr>
              <a:lvl4pPr marL="16002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4pPr>
              <a:lvl5pPr marL="20574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5pPr>
              <a:lvl6pPr marL="25146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6pPr>
              <a:lvl7pPr marL="29718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7pPr>
              <a:lvl8pPr marL="34290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8pPr>
              <a:lvl9pPr marL="38862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Direktorat</a:t>
              </a:r>
              <a:endPara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Pendidikan</a:t>
              </a:r>
              <a:r>
                <a:rPr lang="en-U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&amp;</a:t>
              </a: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Agama</a:t>
              </a:r>
            </a:p>
          </p:txBody>
        </p:sp>
        <p:sp>
          <p:nvSpPr>
            <p:cNvPr id="4268" name="Rectangle 23"/>
            <p:cNvSpPr>
              <a:spLocks noChangeArrowheads="1"/>
            </p:cNvSpPr>
            <p:nvPr/>
          </p:nvSpPr>
          <p:spPr bwMode="auto">
            <a:xfrm>
              <a:off x="2498" y="3656"/>
              <a:ext cx="503" cy="280"/>
            </a:xfrm>
            <a:prstGeom prst="rect">
              <a:avLst/>
            </a:prstGeom>
            <a:solidFill>
              <a:srgbClr val="F5ECAD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6326" tIns="53163" rIns="106326" bIns="53163" anchor="ctr"/>
            <a:lstStyle>
              <a:lvl1pPr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1pPr>
              <a:lvl2pPr marL="742950" indent="-28575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2pPr>
              <a:lvl3pPr marL="11430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3pPr>
              <a:lvl4pPr marL="16002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4pPr>
              <a:lvl5pPr marL="20574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5pPr>
              <a:lvl6pPr marL="25146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6pPr>
              <a:lvl7pPr marL="29718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7pPr>
              <a:lvl8pPr marL="34290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8pPr>
              <a:lvl9pPr marL="38862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Direktorat</a:t>
              </a:r>
              <a:endPara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tabLst>
                  <a:tab pos="717478" algn="l"/>
                </a:tabLs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Keluarga</a:t>
              </a:r>
              <a:r>
                <a:rPr lang="en-U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, </a:t>
              </a: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Perempuan</a:t>
              </a:r>
              <a:r>
                <a:rPr lang="en-U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, </a:t>
              </a: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Anak</a:t>
              </a:r>
              <a:r>
                <a:rPr lang="en-U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, </a:t>
              </a: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Pemuda</a:t>
              </a:r>
              <a:r>
                <a:rPr lang="en-U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,</a:t>
              </a: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&amp; </a:t>
              </a: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Olahraga</a:t>
              </a:r>
              <a:endPara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269" name="Line 24"/>
            <p:cNvSpPr>
              <a:spLocks noChangeShapeType="1"/>
            </p:cNvSpPr>
            <p:nvPr/>
          </p:nvSpPr>
          <p:spPr bwMode="auto">
            <a:xfrm>
              <a:off x="2460" y="2789"/>
              <a:ext cx="4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d-ID" sz="1200" dirty="0">
                <a:solidFill>
                  <a:srgbClr val="000000"/>
                </a:solidFill>
                <a:latin typeface="CG Times" pitchFamily="18" charset="0"/>
              </a:endParaRPr>
            </a:p>
          </p:txBody>
        </p:sp>
        <p:sp>
          <p:nvSpPr>
            <p:cNvPr id="4270" name="Line 25"/>
            <p:cNvSpPr>
              <a:spLocks noChangeShapeType="1"/>
            </p:cNvSpPr>
            <p:nvPr/>
          </p:nvSpPr>
          <p:spPr bwMode="auto">
            <a:xfrm flipV="1">
              <a:off x="2460" y="3124"/>
              <a:ext cx="4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d-ID" sz="1200" dirty="0">
                <a:solidFill>
                  <a:srgbClr val="000000"/>
                </a:solidFill>
                <a:latin typeface="CG Times" pitchFamily="18" charset="0"/>
              </a:endParaRPr>
            </a:p>
          </p:txBody>
        </p:sp>
        <p:sp>
          <p:nvSpPr>
            <p:cNvPr id="4271" name="Line 26"/>
            <p:cNvSpPr>
              <a:spLocks noChangeShapeType="1"/>
            </p:cNvSpPr>
            <p:nvPr/>
          </p:nvSpPr>
          <p:spPr bwMode="auto">
            <a:xfrm flipH="1">
              <a:off x="2460" y="3472"/>
              <a:ext cx="4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d-ID" sz="1200" dirty="0">
                <a:solidFill>
                  <a:srgbClr val="000000"/>
                </a:solidFill>
                <a:latin typeface="CG Times" pitchFamily="18" charset="0"/>
              </a:endParaRPr>
            </a:p>
          </p:txBody>
        </p:sp>
        <p:sp>
          <p:nvSpPr>
            <p:cNvPr id="4272" name="Line 27"/>
            <p:cNvSpPr>
              <a:spLocks noChangeShapeType="1"/>
            </p:cNvSpPr>
            <p:nvPr/>
          </p:nvSpPr>
          <p:spPr bwMode="auto">
            <a:xfrm flipH="1">
              <a:off x="2460" y="3796"/>
              <a:ext cx="4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d-ID" sz="1200" dirty="0">
                <a:solidFill>
                  <a:srgbClr val="000000"/>
                </a:solidFill>
                <a:latin typeface="CG Times" pitchFamily="18" charset="0"/>
              </a:endParaRPr>
            </a:p>
          </p:txBody>
        </p:sp>
        <p:sp>
          <p:nvSpPr>
            <p:cNvPr id="4273" name="Line 28"/>
            <p:cNvSpPr>
              <a:spLocks noChangeShapeType="1"/>
            </p:cNvSpPr>
            <p:nvPr/>
          </p:nvSpPr>
          <p:spPr bwMode="auto">
            <a:xfrm>
              <a:off x="2456" y="2591"/>
              <a:ext cx="239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d-ID" sz="1200" dirty="0">
                <a:solidFill>
                  <a:srgbClr val="000000"/>
                </a:solidFill>
                <a:latin typeface="CG Times" pitchFamily="18" charset="0"/>
              </a:endParaRPr>
            </a:p>
          </p:txBody>
        </p:sp>
        <p:sp>
          <p:nvSpPr>
            <p:cNvPr id="4274" name="Line 29"/>
            <p:cNvSpPr>
              <a:spLocks noChangeShapeType="1"/>
            </p:cNvSpPr>
            <p:nvPr/>
          </p:nvSpPr>
          <p:spPr bwMode="auto">
            <a:xfrm>
              <a:off x="2455" y="2589"/>
              <a:ext cx="1" cy="120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d-ID" sz="1200" dirty="0">
                <a:solidFill>
                  <a:srgbClr val="000000"/>
                </a:solidFill>
                <a:latin typeface="CG Times" pitchFamily="18" charset="0"/>
              </a:endParaRPr>
            </a:p>
          </p:txBody>
        </p:sp>
        <p:sp>
          <p:nvSpPr>
            <p:cNvPr id="4275" name="Rectangle 116"/>
            <p:cNvSpPr>
              <a:spLocks noChangeArrowheads="1"/>
            </p:cNvSpPr>
            <p:nvPr/>
          </p:nvSpPr>
          <p:spPr bwMode="auto">
            <a:xfrm>
              <a:off x="1267" y="3966"/>
              <a:ext cx="498" cy="285"/>
            </a:xfrm>
            <a:prstGeom prst="rect">
              <a:avLst/>
            </a:prstGeom>
            <a:solidFill>
              <a:srgbClr val="F5ECAD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6326" tIns="53163" rIns="106326" bIns="53163" anchor="ctr"/>
            <a:lstStyle>
              <a:lvl1pPr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1pPr>
              <a:lvl2pPr marL="742950" indent="-28575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2pPr>
              <a:lvl3pPr marL="11430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3pPr>
              <a:lvl4pPr marL="16002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4pPr>
              <a:lvl5pPr marL="20574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5pPr>
              <a:lvl6pPr marL="25146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6pPr>
              <a:lvl7pPr marL="29718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7pPr>
              <a:lvl8pPr marL="34290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8pPr>
              <a:lvl9pPr marL="38862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Direktorat</a:t>
              </a:r>
              <a:endPara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Lingkungan</a:t>
              </a:r>
              <a:r>
                <a:rPr lang="en-U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Hidup</a:t>
              </a:r>
              <a:r>
                <a:rPr lang="en-U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</a:p>
          </p:txBody>
        </p:sp>
        <p:sp>
          <p:nvSpPr>
            <p:cNvPr id="4276" name="Line 117"/>
            <p:cNvSpPr>
              <a:spLocks noChangeShapeType="1"/>
            </p:cNvSpPr>
            <p:nvPr/>
          </p:nvSpPr>
          <p:spPr bwMode="auto">
            <a:xfrm flipH="1">
              <a:off x="1221" y="4094"/>
              <a:ext cx="4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d-ID" sz="1200" dirty="0">
                <a:solidFill>
                  <a:srgbClr val="000000"/>
                </a:solidFill>
                <a:latin typeface="CG Times" pitchFamily="18" charset="0"/>
              </a:endParaRPr>
            </a:p>
          </p:txBody>
        </p:sp>
      </p:grpSp>
      <p:sp>
        <p:nvSpPr>
          <p:cNvPr id="4186" name="Line 158"/>
          <p:cNvSpPr>
            <a:spLocks noChangeShapeType="1"/>
          </p:cNvSpPr>
          <p:nvPr/>
        </p:nvSpPr>
        <p:spPr bwMode="auto">
          <a:xfrm flipH="1">
            <a:off x="8040689" y="4522789"/>
            <a:ext cx="87312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1" tIns="45716" rIns="91431" bIns="45716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87" name="Line 159"/>
          <p:cNvSpPr>
            <a:spLocks noChangeShapeType="1"/>
          </p:cNvSpPr>
          <p:nvPr/>
        </p:nvSpPr>
        <p:spPr bwMode="auto">
          <a:xfrm flipH="1" flipV="1">
            <a:off x="7821613" y="3411539"/>
            <a:ext cx="0" cy="777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88" name="Rectangle 160"/>
          <p:cNvSpPr>
            <a:spLocks noChangeArrowheads="1"/>
          </p:cNvSpPr>
          <p:nvPr/>
        </p:nvSpPr>
        <p:spPr bwMode="auto">
          <a:xfrm>
            <a:off x="7470775" y="3486151"/>
            <a:ext cx="676275" cy="538163"/>
          </a:xfrm>
          <a:prstGeom prst="rect">
            <a:avLst/>
          </a:prstGeom>
          <a:solidFill>
            <a:srgbClr val="E7CCB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Deputi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Bidang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Pemantauan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, </a:t>
            </a:r>
            <a:endParaRPr lang="id-ID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Evaluasi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, &amp;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Pengendalian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endParaRPr lang="id-ID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Pembangunan</a:t>
            </a:r>
          </a:p>
        </p:txBody>
      </p:sp>
      <p:sp>
        <p:nvSpPr>
          <p:cNvPr id="4189" name="Rectangle 161"/>
          <p:cNvSpPr>
            <a:spLocks noChangeArrowheads="1"/>
          </p:cNvSpPr>
          <p:nvPr/>
        </p:nvSpPr>
        <p:spPr bwMode="auto">
          <a:xfrm>
            <a:off x="7496175" y="4171950"/>
            <a:ext cx="666750" cy="765175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71993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Direktorat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Sistem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&amp;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Pelaporan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Pemantauan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, </a:t>
            </a:r>
            <a:endParaRPr lang="id-ID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Evaluasi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, &amp;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Pengendalian</a:t>
            </a:r>
            <a:endParaRPr lang="id-ID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Pemb</a:t>
            </a:r>
            <a:r>
              <a:rPr lang="id-ID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angunan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190" name="Rectangle 163"/>
          <p:cNvSpPr>
            <a:spLocks noChangeArrowheads="1"/>
          </p:cNvSpPr>
          <p:nvPr/>
        </p:nvSpPr>
        <p:spPr bwMode="auto">
          <a:xfrm>
            <a:off x="7496175" y="4973343"/>
            <a:ext cx="681038" cy="728663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Direktorat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nb-NO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Pemantauan, </a:t>
            </a:r>
            <a:endParaRPr lang="id-ID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nb-NO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Evaluasi,&amp;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nb-NO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Pengendalian </a:t>
            </a:r>
            <a:endParaRPr lang="id-ID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nb-NO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Pemb</a:t>
            </a:r>
            <a:r>
              <a:rPr lang="id-ID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angunan</a:t>
            </a:r>
            <a:endParaRPr lang="nb-NO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nb-NO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Sektoral</a:t>
            </a:r>
          </a:p>
        </p:txBody>
      </p:sp>
      <p:sp>
        <p:nvSpPr>
          <p:cNvPr id="4191" name="Line 164"/>
          <p:cNvSpPr>
            <a:spLocks noChangeShapeType="1"/>
          </p:cNvSpPr>
          <p:nvPr/>
        </p:nvSpPr>
        <p:spPr bwMode="auto">
          <a:xfrm flipV="1">
            <a:off x="7440613" y="4419601"/>
            <a:ext cx="65087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93" name="Line 169"/>
          <p:cNvSpPr>
            <a:spLocks noChangeShapeType="1"/>
          </p:cNvSpPr>
          <p:nvPr/>
        </p:nvSpPr>
        <p:spPr bwMode="auto">
          <a:xfrm>
            <a:off x="7438230" y="4108451"/>
            <a:ext cx="2383" cy="191928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94" name="Line 170"/>
          <p:cNvSpPr>
            <a:spLocks noChangeShapeType="1"/>
          </p:cNvSpPr>
          <p:nvPr/>
        </p:nvSpPr>
        <p:spPr bwMode="auto">
          <a:xfrm>
            <a:off x="7850188" y="4033838"/>
            <a:ext cx="0" cy="746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95" name="Line 171"/>
          <p:cNvSpPr>
            <a:spLocks noChangeShapeType="1"/>
          </p:cNvSpPr>
          <p:nvPr/>
        </p:nvSpPr>
        <p:spPr bwMode="auto">
          <a:xfrm flipV="1">
            <a:off x="7431088" y="4106864"/>
            <a:ext cx="425450" cy="4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96" name="Line 172"/>
          <p:cNvSpPr>
            <a:spLocks noChangeShapeType="1"/>
          </p:cNvSpPr>
          <p:nvPr/>
        </p:nvSpPr>
        <p:spPr bwMode="auto">
          <a:xfrm>
            <a:off x="3736976" y="3295650"/>
            <a:ext cx="48133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1" tIns="45716" rIns="91431" bIns="45716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97" name="Line 220"/>
          <p:cNvSpPr>
            <a:spLocks noChangeShapeType="1"/>
          </p:cNvSpPr>
          <p:nvPr/>
        </p:nvSpPr>
        <p:spPr bwMode="auto">
          <a:xfrm flipV="1">
            <a:off x="8286750" y="4400550"/>
            <a:ext cx="9525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98" name="Line 221"/>
          <p:cNvSpPr>
            <a:spLocks noChangeShapeType="1"/>
          </p:cNvSpPr>
          <p:nvPr/>
        </p:nvSpPr>
        <p:spPr bwMode="auto">
          <a:xfrm flipV="1">
            <a:off x="8288338" y="4951414"/>
            <a:ext cx="65087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199" name="Rectangle 223"/>
          <p:cNvSpPr>
            <a:spLocks noChangeArrowheads="1"/>
          </p:cNvSpPr>
          <p:nvPr/>
        </p:nvSpPr>
        <p:spPr bwMode="auto">
          <a:xfrm>
            <a:off x="8382001" y="5248276"/>
            <a:ext cx="665163" cy="500063"/>
          </a:xfrm>
          <a:prstGeom prst="rect">
            <a:avLst/>
          </a:prstGeom>
          <a:solidFill>
            <a:srgbClr val="F5ECAD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id-ID" altLang="ja-JP" sz="70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4" charset="-128"/>
              </a:rPr>
              <a:t>Pusat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id-ID" altLang="ja-JP" sz="70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4" charset="-128"/>
              </a:rPr>
              <a:t>Analisis Kebijakan </a:t>
            </a:r>
          </a:p>
        </p:txBody>
      </p:sp>
      <p:sp>
        <p:nvSpPr>
          <p:cNvPr id="4201" name="Rectangle 108"/>
          <p:cNvSpPr>
            <a:spLocks noChangeArrowheads="1"/>
          </p:cNvSpPr>
          <p:nvPr/>
        </p:nvSpPr>
        <p:spPr bwMode="auto">
          <a:xfrm>
            <a:off x="1014414" y="3497264"/>
            <a:ext cx="842962" cy="538162"/>
          </a:xfrm>
          <a:prstGeom prst="rect">
            <a:avLst/>
          </a:prstGeom>
          <a:solidFill>
            <a:srgbClr val="E7CCB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Deputi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Bidang</a:t>
            </a:r>
            <a:endParaRPr lang="id-ID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Pengembangan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Regional</a:t>
            </a:r>
          </a:p>
        </p:txBody>
      </p:sp>
      <p:sp>
        <p:nvSpPr>
          <p:cNvPr id="4202" name="Line 109"/>
          <p:cNvSpPr>
            <a:spLocks noChangeShapeType="1"/>
          </p:cNvSpPr>
          <p:nvPr/>
        </p:nvSpPr>
        <p:spPr bwMode="auto">
          <a:xfrm>
            <a:off x="1381125" y="4035426"/>
            <a:ext cx="0" cy="746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203" name="Line 110"/>
          <p:cNvSpPr>
            <a:spLocks noChangeShapeType="1"/>
          </p:cNvSpPr>
          <p:nvPr/>
        </p:nvSpPr>
        <p:spPr bwMode="auto">
          <a:xfrm>
            <a:off x="1381125" y="3421063"/>
            <a:ext cx="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204" name="Line 111"/>
          <p:cNvSpPr>
            <a:spLocks noChangeShapeType="1"/>
          </p:cNvSpPr>
          <p:nvPr/>
        </p:nvSpPr>
        <p:spPr bwMode="auto">
          <a:xfrm>
            <a:off x="995364" y="4438650"/>
            <a:ext cx="666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205" name="Line 112"/>
          <p:cNvSpPr>
            <a:spLocks noChangeShapeType="1"/>
          </p:cNvSpPr>
          <p:nvPr/>
        </p:nvSpPr>
        <p:spPr bwMode="auto">
          <a:xfrm flipV="1">
            <a:off x="995364" y="4937125"/>
            <a:ext cx="666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206" name="Line 113"/>
          <p:cNvSpPr>
            <a:spLocks noChangeShapeType="1"/>
          </p:cNvSpPr>
          <p:nvPr/>
        </p:nvSpPr>
        <p:spPr bwMode="auto">
          <a:xfrm flipH="1">
            <a:off x="995364" y="5508625"/>
            <a:ext cx="666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207" name="Line 114"/>
          <p:cNvSpPr>
            <a:spLocks noChangeShapeType="1"/>
          </p:cNvSpPr>
          <p:nvPr/>
        </p:nvSpPr>
        <p:spPr bwMode="auto">
          <a:xfrm>
            <a:off x="990600" y="4110038"/>
            <a:ext cx="4000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208" name="Line 115"/>
          <p:cNvSpPr>
            <a:spLocks noChangeShapeType="1"/>
          </p:cNvSpPr>
          <p:nvPr/>
        </p:nvSpPr>
        <p:spPr bwMode="auto">
          <a:xfrm flipH="1">
            <a:off x="992189" y="4110039"/>
            <a:ext cx="3175" cy="23606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209" name="Line 118"/>
          <p:cNvSpPr>
            <a:spLocks noChangeShapeType="1"/>
          </p:cNvSpPr>
          <p:nvPr/>
        </p:nvSpPr>
        <p:spPr bwMode="auto">
          <a:xfrm flipH="1">
            <a:off x="1001714" y="6011863"/>
            <a:ext cx="666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210" name="Rectangle 174"/>
          <p:cNvSpPr>
            <a:spLocks noChangeArrowheads="1"/>
          </p:cNvSpPr>
          <p:nvPr/>
        </p:nvSpPr>
        <p:spPr bwMode="auto">
          <a:xfrm>
            <a:off x="1066800" y="4219575"/>
            <a:ext cx="769938" cy="461963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Direktorat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Tata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Ruang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&amp;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Pertanahan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211" name="Rectangle 176"/>
          <p:cNvSpPr>
            <a:spLocks noChangeArrowheads="1"/>
          </p:cNvSpPr>
          <p:nvPr/>
        </p:nvSpPr>
        <p:spPr bwMode="auto">
          <a:xfrm>
            <a:off x="1066800" y="4756151"/>
            <a:ext cx="769938" cy="428625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Direktorat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Pengembangan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Wilayah &amp;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Kawasan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4" name="Group 1286"/>
          <p:cNvGrpSpPr>
            <a:grpSpLocks/>
          </p:cNvGrpSpPr>
          <p:nvPr/>
        </p:nvGrpSpPr>
        <p:grpSpPr bwMode="auto">
          <a:xfrm>
            <a:off x="1066800" y="5248276"/>
            <a:ext cx="769938" cy="1501775"/>
            <a:chOff x="2784" y="864"/>
            <a:chExt cx="485" cy="946"/>
          </a:xfrm>
        </p:grpSpPr>
        <p:sp>
          <p:nvSpPr>
            <p:cNvPr id="4260" name="Rectangle 173"/>
            <p:cNvSpPr>
              <a:spLocks noChangeArrowheads="1"/>
            </p:cNvSpPr>
            <p:nvPr/>
          </p:nvSpPr>
          <p:spPr bwMode="auto">
            <a:xfrm>
              <a:off x="2784" y="864"/>
              <a:ext cx="485" cy="291"/>
            </a:xfrm>
            <a:prstGeom prst="rect">
              <a:avLst/>
            </a:prstGeom>
            <a:solidFill>
              <a:srgbClr val="F5ECAD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6326" tIns="53163" rIns="106326" bIns="53163" anchor="ctr"/>
            <a:lstStyle>
              <a:lvl1pPr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1pPr>
              <a:lvl2pPr marL="742950" indent="-28575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2pPr>
              <a:lvl3pPr marL="11430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3pPr>
              <a:lvl4pPr marL="16002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4pPr>
              <a:lvl5pPr marL="20574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5pPr>
              <a:lvl6pPr marL="25146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6pPr>
              <a:lvl7pPr marL="29718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7pPr>
              <a:lvl8pPr marL="34290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8pPr>
              <a:lvl9pPr marL="38862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Direktorat</a:t>
              </a:r>
              <a:endPara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E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Daerah</a:t>
              </a:r>
              <a:r>
                <a:rPr lang="es-E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  <a:r>
                <a:rPr lang="es-E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Tertinggal</a:t>
              </a:r>
              <a:r>
                <a:rPr lang="es-E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, </a:t>
              </a: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E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Transmigrasi</a:t>
              </a:r>
              <a:r>
                <a:rPr lang="es-E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, dan</a:t>
              </a: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E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Perdesaan</a:t>
              </a:r>
              <a:endPara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261" name="Rectangle 175"/>
            <p:cNvSpPr>
              <a:spLocks noChangeArrowheads="1"/>
            </p:cNvSpPr>
            <p:nvPr/>
          </p:nvSpPr>
          <p:spPr bwMode="auto">
            <a:xfrm>
              <a:off x="2784" y="1519"/>
              <a:ext cx="485" cy="291"/>
            </a:xfrm>
            <a:prstGeom prst="rect">
              <a:avLst/>
            </a:prstGeom>
            <a:solidFill>
              <a:srgbClr val="F5ECAD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6326" tIns="53163" rIns="106326" bIns="53163" anchor="ctr"/>
            <a:lstStyle>
              <a:lvl1pPr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1pPr>
              <a:lvl2pPr marL="742950" indent="-28575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2pPr>
              <a:lvl3pPr marL="11430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3pPr>
              <a:lvl4pPr marL="16002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4pPr>
              <a:lvl5pPr marL="20574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5pPr>
              <a:lvl6pPr marL="25146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6pPr>
              <a:lvl7pPr marL="29718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7pPr>
              <a:lvl8pPr marL="34290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8pPr>
              <a:lvl9pPr marL="38862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Direktorat</a:t>
              </a:r>
              <a:endPara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Otonomi</a:t>
              </a:r>
              <a:endPara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Daerah</a:t>
              </a:r>
            </a:p>
          </p:txBody>
        </p:sp>
        <p:sp>
          <p:nvSpPr>
            <p:cNvPr id="4262" name="Rectangle 175"/>
            <p:cNvSpPr>
              <a:spLocks noChangeArrowheads="1"/>
            </p:cNvSpPr>
            <p:nvPr/>
          </p:nvSpPr>
          <p:spPr bwMode="auto">
            <a:xfrm>
              <a:off x="2784" y="1196"/>
              <a:ext cx="485" cy="291"/>
            </a:xfrm>
            <a:prstGeom prst="rect">
              <a:avLst/>
            </a:prstGeom>
            <a:solidFill>
              <a:srgbClr val="F5ECAD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6326" tIns="53163" rIns="106326" bIns="53163" anchor="ctr"/>
            <a:lstStyle>
              <a:lvl1pPr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1pPr>
              <a:lvl2pPr marL="742950" indent="-28575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2pPr>
              <a:lvl3pPr marL="11430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3pPr>
              <a:lvl4pPr marL="16002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4pPr>
              <a:lvl5pPr marL="20574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5pPr>
              <a:lvl6pPr marL="25146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6pPr>
              <a:lvl7pPr marL="29718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7pPr>
              <a:lvl8pPr marL="34290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8pPr>
              <a:lvl9pPr marL="38862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Direktorat</a:t>
              </a:r>
              <a:endPara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Perkotaan</a:t>
              </a:r>
              <a:r>
                <a:rPr lang="en-U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,</a:t>
              </a: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Perumahan</a:t>
              </a:r>
              <a:r>
                <a:rPr lang="en-U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, &amp;</a:t>
              </a: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7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id-ID" sz="7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Permukiman</a:t>
              </a:r>
              <a:endPara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4213" name="Line 118"/>
          <p:cNvSpPr>
            <a:spLocks noChangeShapeType="1"/>
          </p:cNvSpPr>
          <p:nvPr/>
        </p:nvSpPr>
        <p:spPr bwMode="auto">
          <a:xfrm flipH="1">
            <a:off x="995364" y="6464300"/>
            <a:ext cx="666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214" name="Rectangle 91"/>
          <p:cNvSpPr>
            <a:spLocks noChangeArrowheads="1"/>
          </p:cNvSpPr>
          <p:nvPr/>
        </p:nvSpPr>
        <p:spPr bwMode="auto">
          <a:xfrm>
            <a:off x="8382001" y="4191000"/>
            <a:ext cx="671513" cy="457200"/>
          </a:xfrm>
          <a:prstGeom prst="rect">
            <a:avLst/>
          </a:prstGeom>
          <a:solidFill>
            <a:srgbClr val="F5ECAD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Pusat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Pembinaan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,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Pendidikan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dan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Pelatihan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Perencana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215" name="Line 177"/>
          <p:cNvSpPr>
            <a:spLocks noChangeShapeType="1"/>
          </p:cNvSpPr>
          <p:nvPr/>
        </p:nvSpPr>
        <p:spPr bwMode="auto">
          <a:xfrm>
            <a:off x="2468563" y="3424238"/>
            <a:ext cx="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216" name="Rectangle 178"/>
          <p:cNvSpPr>
            <a:spLocks noChangeArrowheads="1"/>
          </p:cNvSpPr>
          <p:nvPr/>
        </p:nvSpPr>
        <p:spPr bwMode="auto">
          <a:xfrm>
            <a:off x="1962151" y="3500438"/>
            <a:ext cx="849313" cy="538162"/>
          </a:xfrm>
          <a:prstGeom prst="rect">
            <a:avLst/>
          </a:prstGeom>
          <a:solidFill>
            <a:srgbClr val="E7CCB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Deputi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sv-SE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Bidang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Kemaritiman &amp;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Sumber Daya Alam</a:t>
            </a:r>
          </a:p>
        </p:txBody>
      </p:sp>
      <p:sp>
        <p:nvSpPr>
          <p:cNvPr id="4217" name="Line 179"/>
          <p:cNvSpPr>
            <a:spLocks noChangeShapeType="1"/>
          </p:cNvSpPr>
          <p:nvPr/>
        </p:nvSpPr>
        <p:spPr bwMode="auto">
          <a:xfrm>
            <a:off x="2481263" y="4038601"/>
            <a:ext cx="0" cy="746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218" name="Rectangle 180"/>
          <p:cNvSpPr>
            <a:spLocks noChangeArrowheads="1"/>
          </p:cNvSpPr>
          <p:nvPr/>
        </p:nvSpPr>
        <p:spPr bwMode="auto">
          <a:xfrm>
            <a:off x="2005013" y="4749800"/>
            <a:ext cx="801687" cy="461963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Direktorat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i-FI" altLang="ja-JP" sz="70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4" charset="-128"/>
              </a:rPr>
              <a:t>Kehutanan &amp;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i-FI" altLang="ja-JP" sz="70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4" charset="-128"/>
              </a:rPr>
              <a:t>Konservasi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i-FI" altLang="ja-JP" sz="70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4" charset="-128"/>
              </a:rPr>
              <a:t>Sumber Daya Air</a:t>
            </a:r>
          </a:p>
        </p:txBody>
      </p:sp>
      <p:sp>
        <p:nvSpPr>
          <p:cNvPr id="4219" name="Rectangle 181"/>
          <p:cNvSpPr>
            <a:spLocks noChangeArrowheads="1"/>
          </p:cNvSpPr>
          <p:nvPr/>
        </p:nvSpPr>
        <p:spPr bwMode="auto">
          <a:xfrm>
            <a:off x="2000250" y="5283201"/>
            <a:ext cx="801688" cy="461963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Direktorat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700" dirty="0" err="1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4" charset="-128"/>
              </a:rPr>
              <a:t>Kelautan</a:t>
            </a:r>
            <a:r>
              <a:rPr lang="en-US" altLang="ja-JP" sz="70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4" charset="-128"/>
              </a:rPr>
              <a:t> &amp;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700" dirty="0" err="1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4" charset="-128"/>
              </a:rPr>
              <a:t>Perikanan</a:t>
            </a:r>
            <a:endParaRPr lang="en-US" altLang="ja-JP" sz="700" dirty="0">
              <a:solidFill>
                <a:srgbClr val="000000"/>
              </a:solidFill>
              <a:latin typeface="Arial Narrow" panose="020B0606020202030204" pitchFamily="34" charset="0"/>
              <a:ea typeface="ＭＳ Ｐゴシック" pitchFamily="34" charset="-128"/>
            </a:endParaRPr>
          </a:p>
        </p:txBody>
      </p:sp>
      <p:sp>
        <p:nvSpPr>
          <p:cNvPr id="4220" name="Rectangle 182"/>
          <p:cNvSpPr>
            <a:spLocks noChangeArrowheads="1"/>
          </p:cNvSpPr>
          <p:nvPr/>
        </p:nvSpPr>
        <p:spPr bwMode="auto">
          <a:xfrm>
            <a:off x="2000250" y="4225925"/>
            <a:ext cx="801688" cy="458788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Direktorat</a:t>
            </a:r>
            <a:endParaRPr lang="en-US" altLang="id-ID" sz="500" i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700" dirty="0" err="1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4" charset="-128"/>
              </a:rPr>
              <a:t>Pangan</a:t>
            </a:r>
            <a:r>
              <a:rPr lang="en-US" altLang="ja-JP" sz="70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4" charset="-128"/>
              </a:rPr>
              <a:t> &amp; </a:t>
            </a:r>
            <a:r>
              <a:rPr lang="en-US" altLang="ja-JP" sz="700" dirty="0" err="1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4" charset="-128"/>
              </a:rPr>
              <a:t>Pertanian</a:t>
            </a:r>
            <a:endParaRPr lang="en-US" altLang="ja-JP" sz="700" dirty="0">
              <a:solidFill>
                <a:srgbClr val="000000"/>
              </a:solidFill>
              <a:latin typeface="Arial Narrow" panose="020B0606020202030204" pitchFamily="34" charset="0"/>
              <a:ea typeface="ＭＳ Ｐゴシック" pitchFamily="34" charset="-128"/>
            </a:endParaRPr>
          </a:p>
        </p:txBody>
      </p:sp>
      <p:sp>
        <p:nvSpPr>
          <p:cNvPr id="4221" name="Line 183"/>
          <p:cNvSpPr>
            <a:spLocks noChangeShapeType="1"/>
          </p:cNvSpPr>
          <p:nvPr/>
        </p:nvSpPr>
        <p:spPr bwMode="auto">
          <a:xfrm>
            <a:off x="1936750" y="4457700"/>
            <a:ext cx="5715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222" name="Line 184"/>
          <p:cNvSpPr>
            <a:spLocks noChangeShapeType="1"/>
          </p:cNvSpPr>
          <p:nvPr/>
        </p:nvSpPr>
        <p:spPr bwMode="auto">
          <a:xfrm flipH="1">
            <a:off x="1936750" y="5510214"/>
            <a:ext cx="5715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223" name="Line 185"/>
          <p:cNvSpPr>
            <a:spLocks noChangeShapeType="1"/>
          </p:cNvSpPr>
          <p:nvPr/>
        </p:nvSpPr>
        <p:spPr bwMode="auto">
          <a:xfrm flipH="1">
            <a:off x="1936750" y="4978400"/>
            <a:ext cx="5715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224" name="Line 186"/>
          <p:cNvSpPr>
            <a:spLocks noChangeShapeType="1"/>
          </p:cNvSpPr>
          <p:nvPr/>
        </p:nvSpPr>
        <p:spPr bwMode="auto">
          <a:xfrm>
            <a:off x="1935163" y="4108450"/>
            <a:ext cx="550862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225" name="Line 187"/>
          <p:cNvSpPr>
            <a:spLocks noChangeShapeType="1"/>
          </p:cNvSpPr>
          <p:nvPr/>
        </p:nvSpPr>
        <p:spPr bwMode="auto">
          <a:xfrm>
            <a:off x="1938338" y="4114800"/>
            <a:ext cx="7939" cy="2384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226" name="Rectangle 188"/>
          <p:cNvSpPr>
            <a:spLocks noChangeArrowheads="1"/>
          </p:cNvSpPr>
          <p:nvPr/>
        </p:nvSpPr>
        <p:spPr bwMode="auto">
          <a:xfrm>
            <a:off x="2008188" y="5816601"/>
            <a:ext cx="785812" cy="428625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Direktorat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Sumber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Daya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Energi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,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Mineral &amp;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Pertambangan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227" name="Line 189"/>
          <p:cNvSpPr>
            <a:spLocks noChangeShapeType="1"/>
          </p:cNvSpPr>
          <p:nvPr/>
        </p:nvSpPr>
        <p:spPr bwMode="auto">
          <a:xfrm flipH="1" flipV="1">
            <a:off x="1938337" y="6026149"/>
            <a:ext cx="60326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228" name="Rectangle 190"/>
          <p:cNvSpPr>
            <a:spLocks noChangeArrowheads="1"/>
          </p:cNvSpPr>
          <p:nvPr/>
        </p:nvSpPr>
        <p:spPr bwMode="auto">
          <a:xfrm>
            <a:off x="2963864" y="3502026"/>
            <a:ext cx="762000" cy="538163"/>
          </a:xfrm>
          <a:prstGeom prst="rect">
            <a:avLst/>
          </a:prstGeom>
          <a:solidFill>
            <a:srgbClr val="E7CCB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Deputi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Bidang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Kependudukan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&amp;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Ketenagakerjaan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229" name="Line 191"/>
          <p:cNvSpPr>
            <a:spLocks noChangeShapeType="1"/>
          </p:cNvSpPr>
          <p:nvPr/>
        </p:nvSpPr>
        <p:spPr bwMode="auto">
          <a:xfrm>
            <a:off x="3392488" y="4040188"/>
            <a:ext cx="0" cy="746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230" name="Rectangle 192"/>
          <p:cNvSpPr>
            <a:spLocks noChangeArrowheads="1"/>
          </p:cNvSpPr>
          <p:nvPr/>
        </p:nvSpPr>
        <p:spPr bwMode="auto">
          <a:xfrm>
            <a:off x="3006725" y="4198938"/>
            <a:ext cx="760414" cy="461962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Direktorat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Perencanaan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Kependudukan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&amp;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Perlindungan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Sosial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231" name="Rectangle 193"/>
          <p:cNvSpPr>
            <a:spLocks noChangeArrowheads="1"/>
          </p:cNvSpPr>
          <p:nvPr/>
        </p:nvSpPr>
        <p:spPr bwMode="auto">
          <a:xfrm>
            <a:off x="3016250" y="5802313"/>
            <a:ext cx="763587" cy="490537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Direktorat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Pengembangan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Usaha Kecil, </a:t>
            </a:r>
            <a:endParaRPr lang="id-ID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Menengah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,&amp;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Koperasi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232" name="Rectangle 194"/>
          <p:cNvSpPr>
            <a:spLocks noChangeArrowheads="1"/>
          </p:cNvSpPr>
          <p:nvPr/>
        </p:nvSpPr>
        <p:spPr bwMode="auto">
          <a:xfrm>
            <a:off x="3001963" y="4735513"/>
            <a:ext cx="769938" cy="461962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Direktorat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i-FI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Tenaga Kerja &amp;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i-FI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Perluasan </a:t>
            </a:r>
            <a:endParaRPr lang="id-ID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i-FI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Kesempatan Kerja</a:t>
            </a:r>
          </a:p>
        </p:txBody>
      </p:sp>
      <p:sp>
        <p:nvSpPr>
          <p:cNvPr id="4233" name="Rectangle 195"/>
          <p:cNvSpPr>
            <a:spLocks noChangeArrowheads="1"/>
          </p:cNvSpPr>
          <p:nvPr/>
        </p:nvSpPr>
        <p:spPr bwMode="auto">
          <a:xfrm>
            <a:off x="3008314" y="5262564"/>
            <a:ext cx="771523" cy="458787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Direktorat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700" dirty="0" err="1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4" charset="-128"/>
              </a:rPr>
              <a:t>Penanggulangan</a:t>
            </a:r>
            <a:endParaRPr lang="en-US" altLang="ja-JP" sz="700" dirty="0">
              <a:solidFill>
                <a:srgbClr val="000000"/>
              </a:solidFill>
              <a:latin typeface="Arial Narrow" panose="020B0606020202030204" pitchFamily="34" charset="0"/>
              <a:ea typeface="ＭＳ Ｐゴシック" pitchFamily="34" charset="-128"/>
            </a:endParaRPr>
          </a:p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700" dirty="0" err="1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4" charset="-128"/>
              </a:rPr>
              <a:t>Kemiskinan</a:t>
            </a:r>
            <a:r>
              <a:rPr lang="en-US" altLang="ja-JP" sz="70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4" charset="-128"/>
              </a:rPr>
              <a:t> &amp;</a:t>
            </a:r>
          </a:p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700" dirty="0" err="1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4" charset="-128"/>
              </a:rPr>
              <a:t>Kesejahteraan</a:t>
            </a:r>
            <a:r>
              <a:rPr lang="en-US" altLang="ja-JP" sz="70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4" charset="-128"/>
              </a:rPr>
              <a:t> </a:t>
            </a:r>
            <a:r>
              <a:rPr lang="en-US" altLang="ja-JP" sz="700" dirty="0" err="1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4" charset="-128"/>
              </a:rPr>
              <a:t>Sosial</a:t>
            </a:r>
            <a:endParaRPr lang="en-US" altLang="ja-JP" sz="700" dirty="0">
              <a:solidFill>
                <a:srgbClr val="000000"/>
              </a:solidFill>
              <a:latin typeface="Arial Narrow" panose="020B0606020202030204" pitchFamily="34" charset="0"/>
              <a:ea typeface="ＭＳ Ｐゴシック" pitchFamily="34" charset="-128"/>
            </a:endParaRPr>
          </a:p>
        </p:txBody>
      </p:sp>
      <p:sp>
        <p:nvSpPr>
          <p:cNvPr id="4234" name="Rectangle 196"/>
          <p:cNvSpPr>
            <a:spLocks noChangeArrowheads="1"/>
          </p:cNvSpPr>
          <p:nvPr/>
        </p:nvSpPr>
        <p:spPr bwMode="auto">
          <a:xfrm>
            <a:off x="189709" y="6333474"/>
            <a:ext cx="727075" cy="431800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Direktorat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Industri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,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Pariwisata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, &amp;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Ekonomi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Kreatif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235" name="Line 197"/>
          <p:cNvSpPr>
            <a:spLocks noChangeShapeType="1"/>
          </p:cNvSpPr>
          <p:nvPr/>
        </p:nvSpPr>
        <p:spPr bwMode="auto">
          <a:xfrm>
            <a:off x="2941639" y="4443414"/>
            <a:ext cx="5715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236" name="Line 198"/>
          <p:cNvSpPr>
            <a:spLocks noChangeShapeType="1"/>
          </p:cNvSpPr>
          <p:nvPr/>
        </p:nvSpPr>
        <p:spPr bwMode="auto">
          <a:xfrm flipV="1">
            <a:off x="2941639" y="4960939"/>
            <a:ext cx="5715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237" name="Line 199"/>
          <p:cNvSpPr>
            <a:spLocks noChangeShapeType="1"/>
          </p:cNvSpPr>
          <p:nvPr/>
        </p:nvSpPr>
        <p:spPr bwMode="auto">
          <a:xfrm flipH="1">
            <a:off x="2941639" y="5502275"/>
            <a:ext cx="5715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238" name="Line 200"/>
          <p:cNvSpPr>
            <a:spLocks noChangeShapeType="1"/>
          </p:cNvSpPr>
          <p:nvPr/>
        </p:nvSpPr>
        <p:spPr bwMode="auto">
          <a:xfrm flipH="1">
            <a:off x="2949575" y="6030914"/>
            <a:ext cx="5715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239" name="Line 201"/>
          <p:cNvSpPr>
            <a:spLocks noChangeShapeType="1"/>
          </p:cNvSpPr>
          <p:nvPr/>
        </p:nvSpPr>
        <p:spPr bwMode="auto">
          <a:xfrm flipH="1" flipV="1">
            <a:off x="107951" y="6491287"/>
            <a:ext cx="8175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240" name="Line 202"/>
          <p:cNvSpPr>
            <a:spLocks noChangeShapeType="1"/>
          </p:cNvSpPr>
          <p:nvPr/>
        </p:nvSpPr>
        <p:spPr bwMode="auto">
          <a:xfrm>
            <a:off x="2941638" y="4114800"/>
            <a:ext cx="452437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241" name="Line 203"/>
          <p:cNvSpPr>
            <a:spLocks noChangeShapeType="1"/>
          </p:cNvSpPr>
          <p:nvPr/>
        </p:nvSpPr>
        <p:spPr bwMode="auto">
          <a:xfrm>
            <a:off x="2938462" y="4117811"/>
            <a:ext cx="4763" cy="1925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242" name="Line 204"/>
          <p:cNvSpPr>
            <a:spLocks noChangeShapeType="1"/>
          </p:cNvSpPr>
          <p:nvPr/>
        </p:nvSpPr>
        <p:spPr bwMode="auto">
          <a:xfrm>
            <a:off x="3373438" y="3416300"/>
            <a:ext cx="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4245" name="Rectangle 163"/>
          <p:cNvSpPr>
            <a:spLocks noChangeArrowheads="1"/>
          </p:cNvSpPr>
          <p:nvPr/>
        </p:nvSpPr>
        <p:spPr bwMode="auto">
          <a:xfrm>
            <a:off x="7516019" y="5753028"/>
            <a:ext cx="681038" cy="782240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Direktorat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Pemantauan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, </a:t>
            </a:r>
            <a:endParaRPr lang="id-ID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Evaluasi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,&amp;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Pengendalian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endParaRPr lang="id-ID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Pemb</a:t>
            </a:r>
            <a:r>
              <a:rPr lang="id-ID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angunan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Daerah</a:t>
            </a:r>
          </a:p>
        </p:txBody>
      </p:sp>
      <p:sp>
        <p:nvSpPr>
          <p:cNvPr id="4246" name="Rectangle 62"/>
          <p:cNvSpPr>
            <a:spLocks noChangeArrowheads="1"/>
          </p:cNvSpPr>
          <p:nvPr/>
        </p:nvSpPr>
        <p:spPr bwMode="auto">
          <a:xfrm>
            <a:off x="6629400" y="4189414"/>
            <a:ext cx="681038" cy="506412"/>
          </a:xfrm>
          <a:prstGeom prst="rect">
            <a:avLst/>
          </a:prstGeom>
          <a:solidFill>
            <a:srgbClr val="F5ECA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6315" tIns="53158" rIns="106315" bIns="53158" anchor="ctr"/>
          <a:lstStyle>
            <a:lvl1pPr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1pPr>
            <a:lvl2pPr marL="742950" indent="-28575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2pPr>
            <a:lvl3pPr marL="11430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3pPr>
            <a:lvl4pPr marL="16002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4pPr>
            <a:lvl5pPr marL="2057400" indent="-228600" defTabSz="1063625"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5pPr>
            <a:lvl6pPr marL="25146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6pPr>
            <a:lvl7pPr marL="29718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7pPr>
            <a:lvl8pPr marL="34290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8pPr>
            <a:lvl9pPr marL="3886200" indent="-228600" algn="ctr" defTabSz="10636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G Times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Direktorat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Perencanaan</a:t>
            </a: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dan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Pengembangan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Pendanaan</a:t>
            </a:r>
            <a:endParaRPr lang="en-US" altLang="id-ID" sz="7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d-ID" sz="700" dirty="0">
                <a:solidFill>
                  <a:srgbClr val="000000"/>
                </a:solidFill>
                <a:latin typeface="Arial Narrow" panose="020B0606020202030204" pitchFamily="34" charset="0"/>
              </a:rPr>
              <a:t>Pembangunan</a:t>
            </a:r>
          </a:p>
        </p:txBody>
      </p:sp>
      <p:sp>
        <p:nvSpPr>
          <p:cNvPr id="4247" name="Line 165"/>
          <p:cNvSpPr>
            <a:spLocks noChangeShapeType="1"/>
          </p:cNvSpPr>
          <p:nvPr/>
        </p:nvSpPr>
        <p:spPr bwMode="auto">
          <a:xfrm flipV="1">
            <a:off x="7436831" y="6011863"/>
            <a:ext cx="65088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grpSp>
        <p:nvGrpSpPr>
          <p:cNvPr id="5" name="Group 63"/>
          <p:cNvGrpSpPr>
            <a:grpSpLocks/>
          </p:cNvGrpSpPr>
          <p:nvPr/>
        </p:nvGrpSpPr>
        <p:grpSpPr bwMode="auto">
          <a:xfrm>
            <a:off x="69850" y="409154"/>
            <a:ext cx="2014538" cy="2362200"/>
            <a:chOff x="41" y="240"/>
            <a:chExt cx="1269" cy="1488"/>
          </a:xfrm>
        </p:grpSpPr>
        <p:sp>
          <p:nvSpPr>
            <p:cNvPr id="185" name="AutoShape 64"/>
            <p:cNvSpPr>
              <a:spLocks noChangeArrowheads="1"/>
            </p:cNvSpPr>
            <p:nvPr/>
          </p:nvSpPr>
          <p:spPr bwMode="auto">
            <a:xfrm>
              <a:off x="72" y="240"/>
              <a:ext cx="1205" cy="1488"/>
            </a:xfrm>
            <a:prstGeom prst="roundRect">
              <a:avLst>
                <a:gd name="adj" fmla="val 50000"/>
              </a:avLst>
            </a:prstGeom>
            <a:solidFill>
              <a:srgbClr val="E4CCB4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53882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d-ID" altLang="id-ID" smtClean="0">
                <a:solidFill>
                  <a:srgbClr val="000000"/>
                </a:solidFill>
              </a:endParaRPr>
            </a:p>
          </p:txBody>
        </p:sp>
        <p:sp>
          <p:nvSpPr>
            <p:cNvPr id="186" name="Rectangle 60"/>
            <p:cNvSpPr>
              <a:spLocks noChangeArrowheads="1"/>
            </p:cNvSpPr>
            <p:nvPr/>
          </p:nvSpPr>
          <p:spPr bwMode="auto">
            <a:xfrm>
              <a:off x="46" y="816"/>
              <a:ext cx="1262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EEDBC8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6326" tIns="53163" rIns="106326" bIns="53163" anchor="ctr"/>
            <a:lstStyle>
              <a:lvl1pPr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1pPr>
              <a:lvl2pPr marL="742950" indent="-28575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2pPr>
              <a:lvl3pPr marL="11430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3pPr>
              <a:lvl4pPr marL="16002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4pPr>
              <a:lvl5pPr marL="20574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5pPr>
              <a:lvl6pPr marL="25146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6pPr>
              <a:lvl7pPr marL="29718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7pPr>
              <a:lvl8pPr marL="34290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8pPr>
              <a:lvl9pPr marL="38862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9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Staf</a:t>
              </a:r>
              <a:r>
                <a:rPr lang="en-US" altLang="id-ID" sz="9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id-ID" sz="9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Ahli</a:t>
              </a:r>
              <a:r>
                <a:rPr lang="en-US" altLang="id-ID" sz="9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id-ID" sz="9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Bidang</a:t>
              </a:r>
              <a:r>
                <a:rPr lang="id-ID" altLang="id-ID" sz="9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Pembangunan Sektor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z="9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Unggulan dan Infrastruktur</a:t>
              </a:r>
              <a:endParaRPr lang="en-US" altLang="id-ID" sz="90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7" name="Rectangle 61"/>
            <p:cNvSpPr>
              <a:spLocks noChangeArrowheads="1"/>
            </p:cNvSpPr>
            <p:nvPr/>
          </p:nvSpPr>
          <p:spPr bwMode="auto">
            <a:xfrm>
              <a:off x="48" y="1104"/>
              <a:ext cx="1262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EEDBC8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6326" tIns="53163" rIns="106326" bIns="53163" anchor="ctr"/>
            <a:lstStyle>
              <a:lvl1pPr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1pPr>
              <a:lvl2pPr marL="742950" indent="-28575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2pPr>
              <a:lvl3pPr marL="11430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3pPr>
              <a:lvl4pPr marL="16002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4pPr>
              <a:lvl5pPr marL="20574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5pPr>
              <a:lvl6pPr marL="25146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6pPr>
              <a:lvl7pPr marL="29718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7pPr>
              <a:lvl8pPr marL="34290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8pPr>
              <a:lvl9pPr marL="38862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id-ID" sz="90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9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Staf</a:t>
              </a:r>
              <a:r>
                <a:rPr lang="en-US" altLang="id-ID" sz="9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id-ID" sz="9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Ahli</a:t>
              </a:r>
              <a:r>
                <a:rPr lang="en-US" altLang="id-ID" sz="9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id-ID" sz="9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Bidang</a:t>
              </a:r>
              <a:endParaRPr lang="en-US" altLang="id-ID" sz="90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z="9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Hubungan Kelembagaan</a:t>
              </a:r>
              <a:endParaRPr lang="en-US" altLang="id-ID" sz="90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id-ID" sz="90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8" name="Rectangle 62"/>
            <p:cNvSpPr>
              <a:spLocks noChangeArrowheads="1"/>
            </p:cNvSpPr>
            <p:nvPr/>
          </p:nvSpPr>
          <p:spPr bwMode="auto">
            <a:xfrm>
              <a:off x="48" y="563"/>
              <a:ext cx="1262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EEDBC8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6326" tIns="53163" rIns="106326" bIns="53163" anchor="ctr"/>
            <a:lstStyle>
              <a:lvl1pPr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1pPr>
              <a:lvl2pPr marL="742950" indent="-28575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2pPr>
              <a:lvl3pPr marL="11430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3pPr>
              <a:lvl4pPr marL="16002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4pPr>
              <a:lvl5pPr marL="20574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5pPr>
              <a:lvl6pPr marL="25146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6pPr>
              <a:lvl7pPr marL="29718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7pPr>
              <a:lvl8pPr marL="34290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8pPr>
              <a:lvl9pPr marL="38862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9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Staf</a:t>
              </a:r>
              <a:r>
                <a:rPr lang="en-US" altLang="id-ID" sz="9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id-ID" sz="9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Ahli</a:t>
              </a:r>
              <a:r>
                <a:rPr lang="en-US" altLang="id-ID" sz="9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id-ID" sz="9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Bidang</a:t>
              </a:r>
              <a:endParaRPr lang="en-US" altLang="id-ID" sz="90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z="9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Sosial dan Penanggulangan Kemiskinan</a:t>
              </a:r>
              <a:endParaRPr lang="en-US" altLang="id-ID" sz="90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9" name="Rectangle 63"/>
            <p:cNvSpPr>
              <a:spLocks noChangeArrowheads="1"/>
            </p:cNvSpPr>
            <p:nvPr/>
          </p:nvSpPr>
          <p:spPr bwMode="auto">
            <a:xfrm>
              <a:off x="48" y="1392"/>
              <a:ext cx="1262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EEDBC8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6326" tIns="53163" rIns="106326" bIns="53163" anchor="ctr"/>
            <a:lstStyle>
              <a:lvl1pPr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1pPr>
              <a:lvl2pPr marL="742950" indent="-28575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2pPr>
              <a:lvl3pPr marL="11430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3pPr>
              <a:lvl4pPr marL="16002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4pPr>
              <a:lvl5pPr marL="20574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5pPr>
              <a:lvl6pPr marL="25146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6pPr>
              <a:lvl7pPr marL="29718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7pPr>
              <a:lvl8pPr marL="34290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8pPr>
              <a:lvl9pPr marL="38862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9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Staf</a:t>
              </a:r>
              <a:r>
                <a:rPr lang="en-US" altLang="id-ID" sz="9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id-ID" sz="9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Ahli</a:t>
              </a:r>
              <a:r>
                <a:rPr lang="en-US" altLang="id-ID" sz="9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id-ID" sz="9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Bidang</a:t>
              </a:r>
              <a:endParaRPr lang="en-US" altLang="id-ID" sz="90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z="9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Sinergi Ekonomi dan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z="9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Pembiayaan</a:t>
              </a:r>
              <a:endParaRPr lang="en-US" altLang="id-ID" sz="90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0" name="Rectangle 64"/>
            <p:cNvSpPr>
              <a:spLocks noChangeArrowheads="1"/>
            </p:cNvSpPr>
            <p:nvPr/>
          </p:nvSpPr>
          <p:spPr bwMode="auto">
            <a:xfrm>
              <a:off x="41" y="335"/>
              <a:ext cx="1266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EEDBC8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6326" tIns="53163" rIns="106326" bIns="53163" anchor="ctr"/>
            <a:lstStyle>
              <a:lvl1pPr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1pPr>
              <a:lvl2pPr marL="742950" indent="-28575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2pPr>
              <a:lvl3pPr marL="11430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3pPr>
              <a:lvl4pPr marL="16002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4pPr>
              <a:lvl5pPr marL="2057400" indent="-228600" defTabSz="1063625"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5pPr>
              <a:lvl6pPr marL="25146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6pPr>
              <a:lvl7pPr marL="29718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7pPr>
              <a:lvl8pPr marL="34290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8pPr>
              <a:lvl9pPr marL="3886200" indent="-228600" algn="ctr" defTabSz="106362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G Times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id-ID" sz="9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Staf</a:t>
              </a:r>
              <a:r>
                <a:rPr lang="en-US" altLang="id-ID" sz="9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id-ID" sz="9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Ahli</a:t>
              </a:r>
              <a:r>
                <a:rPr lang="id-ID" altLang="id-ID" sz="9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Bidang Pemerataan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z="9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dan Kewilayahan</a:t>
              </a:r>
              <a:endParaRPr lang="en-US" altLang="id-ID" sz="90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1" name="Line 70"/>
            <p:cNvSpPr>
              <a:spLocks noChangeShapeType="1"/>
            </p:cNvSpPr>
            <p:nvPr/>
          </p:nvSpPr>
          <p:spPr bwMode="auto">
            <a:xfrm>
              <a:off x="149" y="566"/>
              <a:ext cx="105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53882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d-ID" sz="1200" dirty="0">
                <a:solidFill>
                  <a:srgbClr val="000000"/>
                </a:solidFill>
                <a:latin typeface="CG Times" pitchFamily="18" charset="0"/>
              </a:endParaRPr>
            </a:p>
          </p:txBody>
        </p:sp>
        <p:sp>
          <p:nvSpPr>
            <p:cNvPr id="192" name="Line 71"/>
            <p:cNvSpPr>
              <a:spLocks noChangeShapeType="1"/>
            </p:cNvSpPr>
            <p:nvPr/>
          </p:nvSpPr>
          <p:spPr bwMode="auto">
            <a:xfrm>
              <a:off x="71" y="816"/>
              <a:ext cx="1199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53882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d-ID" sz="1200" dirty="0">
                <a:solidFill>
                  <a:srgbClr val="000000"/>
                </a:solidFill>
                <a:latin typeface="CG Times" pitchFamily="18" charset="0"/>
              </a:endParaRPr>
            </a:p>
          </p:txBody>
        </p:sp>
        <p:sp>
          <p:nvSpPr>
            <p:cNvPr id="193" name="Line 72"/>
            <p:cNvSpPr>
              <a:spLocks noChangeShapeType="1"/>
            </p:cNvSpPr>
            <p:nvPr/>
          </p:nvSpPr>
          <p:spPr bwMode="auto">
            <a:xfrm>
              <a:off x="71" y="1104"/>
              <a:ext cx="1200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53882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d-ID" sz="1200" dirty="0">
                <a:solidFill>
                  <a:srgbClr val="000000"/>
                </a:solidFill>
                <a:latin typeface="CG Times" pitchFamily="18" charset="0"/>
              </a:endParaRPr>
            </a:p>
          </p:txBody>
        </p:sp>
        <p:sp>
          <p:nvSpPr>
            <p:cNvPr id="194" name="Line 73"/>
            <p:cNvSpPr>
              <a:spLocks noChangeShapeType="1"/>
            </p:cNvSpPr>
            <p:nvPr/>
          </p:nvSpPr>
          <p:spPr bwMode="auto">
            <a:xfrm flipV="1">
              <a:off x="120" y="1343"/>
              <a:ext cx="112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53882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id-ID" sz="1200" dirty="0">
                <a:solidFill>
                  <a:srgbClr val="000000"/>
                </a:solidFill>
                <a:latin typeface="CG Times" pitchFamily="18" charset="0"/>
              </a:endParaRPr>
            </a:p>
          </p:txBody>
        </p:sp>
      </p:grpSp>
      <p:sp>
        <p:nvSpPr>
          <p:cNvPr id="195" name="Line 165"/>
          <p:cNvSpPr>
            <a:spLocks noChangeShapeType="1"/>
          </p:cNvSpPr>
          <p:nvPr/>
        </p:nvSpPr>
        <p:spPr bwMode="auto">
          <a:xfrm flipV="1">
            <a:off x="7435057" y="5113339"/>
            <a:ext cx="65088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182" name="Line 66"/>
          <p:cNvSpPr>
            <a:spLocks noChangeShapeType="1"/>
          </p:cNvSpPr>
          <p:nvPr/>
        </p:nvSpPr>
        <p:spPr bwMode="auto">
          <a:xfrm flipH="1">
            <a:off x="6569075" y="6465326"/>
            <a:ext cx="61913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1" tIns="45716" rIns="91431" bIns="4571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1200" dirty="0">
              <a:solidFill>
                <a:srgbClr val="000000"/>
              </a:solidFill>
              <a:latin typeface="CG Times" pitchFamily="18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1979712" y="61174"/>
            <a:ext cx="56166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1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Struktur </a:t>
            </a:r>
            <a:r>
              <a:rPr lang="id-ID" sz="21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Organisasi</a:t>
            </a:r>
            <a:endParaRPr lang="id-ID" sz="21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81" name="Picture 1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5"/>
            <a:ext cx="590691" cy="504056"/>
          </a:xfrm>
          <a:prstGeom prst="rect">
            <a:avLst/>
          </a:prstGeom>
        </p:spPr>
      </p:pic>
      <p:sp>
        <p:nvSpPr>
          <p:cNvPr id="18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74496" y="6448251"/>
            <a:ext cx="762000" cy="365125"/>
          </a:xfrm>
        </p:spPr>
        <p:txBody>
          <a:bodyPr/>
          <a:lstStyle/>
          <a:p>
            <a:fld id="{52FAC1E1-A66B-4843-9E32-AFBA4B33AECD}" type="slidenum">
              <a:rPr lang="id-ID" smtClean="0">
                <a:solidFill>
                  <a:schemeClr val="tx1"/>
                </a:solidFill>
              </a:rPr>
              <a:pPr/>
              <a:t>10</a:t>
            </a:fld>
            <a:endParaRPr lang="id-ID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292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Box 179"/>
          <p:cNvSpPr txBox="1"/>
          <p:nvPr/>
        </p:nvSpPr>
        <p:spPr>
          <a:xfrm>
            <a:off x="899592" y="61174"/>
            <a:ext cx="74168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Klasifikasi</a:t>
            </a:r>
            <a:r>
              <a:rPr lang="en-US" sz="21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1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Karakter</a:t>
            </a:r>
            <a:r>
              <a:rPr lang="en-US" sz="21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1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Eselon</a:t>
            </a:r>
            <a:r>
              <a:rPr lang="en-US" sz="21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I </a:t>
            </a:r>
            <a:endParaRPr lang="id-ID" sz="21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81" name="Picture 1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5"/>
            <a:ext cx="590691" cy="50405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" y="497210"/>
            <a:ext cx="8989650" cy="458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6" name="Group 265"/>
          <p:cNvGrpSpPr/>
          <p:nvPr/>
        </p:nvGrpSpPr>
        <p:grpSpPr>
          <a:xfrm>
            <a:off x="2627784" y="2708920"/>
            <a:ext cx="1584176" cy="1152128"/>
            <a:chOff x="2627784" y="2708920"/>
            <a:chExt cx="1584176" cy="1152128"/>
          </a:xfrm>
        </p:grpSpPr>
        <p:sp>
          <p:nvSpPr>
            <p:cNvPr id="247" name="TextBox 246"/>
            <p:cNvSpPr txBox="1"/>
            <p:nvPr/>
          </p:nvSpPr>
          <p:spPr>
            <a:xfrm>
              <a:off x="2627784" y="2708920"/>
              <a:ext cx="15841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>
                  <a:solidFill>
                    <a:srgbClr val="C00000"/>
                  </a:solidFill>
                </a:rPr>
                <a:t>Pengawasan</a:t>
              </a:r>
              <a:endParaRPr lang="en-US" sz="1600" dirty="0">
                <a:solidFill>
                  <a:srgbClr val="C00000"/>
                </a:solidFill>
              </a:endParaRPr>
            </a:p>
          </p:txBody>
        </p:sp>
        <p:sp>
          <p:nvSpPr>
            <p:cNvPr id="248" name="Oval 247"/>
            <p:cNvSpPr/>
            <p:nvPr/>
          </p:nvSpPr>
          <p:spPr>
            <a:xfrm>
              <a:off x="2627784" y="3068960"/>
              <a:ext cx="1584176" cy="792088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5" name="Group 264"/>
          <p:cNvGrpSpPr/>
          <p:nvPr/>
        </p:nvGrpSpPr>
        <p:grpSpPr>
          <a:xfrm>
            <a:off x="4932040" y="3068960"/>
            <a:ext cx="2664296" cy="792088"/>
            <a:chOff x="4932040" y="3429000"/>
            <a:chExt cx="2664296" cy="792088"/>
          </a:xfrm>
        </p:grpSpPr>
        <p:sp>
          <p:nvSpPr>
            <p:cNvPr id="246" name="TextBox 245"/>
            <p:cNvSpPr txBox="1"/>
            <p:nvPr/>
          </p:nvSpPr>
          <p:spPr>
            <a:xfrm>
              <a:off x="6444208" y="3492297"/>
              <a:ext cx="11521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>
                  <a:solidFill>
                    <a:srgbClr val="C00000"/>
                  </a:solidFill>
                </a:rPr>
                <a:t>Pelayanan</a:t>
              </a:r>
              <a:r>
                <a:rPr lang="en-US" sz="1600" dirty="0" smtClean="0">
                  <a:solidFill>
                    <a:srgbClr val="C00000"/>
                  </a:solidFill>
                </a:rPr>
                <a:t> </a:t>
              </a:r>
            </a:p>
            <a:p>
              <a:pPr algn="ctr"/>
              <a:r>
                <a:rPr lang="en-US" sz="1600" dirty="0" smtClean="0">
                  <a:solidFill>
                    <a:srgbClr val="C00000"/>
                  </a:solidFill>
                </a:rPr>
                <a:t>internal</a:t>
              </a:r>
              <a:endParaRPr lang="en-US" sz="1600" dirty="0">
                <a:solidFill>
                  <a:srgbClr val="C00000"/>
                </a:solidFill>
              </a:endParaRPr>
            </a:p>
          </p:txBody>
        </p:sp>
        <p:sp>
          <p:nvSpPr>
            <p:cNvPr id="249" name="Oval 248"/>
            <p:cNvSpPr/>
            <p:nvPr/>
          </p:nvSpPr>
          <p:spPr>
            <a:xfrm>
              <a:off x="4932040" y="3429000"/>
              <a:ext cx="1584176" cy="792088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46504" y="6520259"/>
            <a:ext cx="762000" cy="365125"/>
          </a:xfrm>
        </p:spPr>
        <p:txBody>
          <a:bodyPr/>
          <a:lstStyle/>
          <a:p>
            <a:fld id="{52FAC1E1-A66B-4843-9E32-AFBA4B33AECD}" type="slidenum">
              <a:rPr lang="id-ID" smtClean="0">
                <a:solidFill>
                  <a:schemeClr val="tx1"/>
                </a:solidFill>
              </a:rPr>
              <a:pPr/>
              <a:t>11</a:t>
            </a:fld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132535" y="764704"/>
            <a:ext cx="2207217" cy="2592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Rectangle 2"/>
          <p:cNvSpPr/>
          <p:nvPr/>
        </p:nvSpPr>
        <p:spPr>
          <a:xfrm>
            <a:off x="2339752" y="1916832"/>
            <a:ext cx="208823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Flowchart: Connector 3"/>
          <p:cNvSpPr/>
          <p:nvPr/>
        </p:nvSpPr>
        <p:spPr>
          <a:xfrm>
            <a:off x="4355976" y="1916832"/>
            <a:ext cx="144016" cy="28803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4"/>
          <p:cNvSpPr/>
          <p:nvPr/>
        </p:nvSpPr>
        <p:spPr>
          <a:xfrm>
            <a:off x="57150" y="5373216"/>
            <a:ext cx="842442" cy="8640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000" dirty="0" smtClean="0">
                <a:solidFill>
                  <a:schemeClr val="tx1"/>
                </a:solidFill>
              </a:rPr>
              <a:t>Sahli Bidang Sinergi Ekonomi &amp; Pembiayaan</a:t>
            </a:r>
            <a:endParaRPr lang="id-ID" sz="1000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51992" y="5373216"/>
            <a:ext cx="842442" cy="8640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000" dirty="0" smtClean="0">
                <a:solidFill>
                  <a:schemeClr val="tx1"/>
                </a:solidFill>
              </a:rPr>
              <a:t>Sahli Bidang Pemerataan &amp; Kewilayahan</a:t>
            </a:r>
            <a:endParaRPr lang="id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206562" y="5373216"/>
            <a:ext cx="4669693" cy="8640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000" dirty="0" smtClean="0">
                <a:solidFill>
                  <a:schemeClr val="tx1"/>
                </a:solidFill>
              </a:rPr>
              <a:t>Sahli Bidang Sosial &amp; Penanggulangan Kemiskinan</a:t>
            </a:r>
          </a:p>
          <a:p>
            <a:pPr algn="ctr"/>
            <a:r>
              <a:rPr lang="id-ID" sz="1000" dirty="0">
                <a:solidFill>
                  <a:schemeClr val="tx1"/>
                </a:solidFill>
              </a:rPr>
              <a:t>d</a:t>
            </a:r>
            <a:r>
              <a:rPr lang="id-ID" sz="1000" dirty="0" smtClean="0">
                <a:solidFill>
                  <a:schemeClr val="tx1"/>
                </a:solidFill>
              </a:rPr>
              <a:t>an</a:t>
            </a:r>
          </a:p>
          <a:p>
            <a:pPr algn="ctr"/>
            <a:r>
              <a:rPr lang="id-ID" sz="1000" dirty="0" smtClean="0">
                <a:solidFill>
                  <a:schemeClr val="tx1"/>
                </a:solidFill>
              </a:rPr>
              <a:t>Sahli Bidang Pembangunan Sektor Unggulan &amp; Infrastruktur</a:t>
            </a:r>
            <a:endParaRPr lang="id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185942" y="5373216"/>
            <a:ext cx="842442" cy="8640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000" dirty="0" smtClean="0">
                <a:solidFill>
                  <a:schemeClr val="tx1"/>
                </a:solidFill>
              </a:rPr>
              <a:t>Sahli Bidang Sinergi Ekonomi &amp; Pembiayaan</a:t>
            </a:r>
            <a:endParaRPr lang="id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204358" y="5373216"/>
            <a:ext cx="842442" cy="8640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900" dirty="0" smtClean="0">
                <a:solidFill>
                  <a:schemeClr val="tx1"/>
                </a:solidFill>
              </a:rPr>
              <a:t>Sahli Bidang Hubungan Kelembagaan</a:t>
            </a:r>
            <a:endParaRPr lang="id-ID" sz="900" dirty="0">
              <a:solidFill>
                <a:schemeClr val="tx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-9574" y="4149080"/>
            <a:ext cx="1053182" cy="2548298"/>
            <a:chOff x="-9574" y="4149080"/>
            <a:chExt cx="1053182" cy="2548298"/>
          </a:xfrm>
        </p:grpSpPr>
        <p:sp>
          <p:nvSpPr>
            <p:cNvPr id="6" name="Rounded Rectangle 5"/>
            <p:cNvSpPr/>
            <p:nvPr/>
          </p:nvSpPr>
          <p:spPr>
            <a:xfrm>
              <a:off x="35496" y="4149080"/>
              <a:ext cx="864096" cy="2232248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9574" y="6358824"/>
              <a:ext cx="10531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600" b="1" dirty="0" smtClean="0">
                  <a:solidFill>
                    <a:srgbClr val="FF0000"/>
                  </a:solidFill>
                </a:rPr>
                <a:t>Ekonomi</a:t>
              </a:r>
              <a:endParaRPr lang="id-ID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23328" y="4149080"/>
            <a:ext cx="951486" cy="2562233"/>
            <a:chOff x="1023328" y="4149080"/>
            <a:chExt cx="951486" cy="2562233"/>
          </a:xfrm>
        </p:grpSpPr>
        <p:sp>
          <p:nvSpPr>
            <p:cNvPr id="36" name="Rounded Rectangle 35"/>
            <p:cNvSpPr/>
            <p:nvPr/>
          </p:nvSpPr>
          <p:spPr>
            <a:xfrm>
              <a:off x="1023328" y="4149080"/>
              <a:ext cx="871105" cy="2232248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43608" y="6372759"/>
              <a:ext cx="9312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600" b="1" dirty="0" smtClean="0">
                  <a:solidFill>
                    <a:srgbClr val="FF0000"/>
                  </a:solidFill>
                </a:rPr>
                <a:t>Wilayah</a:t>
              </a:r>
              <a:endParaRPr lang="id-ID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051110" y="4149080"/>
            <a:ext cx="4969162" cy="2579076"/>
            <a:chOff x="2051110" y="4149080"/>
            <a:chExt cx="4969162" cy="2579076"/>
          </a:xfrm>
        </p:grpSpPr>
        <p:sp>
          <p:nvSpPr>
            <p:cNvPr id="39" name="Rounded Rectangle 38"/>
            <p:cNvSpPr/>
            <p:nvPr/>
          </p:nvSpPr>
          <p:spPr>
            <a:xfrm>
              <a:off x="2051110" y="4149080"/>
              <a:ext cx="4969162" cy="2232248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140764" y="6358824"/>
              <a:ext cx="10559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b="1" dirty="0" smtClean="0">
                  <a:solidFill>
                    <a:srgbClr val="FF0000"/>
                  </a:solidFill>
                </a:rPr>
                <a:t>Sektor</a:t>
              </a:r>
              <a:endParaRPr lang="id-ID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092280" y="4149080"/>
            <a:ext cx="1233631" cy="2577222"/>
            <a:chOff x="7092280" y="4149080"/>
            <a:chExt cx="1233631" cy="2577222"/>
          </a:xfrm>
        </p:grpSpPr>
        <p:sp>
          <p:nvSpPr>
            <p:cNvPr id="37" name="Rounded Rectangle 36"/>
            <p:cNvSpPr/>
            <p:nvPr/>
          </p:nvSpPr>
          <p:spPr>
            <a:xfrm>
              <a:off x="7185942" y="4149080"/>
              <a:ext cx="871105" cy="2232248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092280" y="6387748"/>
              <a:ext cx="12336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600" b="1" dirty="0" smtClean="0">
                  <a:solidFill>
                    <a:srgbClr val="FF0000"/>
                  </a:solidFill>
                </a:rPr>
                <a:t>Pendanaan</a:t>
              </a:r>
              <a:endParaRPr lang="id-ID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172400" y="4149080"/>
            <a:ext cx="1110200" cy="2585792"/>
            <a:chOff x="8172400" y="4149080"/>
            <a:chExt cx="1110200" cy="2585792"/>
          </a:xfrm>
        </p:grpSpPr>
        <p:sp>
          <p:nvSpPr>
            <p:cNvPr id="38" name="Rounded Rectangle 37"/>
            <p:cNvSpPr/>
            <p:nvPr/>
          </p:nvSpPr>
          <p:spPr>
            <a:xfrm>
              <a:off x="8204358" y="4149080"/>
              <a:ext cx="871105" cy="2232248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172400" y="6396318"/>
              <a:ext cx="111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600" b="1" dirty="0">
                  <a:solidFill>
                    <a:srgbClr val="FF0000"/>
                  </a:solidFill>
                </a:rPr>
                <a:t> </a:t>
              </a:r>
              <a:r>
                <a:rPr lang="id-ID" sz="1600" b="1" dirty="0" smtClean="0">
                  <a:solidFill>
                    <a:srgbClr val="FF0000"/>
                  </a:solidFill>
                </a:rPr>
                <a:t> Monev</a:t>
              </a:r>
              <a:endParaRPr lang="id-ID" sz="1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3929292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5"/>
            <a:ext cx="590691" cy="5040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88904"/>
            <a:ext cx="5544616" cy="4154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d-ID" sz="21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Inspektorat Utama</a:t>
            </a:r>
            <a:endParaRPr lang="id-ID" sz="21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6397878"/>
            <a:ext cx="5544616" cy="415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d-ID" sz="21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Sesmen/Sestama</a:t>
            </a:r>
            <a:endParaRPr lang="id-ID" sz="21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9512" y="1124744"/>
            <a:ext cx="1512168" cy="1944216"/>
            <a:chOff x="467544" y="1268760"/>
            <a:chExt cx="1512168" cy="1944216"/>
          </a:xfrm>
        </p:grpSpPr>
        <p:sp>
          <p:nvSpPr>
            <p:cNvPr id="7" name="Rounded Rectangle 6"/>
            <p:cNvSpPr/>
            <p:nvPr/>
          </p:nvSpPr>
          <p:spPr>
            <a:xfrm>
              <a:off x="467544" y="1268760"/>
              <a:ext cx="1512168" cy="194421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d-ID" sz="1400" b="1" dirty="0" smtClean="0">
                  <a:solidFill>
                    <a:srgbClr val="FF0000"/>
                  </a:solidFill>
                </a:rPr>
                <a:t>Deputi Ekonomi</a:t>
              </a:r>
              <a:endParaRPr lang="id-ID" sz="1400" dirty="0"/>
            </a:p>
            <a:p>
              <a:pPr algn="ctr"/>
              <a:endParaRPr lang="id-ID" sz="1400" dirty="0" smtClean="0"/>
            </a:p>
            <a:p>
              <a:pPr algn="ctr"/>
              <a:endParaRPr lang="id-ID" sz="1400" dirty="0" smtClean="0"/>
            </a:p>
            <a:p>
              <a:pPr algn="ctr"/>
              <a:endParaRPr lang="id-ID" sz="1400" dirty="0"/>
            </a:p>
            <a:p>
              <a:pPr algn="ctr"/>
              <a:r>
                <a:rPr lang="id-ID" sz="1400" b="1" dirty="0" smtClean="0">
                  <a:solidFill>
                    <a:srgbClr val="00518F"/>
                  </a:solidFill>
                </a:rPr>
                <a:t>Sahli Bidang Sinergi Ekonomi dan Pembiayaan</a:t>
              </a:r>
              <a:endParaRPr lang="id-ID" sz="1400" b="1" dirty="0">
                <a:solidFill>
                  <a:srgbClr val="00518F"/>
                </a:solidFill>
              </a:endParaRPr>
            </a:p>
          </p:txBody>
        </p:sp>
        <p:cxnSp>
          <p:nvCxnSpPr>
            <p:cNvPr id="9" name="Straight Connector 8"/>
            <p:cNvCxnSpPr>
              <a:stCxn id="7" idx="1"/>
              <a:endCxn id="7" idx="3"/>
            </p:cNvCxnSpPr>
            <p:nvPr/>
          </p:nvCxnSpPr>
          <p:spPr>
            <a:xfrm>
              <a:off x="467544" y="2240868"/>
              <a:ext cx="1512168" cy="0"/>
            </a:xfrm>
            <a:prstGeom prst="line">
              <a:avLst/>
            </a:prstGeom>
            <a:ln w="1905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179512" y="3501008"/>
            <a:ext cx="1512168" cy="1944216"/>
            <a:chOff x="467544" y="1268760"/>
            <a:chExt cx="1512168" cy="194421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ounded Rectangle 11"/>
            <p:cNvSpPr/>
            <p:nvPr/>
          </p:nvSpPr>
          <p:spPr>
            <a:xfrm>
              <a:off x="467544" y="1268760"/>
              <a:ext cx="1512168" cy="1944216"/>
            </a:xfrm>
            <a:prstGeom prst="roundRect">
              <a:avLst/>
            </a:prstGeom>
            <a:grp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d-ID" sz="1400" b="1" dirty="0" smtClean="0"/>
            </a:p>
            <a:p>
              <a:pPr algn="ctr"/>
              <a:r>
                <a:rPr lang="id-ID" sz="1400" b="1" dirty="0" smtClean="0">
                  <a:solidFill>
                    <a:srgbClr val="FF0000"/>
                  </a:solidFill>
                </a:rPr>
                <a:t>Deputi PEPP</a:t>
              </a:r>
            </a:p>
            <a:p>
              <a:pPr algn="ctr"/>
              <a:endParaRPr lang="id-ID" sz="1400" dirty="0" smtClean="0"/>
            </a:p>
            <a:p>
              <a:pPr algn="ctr"/>
              <a:endParaRPr lang="id-ID" sz="1400" dirty="0" smtClean="0"/>
            </a:p>
            <a:p>
              <a:pPr algn="ctr"/>
              <a:endParaRPr lang="id-ID" sz="1400" dirty="0"/>
            </a:p>
            <a:p>
              <a:pPr algn="ctr"/>
              <a:r>
                <a:rPr lang="id-ID" sz="1400" b="1" dirty="0" smtClean="0">
                  <a:solidFill>
                    <a:srgbClr val="00518F"/>
                  </a:solidFill>
                </a:rPr>
                <a:t>Sahli Bidang Hubungan Kelembagaan</a:t>
              </a:r>
              <a:endParaRPr lang="id-ID" sz="1400" b="1" dirty="0">
                <a:solidFill>
                  <a:srgbClr val="00518F"/>
                </a:solidFill>
              </a:endParaRPr>
            </a:p>
          </p:txBody>
        </p:sp>
        <p:cxnSp>
          <p:nvCxnSpPr>
            <p:cNvPr id="13" name="Straight Connector 12"/>
            <p:cNvCxnSpPr>
              <a:stCxn id="12" idx="1"/>
              <a:endCxn id="12" idx="3"/>
            </p:cNvCxnSpPr>
            <p:nvPr/>
          </p:nvCxnSpPr>
          <p:spPr>
            <a:xfrm>
              <a:off x="467544" y="2240868"/>
              <a:ext cx="1512168" cy="0"/>
            </a:xfrm>
            <a:prstGeom prst="line">
              <a:avLst/>
            </a:prstGeom>
            <a:grpFill/>
            <a:ln w="1905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771800" y="1117773"/>
            <a:ext cx="1512168" cy="1944216"/>
            <a:chOff x="467544" y="1268760"/>
            <a:chExt cx="1512168" cy="194421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Rounded Rectangle 14"/>
            <p:cNvSpPr/>
            <p:nvPr/>
          </p:nvSpPr>
          <p:spPr>
            <a:xfrm>
              <a:off x="467544" y="1268760"/>
              <a:ext cx="1512168" cy="1944216"/>
            </a:xfrm>
            <a:prstGeom prst="roundRect">
              <a:avLst/>
            </a:prstGeom>
            <a:grp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d-ID" sz="1400" b="1" dirty="0" smtClean="0">
                  <a:solidFill>
                    <a:srgbClr val="FF0000"/>
                  </a:solidFill>
                </a:rPr>
                <a:t>Deputi Bidang Regional</a:t>
              </a:r>
            </a:p>
            <a:p>
              <a:pPr algn="ctr"/>
              <a:endParaRPr lang="id-ID" sz="1400" dirty="0"/>
            </a:p>
            <a:p>
              <a:pPr algn="ctr"/>
              <a:endParaRPr lang="id-ID" sz="1400" dirty="0" smtClean="0"/>
            </a:p>
            <a:p>
              <a:pPr algn="ctr"/>
              <a:endParaRPr lang="id-ID" sz="1400" dirty="0"/>
            </a:p>
            <a:p>
              <a:pPr algn="ctr"/>
              <a:r>
                <a:rPr lang="id-ID" sz="1400" b="1" dirty="0" smtClean="0">
                  <a:solidFill>
                    <a:srgbClr val="00518F"/>
                  </a:solidFill>
                </a:rPr>
                <a:t>Sahli Bidang Pemerataan &amp; Kewilayahan</a:t>
              </a:r>
              <a:endParaRPr lang="id-ID" sz="1400" b="1" dirty="0">
                <a:solidFill>
                  <a:srgbClr val="00518F"/>
                </a:solidFill>
              </a:endParaRPr>
            </a:p>
          </p:txBody>
        </p:sp>
        <p:cxnSp>
          <p:nvCxnSpPr>
            <p:cNvPr id="16" name="Straight Connector 15"/>
            <p:cNvCxnSpPr>
              <a:stCxn id="15" idx="1"/>
              <a:endCxn id="15" idx="3"/>
            </p:cNvCxnSpPr>
            <p:nvPr/>
          </p:nvCxnSpPr>
          <p:spPr>
            <a:xfrm>
              <a:off x="467544" y="2240868"/>
              <a:ext cx="1512168" cy="0"/>
            </a:xfrm>
            <a:prstGeom prst="line">
              <a:avLst/>
            </a:prstGeom>
            <a:grpFill/>
            <a:ln w="1905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2735796" y="3573016"/>
            <a:ext cx="1620180" cy="2448272"/>
            <a:chOff x="431540" y="1340768"/>
            <a:chExt cx="1620180" cy="194421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8" name="Rounded Rectangle 17"/>
            <p:cNvSpPr/>
            <p:nvPr/>
          </p:nvSpPr>
          <p:spPr>
            <a:xfrm>
              <a:off x="431540" y="1340768"/>
              <a:ext cx="1620180" cy="1944216"/>
            </a:xfrm>
            <a:prstGeom prst="roundRect">
              <a:avLst/>
            </a:prstGeom>
            <a:grp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d-ID" sz="1400" b="1" dirty="0" smtClean="0">
                  <a:solidFill>
                    <a:srgbClr val="FF0000"/>
                  </a:solidFill>
                </a:rPr>
                <a:t>Deputi Sektor </a:t>
              </a:r>
            </a:p>
            <a:p>
              <a:pPr algn="ctr"/>
              <a:r>
                <a:rPr lang="id-ID" sz="1400" b="1" dirty="0" smtClean="0">
                  <a:solidFill>
                    <a:srgbClr val="FF0000"/>
                  </a:solidFill>
                </a:rPr>
                <a:t>(5 Sektor)</a:t>
              </a:r>
            </a:p>
            <a:p>
              <a:pPr algn="ctr"/>
              <a:endParaRPr lang="id-ID" sz="1400" dirty="0"/>
            </a:p>
            <a:p>
              <a:pPr algn="ctr"/>
              <a:r>
                <a:rPr lang="id-ID" sz="1400" b="1" dirty="0" smtClean="0">
                  <a:solidFill>
                    <a:srgbClr val="00518F"/>
                  </a:solidFill>
                </a:rPr>
                <a:t>Sahli Bidang Pembangunan Sektor Unggulan &amp; </a:t>
              </a:r>
              <a:r>
                <a:rPr lang="id-ID" sz="1400" b="1" dirty="0" smtClean="0">
                  <a:solidFill>
                    <a:srgbClr val="00518F"/>
                  </a:solidFill>
                </a:rPr>
                <a:t>Infrastruktur</a:t>
              </a:r>
              <a:r>
                <a:rPr lang="en-US" sz="1400" b="1" dirty="0" smtClean="0">
                  <a:solidFill>
                    <a:srgbClr val="00518F"/>
                  </a:solidFill>
                </a:rPr>
                <a:t> </a:t>
              </a:r>
              <a:r>
                <a:rPr lang="en-US" sz="1400" b="1" dirty="0" err="1" smtClean="0">
                  <a:solidFill>
                    <a:srgbClr val="00518F"/>
                  </a:solidFill>
                </a:rPr>
                <a:t>dan</a:t>
              </a:r>
              <a:r>
                <a:rPr lang="en-US" sz="1400" b="1" dirty="0" smtClean="0">
                  <a:solidFill>
                    <a:srgbClr val="00518F"/>
                  </a:solidFill>
                </a:rPr>
                <a:t> </a:t>
              </a:r>
              <a:r>
                <a:rPr lang="en-US" sz="1400" b="1" dirty="0" err="1" smtClean="0">
                  <a:solidFill>
                    <a:srgbClr val="00518F"/>
                  </a:solidFill>
                </a:rPr>
                <a:t>Sahli</a:t>
              </a:r>
              <a:r>
                <a:rPr lang="en-US" sz="1400" b="1" dirty="0" smtClean="0">
                  <a:solidFill>
                    <a:srgbClr val="00518F"/>
                  </a:solidFill>
                </a:rPr>
                <a:t> </a:t>
              </a:r>
              <a:r>
                <a:rPr lang="en-US" sz="1400" b="1" dirty="0" err="1" smtClean="0">
                  <a:solidFill>
                    <a:srgbClr val="00518F"/>
                  </a:solidFill>
                </a:rPr>
                <a:t>Bidang</a:t>
              </a:r>
              <a:r>
                <a:rPr lang="en-US" sz="1400" b="1" dirty="0" smtClean="0">
                  <a:solidFill>
                    <a:srgbClr val="00518F"/>
                  </a:solidFill>
                </a:rPr>
                <a:t> </a:t>
              </a:r>
              <a:r>
                <a:rPr lang="en-US" sz="1400" b="1" dirty="0" err="1" smtClean="0">
                  <a:solidFill>
                    <a:srgbClr val="00518F"/>
                  </a:solidFill>
                </a:rPr>
                <a:t>Sosial</a:t>
              </a:r>
              <a:r>
                <a:rPr lang="en-US" sz="1400" b="1" dirty="0" smtClean="0">
                  <a:solidFill>
                    <a:srgbClr val="00518F"/>
                  </a:solidFill>
                </a:rPr>
                <a:t> &amp; </a:t>
              </a:r>
              <a:r>
                <a:rPr lang="en-US" sz="1400" b="1" dirty="0" err="1" smtClean="0">
                  <a:solidFill>
                    <a:srgbClr val="00518F"/>
                  </a:solidFill>
                </a:rPr>
                <a:t>Penanggulangan</a:t>
              </a:r>
              <a:r>
                <a:rPr lang="en-US" sz="1400" b="1" dirty="0" smtClean="0">
                  <a:solidFill>
                    <a:srgbClr val="00518F"/>
                  </a:solidFill>
                </a:rPr>
                <a:t> </a:t>
              </a:r>
              <a:r>
                <a:rPr lang="en-US" sz="1400" b="1" dirty="0" err="1" smtClean="0">
                  <a:solidFill>
                    <a:srgbClr val="00518F"/>
                  </a:solidFill>
                </a:rPr>
                <a:t>Kemiskinan</a:t>
              </a:r>
              <a:r>
                <a:rPr lang="en-US" sz="1400" b="1" dirty="0" smtClean="0">
                  <a:solidFill>
                    <a:srgbClr val="00518F"/>
                  </a:solidFill>
                </a:rPr>
                <a:t> </a:t>
              </a:r>
              <a:r>
                <a:rPr lang="id-ID" sz="1400" b="1" dirty="0" smtClean="0">
                  <a:solidFill>
                    <a:srgbClr val="00518F"/>
                  </a:solidFill>
                </a:rPr>
                <a:t> </a:t>
              </a:r>
              <a:endParaRPr lang="id-ID" sz="1400" b="1" dirty="0">
                <a:solidFill>
                  <a:srgbClr val="00518F"/>
                </a:solidFill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431540" y="1855413"/>
              <a:ext cx="1620180" cy="0"/>
            </a:xfrm>
            <a:prstGeom prst="line">
              <a:avLst/>
            </a:prstGeom>
            <a:grpFill/>
            <a:ln w="1905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5076056" y="2348880"/>
            <a:ext cx="1512168" cy="1944216"/>
            <a:chOff x="467544" y="1268760"/>
            <a:chExt cx="1512168" cy="194421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1" name="Rounded Rectangle 20"/>
            <p:cNvSpPr/>
            <p:nvPr/>
          </p:nvSpPr>
          <p:spPr>
            <a:xfrm>
              <a:off x="467544" y="1268760"/>
              <a:ext cx="1512168" cy="1944216"/>
            </a:xfrm>
            <a:prstGeom prst="roundRect">
              <a:avLst/>
            </a:prstGeom>
            <a:grp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d-ID" sz="1400" b="1" dirty="0" smtClean="0">
                  <a:solidFill>
                    <a:srgbClr val="FF0000"/>
                  </a:solidFill>
                </a:rPr>
                <a:t>Deputi Pendanaan</a:t>
              </a:r>
            </a:p>
            <a:p>
              <a:pPr algn="ctr"/>
              <a:endParaRPr lang="id-ID" sz="1400" dirty="0" smtClean="0"/>
            </a:p>
            <a:p>
              <a:pPr algn="ctr"/>
              <a:endParaRPr lang="id-ID" sz="1400" dirty="0"/>
            </a:p>
            <a:p>
              <a:pPr algn="ctr"/>
              <a:r>
                <a:rPr lang="id-ID" sz="1400" b="1" dirty="0" smtClean="0">
                  <a:solidFill>
                    <a:srgbClr val="00518F"/>
                  </a:solidFill>
                </a:rPr>
                <a:t>Sahli Bidang Sinergi Ekonomi dan Pembiayaan</a:t>
              </a:r>
              <a:endParaRPr lang="id-ID" sz="1400" b="1" dirty="0">
                <a:solidFill>
                  <a:srgbClr val="00518F"/>
                </a:solidFill>
              </a:endParaRPr>
            </a:p>
          </p:txBody>
        </p:sp>
        <p:cxnSp>
          <p:nvCxnSpPr>
            <p:cNvPr id="22" name="Straight Connector 21"/>
            <p:cNvCxnSpPr>
              <a:stCxn id="21" idx="1"/>
              <a:endCxn id="21" idx="3"/>
            </p:cNvCxnSpPr>
            <p:nvPr/>
          </p:nvCxnSpPr>
          <p:spPr>
            <a:xfrm>
              <a:off x="467544" y="2240868"/>
              <a:ext cx="1512168" cy="0"/>
            </a:xfrm>
            <a:prstGeom prst="line">
              <a:avLst/>
            </a:prstGeom>
            <a:grpFill/>
            <a:ln w="1905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7483540" y="2441791"/>
            <a:ext cx="15841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 smtClean="0"/>
              <a:t>Penyelenggaraan</a:t>
            </a:r>
          </a:p>
          <a:p>
            <a:pPr algn="ctr"/>
            <a:r>
              <a:rPr lang="id-ID" sz="1400" b="1" dirty="0" smtClean="0"/>
              <a:t>Perencanaan</a:t>
            </a:r>
          </a:p>
          <a:p>
            <a:pPr algn="ctr"/>
            <a:r>
              <a:rPr lang="id-ID" sz="1400" b="1" i="1" dirty="0" smtClean="0"/>
              <a:t>Money</a:t>
            </a:r>
            <a:r>
              <a:rPr lang="id-ID" sz="1400" b="1" dirty="0" smtClean="0"/>
              <a:t> </a:t>
            </a:r>
            <a:r>
              <a:rPr lang="id-ID" sz="1400" b="1" i="1" dirty="0" smtClean="0"/>
              <a:t>Follow</a:t>
            </a:r>
            <a:r>
              <a:rPr lang="id-ID" sz="1400" b="1" dirty="0" smtClean="0"/>
              <a:t> Program</a:t>
            </a:r>
          </a:p>
          <a:p>
            <a:pPr algn="ctr"/>
            <a:r>
              <a:rPr lang="id-ID" sz="1400" b="1" dirty="0"/>
              <a:t>d</a:t>
            </a:r>
            <a:r>
              <a:rPr lang="id-ID" sz="1400" b="1" dirty="0" smtClean="0"/>
              <a:t>an</a:t>
            </a:r>
          </a:p>
          <a:p>
            <a:pPr algn="ctr"/>
            <a:r>
              <a:rPr lang="id-ID" sz="1400" b="1" dirty="0" smtClean="0"/>
              <a:t>Tematik</a:t>
            </a:r>
          </a:p>
          <a:p>
            <a:pPr algn="ctr"/>
            <a:r>
              <a:rPr lang="id-ID" sz="1400" b="1" dirty="0" smtClean="0"/>
              <a:t>Holistik</a:t>
            </a:r>
          </a:p>
          <a:p>
            <a:pPr algn="ctr"/>
            <a:r>
              <a:rPr lang="id-ID" sz="1400" b="1" dirty="0" smtClean="0"/>
              <a:t>Integratif</a:t>
            </a:r>
          </a:p>
          <a:p>
            <a:pPr algn="ctr"/>
            <a:r>
              <a:rPr lang="id-ID" sz="1400" b="1" dirty="0" smtClean="0"/>
              <a:t>Spasial</a:t>
            </a:r>
            <a:endParaRPr lang="id-ID" sz="1400" b="1" dirty="0"/>
          </a:p>
        </p:txBody>
      </p:sp>
      <p:cxnSp>
        <p:nvCxnSpPr>
          <p:cNvPr id="26" name="Straight Arrow Connector 25"/>
          <p:cNvCxnSpPr>
            <a:stCxn id="3" idx="2"/>
          </p:cNvCxnSpPr>
          <p:nvPr/>
        </p:nvCxnSpPr>
        <p:spPr>
          <a:xfrm>
            <a:off x="3527884" y="504402"/>
            <a:ext cx="0" cy="30668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935596" y="811087"/>
            <a:ext cx="52205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899592" y="3068960"/>
            <a:ext cx="0" cy="40101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3585840" y="3084476"/>
            <a:ext cx="0" cy="4320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3402707" y="3084476"/>
            <a:ext cx="0" cy="40101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7" idx="3"/>
          </p:cNvCxnSpPr>
          <p:nvPr/>
        </p:nvCxnSpPr>
        <p:spPr>
          <a:xfrm>
            <a:off x="1691680" y="2096852"/>
            <a:ext cx="28803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979712" y="2089881"/>
            <a:ext cx="0" cy="23832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12" idx="3"/>
          </p:cNvCxnSpPr>
          <p:nvPr/>
        </p:nvCxnSpPr>
        <p:spPr>
          <a:xfrm>
            <a:off x="1691680" y="4473116"/>
            <a:ext cx="28803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979712" y="3320987"/>
            <a:ext cx="1440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2123728" y="2672915"/>
            <a:ext cx="648072" cy="64807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2123728" y="3320988"/>
            <a:ext cx="612068" cy="61206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15" idx="3"/>
          </p:cNvCxnSpPr>
          <p:nvPr/>
        </p:nvCxnSpPr>
        <p:spPr>
          <a:xfrm>
            <a:off x="4283968" y="2089881"/>
            <a:ext cx="1440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355976" y="4437112"/>
            <a:ext cx="7200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4427984" y="3789040"/>
            <a:ext cx="648072" cy="64807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4427984" y="2089881"/>
            <a:ext cx="583034" cy="58303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626187" y="811087"/>
            <a:ext cx="309409" cy="16964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6156176" y="811087"/>
            <a:ext cx="288032" cy="16964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917594" y="6165304"/>
            <a:ext cx="52205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 flipV="1">
            <a:off x="701570" y="5949280"/>
            <a:ext cx="216024" cy="2160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6138174" y="5893185"/>
            <a:ext cx="262626" cy="2721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4" idx="0"/>
          </p:cNvCxnSpPr>
          <p:nvPr/>
        </p:nvCxnSpPr>
        <p:spPr>
          <a:xfrm flipV="1">
            <a:off x="3527884" y="6181854"/>
            <a:ext cx="0" cy="21602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ight Brace 82"/>
          <p:cNvSpPr/>
          <p:nvPr/>
        </p:nvSpPr>
        <p:spPr>
          <a:xfrm>
            <a:off x="6660232" y="296653"/>
            <a:ext cx="1080120" cy="6148408"/>
          </a:xfrm>
          <a:prstGeom prst="rightBrac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1043608" y="3084476"/>
            <a:ext cx="0" cy="4320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74496" y="6448251"/>
            <a:ext cx="762000" cy="365125"/>
          </a:xfrm>
        </p:spPr>
        <p:txBody>
          <a:bodyPr/>
          <a:lstStyle/>
          <a:p>
            <a:fld id="{52FAC1E1-A66B-4843-9E32-AFBA4B33AECD}" type="slidenum">
              <a:rPr lang="id-ID" smtClean="0">
                <a:solidFill>
                  <a:schemeClr val="tx1"/>
                </a:solidFill>
              </a:rPr>
              <a:pPr/>
              <a:t>12</a:t>
            </a:fld>
            <a:endParaRPr lang="id-ID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196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8858"/>
            <a:ext cx="8229600" cy="3758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Program, </a:t>
            </a:r>
            <a:r>
              <a:rPr lang="en-US" sz="2000" b="1" dirty="0" err="1" smtClean="0">
                <a:solidFill>
                  <a:schemeClr val="accent4">
                    <a:lumMod val="75000"/>
                  </a:schemeClr>
                </a:solidFill>
              </a:rPr>
              <a:t>Indikator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 Program, &amp; 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</a:rPr>
              <a:t>Outcome 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Program</a:t>
            </a:r>
            <a:endParaRPr lang="id-ID" sz="200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74496" y="6448251"/>
            <a:ext cx="762000" cy="365125"/>
          </a:xfrm>
        </p:spPr>
        <p:txBody>
          <a:bodyPr/>
          <a:lstStyle/>
          <a:p>
            <a:fld id="{52FAC1E1-A66B-4843-9E32-AFBA4B33AECD}" type="slidenum">
              <a:rPr lang="id-ID" smtClean="0">
                <a:solidFill>
                  <a:schemeClr val="tx1"/>
                </a:solidFill>
              </a:rPr>
              <a:pPr/>
              <a:t>13</a:t>
            </a:fld>
            <a:endParaRPr lang="id-ID" dirty="0">
              <a:solidFill>
                <a:schemeClr val="tx1"/>
              </a:solidFill>
            </a:endParaRPr>
          </a:p>
        </p:txBody>
      </p:sp>
      <p:graphicFrame>
        <p:nvGraphicFramePr>
          <p:cNvPr id="16" name="Content Placeholder 15"/>
          <p:cNvGraphicFramePr>
            <a:graphicFrameLocks noGrp="1"/>
          </p:cNvGraphicFramePr>
          <p:nvPr>
            <p:ph idx="1"/>
          </p:nvPr>
        </p:nvGraphicFramePr>
        <p:xfrm>
          <a:off x="-108520" y="692696"/>
          <a:ext cx="720104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7" y="116632"/>
            <a:ext cx="590691" cy="50405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948264" y="733172"/>
            <a:ext cx="2016224" cy="1368152"/>
          </a:xfrm>
          <a:prstGeom prst="roundRect">
            <a:avLst/>
          </a:prstGeom>
          <a:solidFill>
            <a:schemeClr val="accent2"/>
          </a:solidFill>
          <a:ln>
            <a:solidFill>
              <a:srgbClr val="CF7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3038" indent="-173038">
              <a:lnSpc>
                <a:spcPct val="90000"/>
              </a:lnSpc>
              <a:buFont typeface="Arial" pitchFamily="34" charset="0"/>
              <a:buChar char="•"/>
            </a:pPr>
            <a:r>
              <a:rPr lang="en-US" sz="1400" dirty="0" err="1" smtClean="0">
                <a:solidFill>
                  <a:schemeClr val="bg1"/>
                </a:solidFill>
              </a:rPr>
              <a:t>Perencanaan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pembangunan</a:t>
            </a:r>
            <a:r>
              <a:rPr lang="en-US" sz="1400" dirty="0" smtClean="0">
                <a:solidFill>
                  <a:schemeClr val="bg1"/>
                </a:solidFill>
              </a:rPr>
              <a:t> (RPJMN, RKP) yang </a:t>
            </a:r>
            <a:r>
              <a:rPr lang="en-US" sz="1400" dirty="0" err="1" smtClean="0">
                <a:solidFill>
                  <a:schemeClr val="bg1"/>
                </a:solidFill>
              </a:rPr>
              <a:t>berkualitas</a:t>
            </a:r>
            <a:r>
              <a:rPr lang="en-US" sz="1400" dirty="0" smtClean="0">
                <a:solidFill>
                  <a:schemeClr val="bg1"/>
                </a:solidFill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</a:rPr>
              <a:t>sinergis</a:t>
            </a:r>
            <a:r>
              <a:rPr lang="en-US" sz="1400" dirty="0" smtClean="0">
                <a:solidFill>
                  <a:schemeClr val="bg1"/>
                </a:solidFill>
              </a:rPr>
              <a:t>, &amp; </a:t>
            </a:r>
            <a:r>
              <a:rPr lang="en-US" sz="1400" dirty="0" err="1" smtClean="0">
                <a:solidFill>
                  <a:schemeClr val="bg1"/>
                </a:solidFill>
              </a:rPr>
              <a:t>kredibel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948264" y="2204864"/>
            <a:ext cx="2016224" cy="4392488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3038" indent="-173038">
              <a:buFont typeface="Arial" pitchFamily="34" charset="0"/>
              <a:buChar char="•"/>
            </a:pPr>
            <a:r>
              <a:rPr lang="en-US" sz="1350" dirty="0" err="1" smtClean="0">
                <a:solidFill>
                  <a:schemeClr val="bg1"/>
                </a:solidFill>
              </a:rPr>
              <a:t>Manajemen</a:t>
            </a:r>
            <a:r>
              <a:rPr lang="en-US" sz="1350" dirty="0" smtClean="0">
                <a:solidFill>
                  <a:schemeClr val="bg1"/>
                </a:solidFill>
              </a:rPr>
              <a:t> </a:t>
            </a:r>
            <a:r>
              <a:rPr lang="en-US" sz="1350" dirty="0" err="1" smtClean="0">
                <a:solidFill>
                  <a:schemeClr val="bg1"/>
                </a:solidFill>
              </a:rPr>
              <a:t>tata</a:t>
            </a:r>
            <a:r>
              <a:rPr lang="en-US" sz="1350" dirty="0" smtClean="0">
                <a:solidFill>
                  <a:schemeClr val="bg1"/>
                </a:solidFill>
              </a:rPr>
              <a:t> </a:t>
            </a:r>
            <a:r>
              <a:rPr lang="en-US" sz="1350" dirty="0" err="1" smtClean="0">
                <a:solidFill>
                  <a:schemeClr val="bg1"/>
                </a:solidFill>
              </a:rPr>
              <a:t>kelola</a:t>
            </a:r>
            <a:r>
              <a:rPr lang="en-US" sz="1350" dirty="0" smtClean="0">
                <a:solidFill>
                  <a:schemeClr val="bg1"/>
                </a:solidFill>
              </a:rPr>
              <a:t> </a:t>
            </a:r>
            <a:r>
              <a:rPr lang="en-US" sz="1350" dirty="0" err="1" smtClean="0">
                <a:solidFill>
                  <a:schemeClr val="bg1"/>
                </a:solidFill>
              </a:rPr>
              <a:t>pemerintah</a:t>
            </a:r>
            <a:r>
              <a:rPr lang="en-US" sz="1350" dirty="0" smtClean="0">
                <a:solidFill>
                  <a:schemeClr val="bg1"/>
                </a:solidFill>
              </a:rPr>
              <a:t> </a:t>
            </a:r>
            <a:r>
              <a:rPr lang="en-US" sz="1350" dirty="0" err="1" smtClean="0">
                <a:solidFill>
                  <a:schemeClr val="bg1"/>
                </a:solidFill>
              </a:rPr>
              <a:t>di</a:t>
            </a:r>
            <a:r>
              <a:rPr lang="en-US" sz="1350" dirty="0" smtClean="0">
                <a:solidFill>
                  <a:schemeClr val="bg1"/>
                </a:solidFill>
              </a:rPr>
              <a:t> </a:t>
            </a:r>
            <a:r>
              <a:rPr lang="en-US" sz="1350" dirty="0" err="1" smtClean="0">
                <a:solidFill>
                  <a:schemeClr val="bg1"/>
                </a:solidFill>
              </a:rPr>
              <a:t>Kementerian</a:t>
            </a:r>
            <a:r>
              <a:rPr lang="en-US" sz="1350" dirty="0" smtClean="0">
                <a:solidFill>
                  <a:schemeClr val="bg1"/>
                </a:solidFill>
              </a:rPr>
              <a:t> PPN/</a:t>
            </a:r>
            <a:r>
              <a:rPr lang="en-US" sz="1350" dirty="0" err="1" smtClean="0">
                <a:solidFill>
                  <a:schemeClr val="bg1"/>
                </a:solidFill>
              </a:rPr>
              <a:t>Bappenas</a:t>
            </a:r>
            <a:r>
              <a:rPr lang="en-US" sz="1350" dirty="0" smtClean="0">
                <a:solidFill>
                  <a:schemeClr val="bg1"/>
                </a:solidFill>
              </a:rPr>
              <a:t> yang </a:t>
            </a:r>
            <a:r>
              <a:rPr lang="en-US" sz="1350" dirty="0" err="1" smtClean="0">
                <a:solidFill>
                  <a:schemeClr val="bg1"/>
                </a:solidFill>
              </a:rPr>
              <a:t>baik</a:t>
            </a:r>
            <a:r>
              <a:rPr lang="en-US" sz="1350" dirty="0" smtClean="0">
                <a:solidFill>
                  <a:schemeClr val="bg1"/>
                </a:solidFill>
              </a:rPr>
              <a:t> </a:t>
            </a:r>
            <a:r>
              <a:rPr lang="en-US" sz="1350" dirty="0" err="1" smtClean="0">
                <a:solidFill>
                  <a:schemeClr val="bg1"/>
                </a:solidFill>
              </a:rPr>
              <a:t>dan</a:t>
            </a:r>
            <a:r>
              <a:rPr lang="en-US" sz="1350" dirty="0" smtClean="0">
                <a:solidFill>
                  <a:schemeClr val="bg1"/>
                </a:solidFill>
              </a:rPr>
              <a:t> </a:t>
            </a:r>
            <a:r>
              <a:rPr lang="en-US" sz="1350" dirty="0" err="1" smtClean="0">
                <a:solidFill>
                  <a:schemeClr val="bg1"/>
                </a:solidFill>
              </a:rPr>
              <a:t>bersih</a:t>
            </a:r>
            <a:endParaRPr lang="en-US" sz="1350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8" y="395372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Program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635896" y="373132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Indikator</a:t>
            </a:r>
            <a:r>
              <a:rPr lang="en-US" sz="1600" dirty="0" smtClean="0"/>
              <a:t> Program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7427610" y="373132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Outcome</a:t>
            </a:r>
            <a:endParaRPr lang="en-US" sz="1600" i="1" dirty="0"/>
          </a:p>
        </p:txBody>
      </p:sp>
    </p:spTree>
    <p:extLst>
      <p:ext uri="{BB962C8B-B14F-4D97-AF65-F5344CB8AC3E}">
        <p14:creationId xmlns="" xmlns:p14="http://schemas.microsoft.com/office/powerpoint/2010/main" val="172160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34888" y="11663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Target &amp;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</a:rPr>
              <a:t>Indikator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3200" b="1" i="1" dirty="0" smtClean="0">
                <a:solidFill>
                  <a:schemeClr val="accent4">
                    <a:lumMod val="75000"/>
                  </a:schemeClr>
                </a:solidFill>
              </a:rPr>
              <a:t>Output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</a:rPr>
              <a:t>Tahun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 2015-2019</a:t>
            </a:r>
            <a:endParaRPr lang="id-ID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263599927"/>
              </p:ext>
            </p:extLst>
          </p:nvPr>
        </p:nvGraphicFramePr>
        <p:xfrm>
          <a:off x="251521" y="1268760"/>
          <a:ext cx="8568952" cy="41249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040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436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4977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4977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4977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479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9713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70840">
                <a:tc rowSpan="2" gridSpan="2">
                  <a:txBody>
                    <a:bodyPr/>
                    <a:lstStyle/>
                    <a:p>
                      <a:pPr algn="ctr"/>
                      <a:r>
                        <a:rPr lang="id-ID" sz="1600" dirty="0" smtClean="0">
                          <a:solidFill>
                            <a:schemeClr val="bg1"/>
                          </a:solidFill>
                        </a:rPr>
                        <a:t>Indikator </a:t>
                      </a:r>
                      <a:r>
                        <a:rPr lang="id-ID" sz="1600" i="1" dirty="0" smtClean="0">
                          <a:solidFill>
                            <a:schemeClr val="bg1"/>
                          </a:solidFill>
                        </a:rPr>
                        <a:t>Output</a:t>
                      </a:r>
                      <a:endParaRPr lang="id-ID" sz="160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id-ID" sz="120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id-ID" sz="1600" dirty="0" smtClean="0">
                          <a:solidFill>
                            <a:schemeClr val="bg1"/>
                          </a:solidFill>
                        </a:rPr>
                        <a:t>Target</a:t>
                      </a:r>
                      <a:endParaRPr lang="id-ID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endParaRPr lang="id-ID" sz="12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d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b="1" dirty="0" smtClean="0">
                          <a:solidFill>
                            <a:schemeClr val="bg1"/>
                          </a:solidFill>
                        </a:rPr>
                        <a:t>2015</a:t>
                      </a:r>
                      <a:endParaRPr lang="id-ID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b="1" dirty="0" smtClean="0">
                          <a:solidFill>
                            <a:schemeClr val="bg1"/>
                          </a:solidFill>
                        </a:rPr>
                        <a:t>2016</a:t>
                      </a:r>
                      <a:endParaRPr lang="id-ID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b="1" dirty="0" smtClean="0">
                          <a:solidFill>
                            <a:schemeClr val="bg1"/>
                          </a:solidFill>
                        </a:rPr>
                        <a:t>2017</a:t>
                      </a:r>
                      <a:endParaRPr lang="id-ID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b="1" dirty="0" smtClean="0">
                          <a:solidFill>
                            <a:schemeClr val="bg1"/>
                          </a:solidFill>
                        </a:rPr>
                        <a:t>2018</a:t>
                      </a:r>
                      <a:endParaRPr lang="id-ID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b="1" dirty="0" smtClean="0">
                          <a:solidFill>
                            <a:schemeClr val="bg1"/>
                          </a:solidFill>
                        </a:rPr>
                        <a:t>2019</a:t>
                      </a:r>
                      <a:endParaRPr lang="id-ID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1</a:t>
                      </a:r>
                      <a:endParaRPr lang="id-ID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dirty="0" smtClean="0"/>
                        <a:t>% keselarasan</a:t>
                      </a:r>
                      <a:r>
                        <a:rPr lang="id-ID" sz="1600" baseline="0" dirty="0" smtClean="0"/>
                        <a:t> muatan RPJMN dengan RPJPN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100%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-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-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-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100%</a:t>
                      </a:r>
                      <a:endParaRPr lang="id-ID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id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dirty="0" smtClean="0"/>
                        <a:t>% keselarasan muatan Renstra K/L dengan RPJMN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-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-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-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id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dirty="0" smtClean="0"/>
                        <a:t>% keselarasan</a:t>
                      </a:r>
                      <a:r>
                        <a:rPr lang="id-ID" sz="1600" baseline="0" dirty="0" smtClean="0"/>
                        <a:t> muatan RPJMD Provinsi dengan RPJMN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-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-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-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2</a:t>
                      </a:r>
                      <a:endParaRPr lang="id-ID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dirty="0" smtClean="0"/>
                        <a:t>% keselarasan</a:t>
                      </a:r>
                      <a:r>
                        <a:rPr lang="id-ID" sz="1600" baseline="0" dirty="0" smtClean="0"/>
                        <a:t>  muatan RKP dengan RPJMN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100%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100%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100%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100%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100%</a:t>
                      </a:r>
                      <a:endParaRPr lang="id-ID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id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dirty="0" smtClean="0"/>
                        <a:t>% keselarasan</a:t>
                      </a:r>
                      <a:r>
                        <a:rPr lang="id-ID" sz="1600" baseline="0" dirty="0" smtClean="0"/>
                        <a:t>  muatan Renja K/L dengan RKP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id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dirty="0" smtClean="0"/>
                        <a:t>% keselarasan</a:t>
                      </a:r>
                      <a:r>
                        <a:rPr lang="id-ID" sz="1600" baseline="0" dirty="0" smtClean="0"/>
                        <a:t>  muatan RKA-K/L dengan RKP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id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dirty="0" smtClean="0"/>
                        <a:t>% keselarasan</a:t>
                      </a:r>
                      <a:r>
                        <a:rPr lang="id-ID" sz="1600" baseline="0" dirty="0" smtClean="0"/>
                        <a:t> muatan RKPD Provinsi dengan RKP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3</a:t>
                      </a:r>
                      <a:endParaRPr lang="id-ID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dirty="0" smtClean="0"/>
                        <a:t>% jumlah</a:t>
                      </a:r>
                      <a:r>
                        <a:rPr lang="id-ID" sz="1600" baseline="0" dirty="0" smtClean="0"/>
                        <a:t> K/L/D yang melaksanakan penugasan sesuai dengan rencana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520" y="5517232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Catatan</a:t>
            </a:r>
            <a:r>
              <a:rPr lang="en-US" sz="1400" dirty="0" smtClean="0"/>
              <a:t>: </a:t>
            </a:r>
          </a:p>
          <a:p>
            <a:r>
              <a:rPr lang="en-US" sz="1400" dirty="0" err="1" smtClean="0"/>
              <a:t>Definisi</a:t>
            </a:r>
            <a:r>
              <a:rPr lang="en-US" sz="1400" dirty="0" smtClean="0"/>
              <a:t> </a:t>
            </a:r>
            <a:r>
              <a:rPr lang="en-US" sz="1400" dirty="0" err="1" smtClean="0"/>
              <a:t>dan</a:t>
            </a:r>
            <a:r>
              <a:rPr lang="en-US" sz="1400" dirty="0" smtClean="0"/>
              <a:t> </a:t>
            </a:r>
            <a:r>
              <a:rPr lang="en-US" sz="1400" dirty="0" err="1" smtClean="0"/>
              <a:t>cara</a:t>
            </a:r>
            <a:r>
              <a:rPr lang="en-US" sz="1400" dirty="0" smtClean="0"/>
              <a:t> </a:t>
            </a:r>
            <a:r>
              <a:rPr lang="en-US" sz="1400" dirty="0" err="1" smtClean="0"/>
              <a:t>pengukuran</a:t>
            </a:r>
            <a:r>
              <a:rPr lang="en-US" sz="1400" dirty="0" smtClean="0"/>
              <a:t> </a:t>
            </a:r>
            <a:r>
              <a:rPr lang="en-US" sz="1400" dirty="0" err="1" smtClean="0"/>
              <a:t>indikator</a:t>
            </a:r>
            <a:r>
              <a:rPr lang="en-US" sz="1400" dirty="0" smtClean="0"/>
              <a:t> </a:t>
            </a:r>
            <a:r>
              <a:rPr lang="en-US" sz="1400" dirty="0" err="1" smtClean="0"/>
              <a:t>ada</a:t>
            </a:r>
            <a:r>
              <a:rPr lang="en-US" sz="1400" dirty="0" smtClean="0"/>
              <a:t> </a:t>
            </a:r>
            <a:r>
              <a:rPr lang="en-US" sz="1400" dirty="0" err="1" smtClean="0"/>
              <a:t>dalam</a:t>
            </a:r>
            <a:r>
              <a:rPr lang="en-US" sz="1400" dirty="0" smtClean="0"/>
              <a:t> </a:t>
            </a:r>
            <a:r>
              <a:rPr lang="en-US" sz="1400" dirty="0" err="1" smtClean="0"/>
              <a:t>kamus</a:t>
            </a:r>
            <a:r>
              <a:rPr lang="en-US" sz="1400" dirty="0" smtClean="0"/>
              <a:t> </a:t>
            </a:r>
            <a:r>
              <a:rPr lang="en-US" sz="1400" dirty="0" err="1" smtClean="0"/>
              <a:t>indikator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90872" y="11663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Target &amp;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</a:rPr>
              <a:t>Indikator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3200" b="1" i="1" dirty="0" smtClean="0">
                <a:solidFill>
                  <a:schemeClr val="accent4">
                    <a:lumMod val="75000"/>
                  </a:schemeClr>
                </a:solidFill>
              </a:rPr>
              <a:t>Input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</a:rPr>
              <a:t>Tahun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 2015-2019</a:t>
            </a:r>
            <a:endParaRPr lang="id-ID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244784887"/>
              </p:ext>
            </p:extLst>
          </p:nvPr>
        </p:nvGraphicFramePr>
        <p:xfrm>
          <a:off x="251521" y="1268760"/>
          <a:ext cx="8568952" cy="41605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957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520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4977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4977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4977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479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9713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70840">
                <a:tc rowSpan="2"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d-ID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Indikator Input</a:t>
                      </a:r>
                      <a:endParaRPr lang="id-ID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id-ID" sz="120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d-ID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Target</a:t>
                      </a:r>
                      <a:endParaRPr lang="id-ID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endParaRPr lang="id-ID" sz="12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d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d-ID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  <a:endParaRPr lang="id-ID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d-ID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  <a:endParaRPr lang="id-ID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d-ID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  <a:endParaRPr lang="id-ID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d-ID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  <a:endParaRPr lang="id-ID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d-ID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endParaRPr lang="id-ID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A</a:t>
                      </a:r>
                      <a:endParaRPr lang="id-ID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dirty="0" smtClean="0"/>
                        <a:t>Kualitas</a:t>
                      </a:r>
                      <a:r>
                        <a:rPr lang="id-ID" sz="1600" baseline="0" dirty="0" smtClean="0"/>
                        <a:t> kajian penyusunan RKP lingkup bidangnya bersifat holistik dan terintegrasi dalam prioritas pembangunan nasional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Baik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Baik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Baik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Baik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Baik</a:t>
                      </a:r>
                      <a:endParaRPr lang="id-ID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B</a:t>
                      </a:r>
                      <a:endParaRPr lang="id-ID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dirty="0" smtClean="0"/>
                        <a:t>% Penyiapan regulasi sistem sesuai</a:t>
                      </a:r>
                      <a:r>
                        <a:rPr lang="id-ID" sz="1600" baseline="0" dirty="0" smtClean="0"/>
                        <a:t> rencana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100%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100%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100%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100%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100%</a:t>
                      </a:r>
                      <a:endParaRPr lang="id-ID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C</a:t>
                      </a:r>
                      <a:endParaRPr lang="id-ID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dirty="0" smtClean="0"/>
                        <a:t>% ketersediaan</a:t>
                      </a:r>
                      <a:r>
                        <a:rPr lang="id-ID" sz="1600" baseline="0" dirty="0" smtClean="0"/>
                        <a:t> informasi hasil pemantauan/evaluasi atas pelaksanaan rencana pembangunan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100%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100%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100%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100%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100%</a:t>
                      </a:r>
                      <a:endParaRPr lang="id-ID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id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dirty="0" smtClean="0"/>
                        <a:t>% rekomendasi</a:t>
                      </a:r>
                      <a:r>
                        <a:rPr lang="id-ID" sz="1600" baseline="0" dirty="0" smtClean="0"/>
                        <a:t> pemantauan, evaluasi, dan pengendalian rencana pembangunan nasional yang ditindaklanjuti K/L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D</a:t>
                      </a:r>
                      <a:endParaRPr lang="id-ID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dirty="0" smtClean="0"/>
                        <a:t>Jumlah</a:t>
                      </a:r>
                      <a:r>
                        <a:rPr lang="id-ID" sz="1600" baseline="0" dirty="0" smtClean="0"/>
                        <a:t> Sumber Daya Manusia Perencana Pusat dan Daerah yang berkualitas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1300</a:t>
                      </a:r>
                      <a:r>
                        <a:rPr lang="id-ID" sz="1600" baseline="0" dirty="0" smtClean="0"/>
                        <a:t> orang</a:t>
                      </a:r>
                      <a:endParaRPr lang="id-ID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1300</a:t>
                      </a:r>
                      <a:r>
                        <a:rPr lang="id-ID" sz="1600" baseline="0" dirty="0" smtClean="0"/>
                        <a:t> orang</a:t>
                      </a:r>
                      <a:endParaRPr lang="id-ID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1300</a:t>
                      </a:r>
                      <a:r>
                        <a:rPr lang="id-ID" sz="1600" baseline="0" dirty="0" smtClean="0"/>
                        <a:t> orang</a:t>
                      </a:r>
                      <a:endParaRPr lang="id-ID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1300</a:t>
                      </a:r>
                      <a:r>
                        <a:rPr lang="id-ID" sz="1600" baseline="0" dirty="0" smtClean="0"/>
                        <a:t> orang</a:t>
                      </a:r>
                      <a:endParaRPr lang="id-ID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 smtClean="0"/>
                        <a:t>1300</a:t>
                      </a:r>
                      <a:r>
                        <a:rPr lang="id-ID" sz="1600" baseline="0" dirty="0" smtClean="0"/>
                        <a:t> orang</a:t>
                      </a:r>
                      <a:endParaRPr lang="id-ID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520" y="5517232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Catatan</a:t>
            </a:r>
            <a:r>
              <a:rPr lang="en-US" sz="1400" dirty="0" smtClean="0"/>
              <a:t>: </a:t>
            </a:r>
          </a:p>
          <a:p>
            <a:r>
              <a:rPr lang="en-US" sz="1400" dirty="0" err="1" smtClean="0"/>
              <a:t>Definisi</a:t>
            </a:r>
            <a:r>
              <a:rPr lang="en-US" sz="1400" dirty="0" smtClean="0"/>
              <a:t> </a:t>
            </a:r>
            <a:r>
              <a:rPr lang="en-US" sz="1400" dirty="0" err="1" smtClean="0"/>
              <a:t>dan</a:t>
            </a:r>
            <a:r>
              <a:rPr lang="en-US" sz="1400" dirty="0" smtClean="0"/>
              <a:t> </a:t>
            </a:r>
            <a:r>
              <a:rPr lang="en-US" sz="1400" dirty="0" err="1" smtClean="0"/>
              <a:t>cara</a:t>
            </a:r>
            <a:r>
              <a:rPr lang="en-US" sz="1400" dirty="0" smtClean="0"/>
              <a:t> </a:t>
            </a:r>
            <a:r>
              <a:rPr lang="en-US" sz="1400" dirty="0" err="1" smtClean="0"/>
              <a:t>pengukuran</a:t>
            </a:r>
            <a:r>
              <a:rPr lang="en-US" sz="1400" dirty="0" smtClean="0"/>
              <a:t> </a:t>
            </a:r>
            <a:r>
              <a:rPr lang="en-US" sz="1400" dirty="0" err="1" smtClean="0"/>
              <a:t>indikator</a:t>
            </a:r>
            <a:r>
              <a:rPr lang="en-US" sz="1400" dirty="0" smtClean="0"/>
              <a:t> </a:t>
            </a:r>
            <a:r>
              <a:rPr lang="en-US" sz="1400" dirty="0" err="1" smtClean="0"/>
              <a:t>ada</a:t>
            </a:r>
            <a:r>
              <a:rPr lang="en-US" sz="1400" dirty="0" smtClean="0"/>
              <a:t> </a:t>
            </a:r>
            <a:r>
              <a:rPr lang="en-US" sz="1400" dirty="0" err="1" smtClean="0"/>
              <a:t>dalam</a:t>
            </a:r>
            <a:r>
              <a:rPr lang="en-US" sz="1400" dirty="0" smtClean="0"/>
              <a:t> </a:t>
            </a:r>
            <a:r>
              <a:rPr lang="en-US" sz="1400" dirty="0" err="1" smtClean="0"/>
              <a:t>kamus</a:t>
            </a:r>
            <a:r>
              <a:rPr lang="en-US" sz="1400" dirty="0" smtClean="0"/>
              <a:t> </a:t>
            </a:r>
            <a:r>
              <a:rPr lang="en-US" sz="1400" dirty="0" err="1" smtClean="0"/>
              <a:t>indikator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75" y="476672"/>
            <a:ext cx="6998933" cy="6381328"/>
          </a:xfrm>
          <a:prstGeom prst="rect">
            <a:avLst/>
          </a:prstGeom>
        </p:spPr>
      </p:pic>
      <p:sp>
        <p:nvSpPr>
          <p:cNvPr id="41" name="Title 1"/>
          <p:cNvSpPr txBox="1">
            <a:spLocks/>
          </p:cNvSpPr>
          <p:nvPr/>
        </p:nvSpPr>
        <p:spPr>
          <a:xfrm>
            <a:off x="457200" y="28858"/>
            <a:ext cx="8229600" cy="535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Kerangka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Logis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Program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Perencanaan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Pembangunan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Nasional</a:t>
            </a:r>
            <a:endParaRPr lang="id-ID" sz="2400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7" y="116632"/>
            <a:ext cx="590691" cy="504056"/>
          </a:xfrm>
          <a:prstGeom prst="rect">
            <a:avLst/>
          </a:prstGeom>
        </p:spPr>
      </p:pic>
      <p:sp>
        <p:nvSpPr>
          <p:cNvPr id="4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74496" y="6448251"/>
            <a:ext cx="762000" cy="365125"/>
          </a:xfrm>
        </p:spPr>
        <p:txBody>
          <a:bodyPr/>
          <a:lstStyle/>
          <a:p>
            <a:fld id="{52FAC1E1-A66B-4843-9E32-AFBA4B33AECD}" type="slidenum">
              <a:rPr lang="id-ID" smtClean="0">
                <a:solidFill>
                  <a:schemeClr val="tx1"/>
                </a:solidFill>
              </a:rPr>
              <a:pPr/>
              <a:t>16</a:t>
            </a:fld>
            <a:endParaRPr lang="id-ID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/>
          <p:cNvSpPr txBox="1">
            <a:spLocks/>
          </p:cNvSpPr>
          <p:nvPr/>
        </p:nvSpPr>
        <p:spPr>
          <a:xfrm>
            <a:off x="590872" y="28858"/>
            <a:ext cx="8229600" cy="535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Kerangka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Logis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Program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Dukungan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Manajemen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&amp;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Pelaksanaan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Tugas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Lainnya</a:t>
            </a:r>
            <a:endParaRPr lang="id-ID" sz="2400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7" y="116632"/>
            <a:ext cx="590691" cy="504056"/>
          </a:xfrm>
          <a:prstGeom prst="rect">
            <a:avLst/>
          </a:prstGeom>
        </p:spPr>
      </p:pic>
      <p:sp>
        <p:nvSpPr>
          <p:cNvPr id="4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74496" y="6448251"/>
            <a:ext cx="762000" cy="365125"/>
          </a:xfrm>
        </p:spPr>
        <p:txBody>
          <a:bodyPr/>
          <a:lstStyle/>
          <a:p>
            <a:fld id="{52FAC1E1-A66B-4843-9E32-AFBA4B33AECD}" type="slidenum">
              <a:rPr lang="id-ID" smtClean="0">
                <a:solidFill>
                  <a:schemeClr val="tx1"/>
                </a:solidFill>
              </a:rPr>
              <a:pPr/>
              <a:t>17</a:t>
            </a:fld>
            <a:endParaRPr lang="id-ID" dirty="0">
              <a:solidFill>
                <a:schemeClr val="tx1"/>
              </a:solidFill>
            </a:endParaRPr>
          </a:p>
        </p:txBody>
      </p:sp>
      <p:pic>
        <p:nvPicPr>
          <p:cNvPr id="44" name="Picture 43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724228"/>
            <a:ext cx="5760640" cy="5760640"/>
          </a:xfrm>
          <a:prstGeom prst="rect">
            <a:avLst/>
          </a:prstGeom>
          <a:noFill/>
        </p:spPr>
      </p:pic>
      <p:sp>
        <p:nvSpPr>
          <p:cNvPr id="45" name="TextBox 44"/>
          <p:cNvSpPr txBox="1"/>
          <p:nvPr/>
        </p:nvSpPr>
        <p:spPr>
          <a:xfrm rot="16200000">
            <a:off x="1599637" y="3552982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b="1" dirty="0" smtClean="0">
                <a:solidFill>
                  <a:schemeClr val="bg1"/>
                </a:solidFill>
              </a:rPr>
              <a:t>Hasil (</a:t>
            </a:r>
            <a:r>
              <a:rPr lang="id-ID" sz="2000" b="1" i="1" dirty="0" smtClean="0">
                <a:solidFill>
                  <a:schemeClr val="bg1"/>
                </a:solidFill>
              </a:rPr>
              <a:t>outcome</a:t>
            </a:r>
            <a:r>
              <a:rPr lang="id-ID" sz="2000" b="1" dirty="0" smtClean="0">
                <a:solidFill>
                  <a:schemeClr val="bg1"/>
                </a:solidFill>
              </a:rPr>
              <a:t>) Program DM</a:t>
            </a:r>
            <a:endParaRPr lang="id-ID" sz="2000" b="1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3528" y="1876334"/>
            <a:ext cx="187220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d-ID" b="1" dirty="0" smtClean="0">
                <a:solidFill>
                  <a:srgbClr val="C00000"/>
                </a:solidFill>
              </a:rPr>
              <a:t>Sasaran Strategis Kementerian PPN/Bappenas</a:t>
            </a:r>
            <a:r>
              <a:rPr lang="id-ID" sz="1600" b="1" dirty="0" smtClean="0">
                <a:solidFill>
                  <a:srgbClr val="C00000"/>
                </a:solidFill>
              </a:rPr>
              <a:t>:</a:t>
            </a:r>
          </a:p>
          <a:p>
            <a:pPr marL="177800" indent="-1778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d-ID" dirty="0" smtClean="0"/>
              <a:t>Manajemen tata kelola pemerintahan yang baik dan bersih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d-ID" dirty="0" smtClean="0"/>
              <a:t>Tingkat kualitas tata kelola pemerintahan Kementerian PPN/Bappenas</a:t>
            </a:r>
            <a:endParaRPr lang="id-ID" dirty="0"/>
          </a:p>
        </p:txBody>
      </p:sp>
      <p:sp>
        <p:nvSpPr>
          <p:cNvPr id="47" name="Notched Right Arrow 46"/>
          <p:cNvSpPr/>
          <p:nvPr/>
        </p:nvSpPr>
        <p:spPr>
          <a:xfrm>
            <a:off x="2339752" y="2812459"/>
            <a:ext cx="720080" cy="1656184"/>
          </a:xfrm>
          <a:prstGeom prst="notch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/>
          <p:cNvSpPr txBox="1">
            <a:spLocks/>
          </p:cNvSpPr>
          <p:nvPr/>
        </p:nvSpPr>
        <p:spPr>
          <a:xfrm>
            <a:off x="590872" y="28858"/>
            <a:ext cx="8229600" cy="7358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Kerangka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Logis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Program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Peningkatan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Sarana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&amp;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Prasarana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Aparatur</a:t>
            </a:r>
            <a:endParaRPr lang="id-ID" sz="2400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7" y="116632"/>
            <a:ext cx="590691" cy="504056"/>
          </a:xfrm>
          <a:prstGeom prst="rect">
            <a:avLst/>
          </a:prstGeom>
        </p:spPr>
      </p:pic>
      <p:sp>
        <p:nvSpPr>
          <p:cNvPr id="4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74496" y="6448251"/>
            <a:ext cx="762000" cy="365125"/>
          </a:xfrm>
        </p:spPr>
        <p:txBody>
          <a:bodyPr/>
          <a:lstStyle/>
          <a:p>
            <a:fld id="{52FAC1E1-A66B-4843-9E32-AFBA4B33AECD}" type="slidenum">
              <a:rPr lang="id-ID" smtClean="0">
                <a:solidFill>
                  <a:schemeClr val="tx1"/>
                </a:solidFill>
              </a:rPr>
              <a:pPr/>
              <a:t>18</a:t>
            </a:fld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628800"/>
            <a:ext cx="187220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id-ID" sz="2000" b="1" dirty="0" smtClean="0">
                <a:solidFill>
                  <a:srgbClr val="C00000"/>
                </a:solidFill>
              </a:rPr>
              <a:t>Sasaran Strategis Kementerian PPN/Bappenas</a:t>
            </a:r>
            <a:r>
              <a:rPr lang="id-ID" b="1" dirty="0" smtClean="0">
                <a:solidFill>
                  <a:srgbClr val="C00000"/>
                </a:solidFill>
              </a:rPr>
              <a:t>:</a:t>
            </a:r>
          </a:p>
          <a:p>
            <a:pPr marL="177800" indent="-1778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d-ID" dirty="0" smtClean="0"/>
              <a:t>Manajemen tata kelola pemerintahan yang baik dan bersih</a:t>
            </a:r>
          </a:p>
          <a:p>
            <a:pPr marL="177800" indent="-1778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d-ID" dirty="0" smtClean="0"/>
              <a:t>Tingkat kualitas tata kelola pemerintahan Kementerian PPN/Bappenas</a:t>
            </a:r>
            <a:endParaRPr lang="id-ID" dirty="0"/>
          </a:p>
        </p:txBody>
      </p:sp>
      <p:sp>
        <p:nvSpPr>
          <p:cNvPr id="10" name="Notched Right Arrow 9"/>
          <p:cNvSpPr/>
          <p:nvPr/>
        </p:nvSpPr>
        <p:spPr>
          <a:xfrm>
            <a:off x="2267744" y="2708922"/>
            <a:ext cx="720080" cy="1656184"/>
          </a:xfrm>
          <a:prstGeom prst="notch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910334" y="3439743"/>
            <a:ext cx="482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 smtClean="0"/>
              <a:t>Hasil (</a:t>
            </a:r>
            <a:r>
              <a:rPr lang="id-ID" sz="1600" b="1" i="1" dirty="0" smtClean="0"/>
              <a:t>outcome</a:t>
            </a:r>
            <a:r>
              <a:rPr lang="id-ID" sz="1600" b="1" dirty="0" smtClean="0"/>
              <a:t>) Program Sarana &amp; Prasarana Aparatur</a:t>
            </a:r>
            <a:endParaRPr lang="id-ID" sz="1600" b="1" dirty="0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="" xmlns:p14="http://schemas.microsoft.com/office/powerpoint/2010/main" val="4161294727"/>
              </p:ext>
            </p:extLst>
          </p:nvPr>
        </p:nvGraphicFramePr>
        <p:xfrm>
          <a:off x="3635896" y="1484784"/>
          <a:ext cx="5328592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/>
          <p:cNvSpPr txBox="1">
            <a:spLocks/>
          </p:cNvSpPr>
          <p:nvPr/>
        </p:nvSpPr>
        <p:spPr>
          <a:xfrm>
            <a:off x="590872" y="28858"/>
            <a:ext cx="8229600" cy="7358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Kerangka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Logis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Program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Pengawasan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&amp;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Peningkatan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Akuntabilitas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Aparatur</a:t>
            </a:r>
            <a:endParaRPr lang="id-ID" sz="2400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7" y="116632"/>
            <a:ext cx="590691" cy="504056"/>
          </a:xfrm>
          <a:prstGeom prst="rect">
            <a:avLst/>
          </a:prstGeom>
        </p:spPr>
      </p:pic>
      <p:sp>
        <p:nvSpPr>
          <p:cNvPr id="4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74496" y="6448251"/>
            <a:ext cx="762000" cy="365125"/>
          </a:xfrm>
        </p:spPr>
        <p:txBody>
          <a:bodyPr/>
          <a:lstStyle/>
          <a:p>
            <a:fld id="{52FAC1E1-A66B-4843-9E32-AFBA4B33AECD}" type="slidenum">
              <a:rPr lang="id-ID" smtClean="0">
                <a:solidFill>
                  <a:schemeClr val="tx1"/>
                </a:solidFill>
              </a:rPr>
              <a:pPr/>
              <a:t>19</a:t>
            </a:fld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972" y="2207283"/>
            <a:ext cx="1872208" cy="280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id-ID" sz="1600" b="1" dirty="0" smtClean="0">
                <a:solidFill>
                  <a:srgbClr val="C00000"/>
                </a:solidFill>
              </a:rPr>
              <a:t>Sasaran Strategis Kementerian PPN/Bappenas:</a:t>
            </a:r>
          </a:p>
          <a:p>
            <a:pPr marL="177800" indent="-177800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d-ID" sz="1600" dirty="0" smtClean="0"/>
              <a:t>Manajemen tata kelola pemerintahan yang baik dan bersih</a:t>
            </a:r>
          </a:p>
          <a:p>
            <a:pPr marL="177800" indent="-177800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d-ID" sz="1600" dirty="0" smtClean="0"/>
              <a:t>Tingkat kualitas tata kelola pemerintahan Kementerian PPN/Bappenas</a:t>
            </a:r>
            <a:endParaRPr lang="id-ID" sz="1600" dirty="0"/>
          </a:p>
        </p:txBody>
      </p:sp>
      <p:sp>
        <p:nvSpPr>
          <p:cNvPr id="14" name="Notched Right Arrow 13"/>
          <p:cNvSpPr/>
          <p:nvPr/>
        </p:nvSpPr>
        <p:spPr>
          <a:xfrm>
            <a:off x="1763688" y="2945834"/>
            <a:ext cx="504056" cy="1656184"/>
          </a:xfrm>
          <a:prstGeom prst="notch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364179" y="3530668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/>
              <a:t>Hasil (</a:t>
            </a:r>
            <a:r>
              <a:rPr lang="id-ID" b="1" i="1" dirty="0" smtClean="0"/>
              <a:t>outcome</a:t>
            </a:r>
            <a:r>
              <a:rPr lang="id-ID" b="1" dirty="0" smtClean="0"/>
              <a:t>) Program Pengawasan</a:t>
            </a:r>
            <a:endParaRPr lang="id-ID" b="1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80455792"/>
              </p:ext>
            </p:extLst>
          </p:nvPr>
        </p:nvGraphicFramePr>
        <p:xfrm>
          <a:off x="2637078" y="980728"/>
          <a:ext cx="4023154" cy="535221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8629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Pengawasan (</a:t>
                      </a:r>
                      <a:r>
                        <a:rPr lang="id-ID" sz="1600" i="1" dirty="0" smtClean="0"/>
                        <a:t>Quality Assurance</a:t>
                      </a:r>
                      <a:r>
                        <a:rPr lang="id-ID" sz="1600" dirty="0" smtClean="0"/>
                        <a:t>)</a:t>
                      </a:r>
                      <a:endParaRPr lang="id-ID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Pembinaan</a:t>
                      </a:r>
                      <a:endParaRPr lang="id-ID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73096">
                <a:tc>
                  <a:txBody>
                    <a:bodyPr/>
                    <a:lstStyle/>
                    <a:p>
                      <a:pPr marL="177800" indent="-177800">
                        <a:lnSpc>
                          <a:spcPct val="9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/>
                        <a:t>P</a:t>
                      </a:r>
                      <a:r>
                        <a:rPr lang="id-ID" sz="1600" dirty="0" smtClean="0"/>
                        <a:t>elaksanaan pengawasan melalui kegiatan audit, evaluasi dan reviu</a:t>
                      </a:r>
                    </a:p>
                    <a:p>
                      <a:pPr marL="177800" indent="-177800">
                        <a:lnSpc>
                          <a:spcPct val="9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/>
                        <a:t>F</a:t>
                      </a:r>
                      <a:r>
                        <a:rPr lang="id-ID" sz="1600" dirty="0" smtClean="0"/>
                        <a:t>asilitasi atas penilaian pelaksanaan RB dan pengisian </a:t>
                      </a:r>
                      <a:r>
                        <a:rPr lang="en-US" sz="1600" dirty="0" err="1" smtClean="0"/>
                        <a:t>Penilaian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Mandiri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Pelaksanaan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Reformasi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Birokrasi</a:t>
                      </a:r>
                      <a:r>
                        <a:rPr lang="en-US" sz="1600" dirty="0" smtClean="0"/>
                        <a:t> (</a:t>
                      </a:r>
                      <a:r>
                        <a:rPr lang="id-ID" sz="1600" dirty="0" smtClean="0"/>
                        <a:t>PMPRB</a:t>
                      </a:r>
                      <a:r>
                        <a:rPr lang="en-US" sz="1600" dirty="0" smtClean="0"/>
                        <a:t>)</a:t>
                      </a:r>
                      <a:endParaRPr lang="id-ID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>
                        <a:lnSpc>
                          <a:spcPct val="9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 smtClean="0"/>
                        <a:t>P</a:t>
                      </a:r>
                      <a:r>
                        <a:rPr lang="id-ID" sz="1600" baseline="0" dirty="0" smtClean="0"/>
                        <a:t>elaksanaan pendampingan dan konsultasi melalui pemberian usulan, advis dan pendampingan saat pelaksanaan pemeriksaan/evalua</a:t>
                      </a:r>
                      <a:r>
                        <a:rPr lang="en-US" sz="1600" baseline="0" dirty="0" err="1" smtClean="0"/>
                        <a:t>si</a:t>
                      </a:r>
                      <a:endParaRPr lang="id-ID" sz="1600" baseline="0" dirty="0" smtClean="0"/>
                    </a:p>
                    <a:p>
                      <a:pPr marL="177800" indent="-177800">
                        <a:lnSpc>
                          <a:spcPct val="9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 smtClean="0"/>
                        <a:t>P</a:t>
                      </a:r>
                      <a:r>
                        <a:rPr lang="id-ID" sz="1600" baseline="0" dirty="0" smtClean="0"/>
                        <a:t>elaksanaan pemantauan atas tindak lanjut rekomendasi pemeriksaan</a:t>
                      </a:r>
                      <a:endParaRPr lang="id-ID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46818971"/>
              </p:ext>
            </p:extLst>
          </p:nvPr>
        </p:nvGraphicFramePr>
        <p:xfrm>
          <a:off x="6804248" y="922074"/>
          <a:ext cx="2160240" cy="538857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602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59958"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Indikator </a:t>
                      </a:r>
                      <a:r>
                        <a:rPr lang="id-ID" sz="1600" i="1" dirty="0" smtClean="0"/>
                        <a:t>Outcome</a:t>
                      </a:r>
                      <a:endParaRPr lang="id-ID" sz="1600" b="0" i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12450">
                <a:tc>
                  <a:txBody>
                    <a:bodyPr/>
                    <a:lstStyle/>
                    <a:p>
                      <a:pPr marL="177800" indent="-177800">
                        <a:lnSpc>
                          <a:spcPct val="9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d-ID" sz="1400" dirty="0" smtClean="0"/>
                        <a:t>% Penyelesaian Program Kerja Pengawasan Tahunan (melalui peran </a:t>
                      </a:r>
                      <a:r>
                        <a:rPr lang="id-ID" sz="1400" i="1" dirty="0" smtClean="0"/>
                        <a:t>Assurance</a:t>
                      </a:r>
                      <a:r>
                        <a:rPr lang="id-ID" sz="1400" dirty="0" smtClean="0"/>
                        <a:t> dan </a:t>
                      </a:r>
                      <a:r>
                        <a:rPr lang="id-ID" sz="1400" i="1" dirty="0" smtClean="0"/>
                        <a:t>Advisory</a:t>
                      </a:r>
                      <a:r>
                        <a:rPr lang="id-ID" sz="1400" dirty="0" smtClean="0"/>
                        <a:t>) di Kementerian PPN/Bappenas</a:t>
                      </a:r>
                    </a:p>
                    <a:p>
                      <a:pPr marL="177800" indent="-177800">
                        <a:lnSpc>
                          <a:spcPct val="9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d-ID" sz="1400" dirty="0" smtClean="0"/>
                        <a:t>Rekomendasi hasil Pemeriksaan</a:t>
                      </a:r>
                      <a:r>
                        <a:rPr lang="id-ID" sz="1400" baseline="0" dirty="0" smtClean="0"/>
                        <a:t> dan Pengaduan Masyarakat yang Ditindaklanjuti oleh Unit Kerja di Kementerian PPN/Bappenas</a:t>
                      </a:r>
                    </a:p>
                    <a:p>
                      <a:pPr marL="177800" indent="-177800">
                        <a:lnSpc>
                          <a:spcPct val="9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d-ID" sz="1400" baseline="0" dirty="0" smtClean="0"/>
                        <a:t>Tingkat Persepsi </a:t>
                      </a:r>
                      <a:r>
                        <a:rPr lang="id-ID" sz="1400" i="1" baseline="0" dirty="0" smtClean="0"/>
                        <a:t>Stakeholders</a:t>
                      </a:r>
                      <a:r>
                        <a:rPr lang="id-ID" sz="1400" baseline="0" dirty="0" smtClean="0"/>
                        <a:t> Inspektorat Utama atas Pemberian Nilai Tambah dalam Pencapaian Tujuan Kementerian PPN/Bappenas</a:t>
                      </a:r>
                    </a:p>
                    <a:p>
                      <a:pPr marL="177800" indent="-177800">
                        <a:lnSpc>
                          <a:spcPct val="9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d-ID" sz="1400" baseline="0" dirty="0" smtClean="0"/>
                        <a:t>Tingkat kapabilitas aparat pengawas intern Kementerian PPN/Bappenas</a:t>
                      </a:r>
                      <a:endParaRPr lang="id-ID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45259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 err="1" smtClean="0"/>
              <a:t>Menyampaikan</a:t>
            </a:r>
            <a:r>
              <a:rPr lang="en-US" sz="2400" dirty="0" smtClean="0"/>
              <a:t> </a:t>
            </a:r>
            <a:r>
              <a:rPr lang="id-ID" sz="2400" dirty="0" smtClean="0"/>
              <a:t>kronologis penyusunan dan isi Renstra </a:t>
            </a:r>
            <a:r>
              <a:rPr lang="en-US" sz="2400" dirty="0" err="1" smtClean="0"/>
              <a:t>sehingga</a:t>
            </a:r>
            <a:r>
              <a:rPr lang="en-US" sz="2400" dirty="0" smtClean="0"/>
              <a:t> </a:t>
            </a:r>
            <a:r>
              <a:rPr lang="en-US" sz="2400" dirty="0" err="1" smtClean="0"/>
              <a:t>kita</a:t>
            </a:r>
            <a:r>
              <a:rPr lang="en-US" sz="2400" dirty="0" smtClean="0"/>
              <a:t> </a:t>
            </a:r>
            <a:r>
              <a:rPr lang="en-US" sz="2400" dirty="0" err="1" smtClean="0"/>
              <a:t>mengetahui</a:t>
            </a:r>
            <a:r>
              <a:rPr lang="en-US" sz="2400" dirty="0" smtClean="0"/>
              <a:t> </a:t>
            </a:r>
            <a:r>
              <a:rPr lang="en-US" sz="2400" dirty="0" err="1" smtClean="0"/>
              <a:t>arah</a:t>
            </a:r>
            <a:r>
              <a:rPr lang="en-US" sz="2400" dirty="0" smtClean="0"/>
              <a:t> </a:t>
            </a:r>
            <a:r>
              <a:rPr lang="en-US" sz="2400" dirty="0" err="1" smtClean="0"/>
              <a:t>kebijakan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strategi</a:t>
            </a:r>
            <a:r>
              <a:rPr lang="en-US" sz="2400" dirty="0" smtClean="0"/>
              <a:t> </a:t>
            </a:r>
            <a:r>
              <a:rPr lang="en-US" sz="2400" dirty="0" err="1" smtClean="0"/>
              <a:t>Kementerian</a:t>
            </a:r>
            <a:r>
              <a:rPr lang="en-US" sz="2400" dirty="0" smtClean="0"/>
              <a:t> PPN/</a:t>
            </a:r>
            <a:r>
              <a:rPr lang="en-US" sz="2400" dirty="0" err="1" smtClean="0"/>
              <a:t>Bappenas</a:t>
            </a:r>
            <a:r>
              <a:rPr lang="en-US" sz="2400" dirty="0" smtClean="0"/>
              <a:t> </a:t>
            </a:r>
            <a:r>
              <a:rPr lang="en-US" sz="2400" dirty="0" err="1" smtClean="0"/>
              <a:t>hingga</a:t>
            </a:r>
            <a:r>
              <a:rPr lang="en-US" sz="2400" dirty="0" smtClean="0"/>
              <a:t> </a:t>
            </a:r>
            <a:r>
              <a:rPr lang="en-US" sz="2400" dirty="0" err="1" smtClean="0"/>
              <a:t>tahun</a:t>
            </a:r>
            <a:r>
              <a:rPr lang="en-US" sz="2400" dirty="0" smtClean="0"/>
              <a:t> 2019.</a:t>
            </a:r>
          </a:p>
          <a:p>
            <a:pPr>
              <a:spcAft>
                <a:spcPts val="1200"/>
              </a:spcAft>
            </a:pPr>
            <a:r>
              <a:rPr lang="en-US" sz="2400" dirty="0" err="1" smtClean="0"/>
              <a:t>Menyampaikan</a:t>
            </a:r>
            <a:r>
              <a:rPr lang="en-US" sz="2400" dirty="0" smtClean="0"/>
              <a:t> </a:t>
            </a:r>
            <a:r>
              <a:rPr lang="id-ID" sz="2400" dirty="0" smtClean="0"/>
              <a:t>capaian pelaksanaan RB di Kementerian PPN/Bappenas</a:t>
            </a:r>
            <a:r>
              <a:rPr lang="en-US" sz="2400" dirty="0" smtClean="0"/>
              <a:t> </a:t>
            </a:r>
            <a:r>
              <a:rPr lang="id-ID" sz="2400" dirty="0" smtClean="0"/>
              <a:t>sehingga </a:t>
            </a:r>
            <a:r>
              <a:rPr lang="en-US" sz="2400" dirty="0" err="1" smtClean="0"/>
              <a:t>ada</a:t>
            </a:r>
            <a:r>
              <a:rPr lang="en-US" sz="2400" dirty="0" smtClean="0"/>
              <a:t> </a:t>
            </a:r>
            <a:r>
              <a:rPr lang="id-ID" sz="2400" dirty="0" smtClean="0"/>
              <a:t>persepsi yang sama mengenai orientasi Reformasi Birokrasi Kementerian PPN/Bappenas dan langkah-langkah perubahan tata kelola di Kementerian PPN/Bappenas</a:t>
            </a:r>
            <a:r>
              <a:rPr lang="en-US" sz="2400" dirty="0" smtClean="0"/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 err="1" smtClean="0"/>
              <a:t>Mendapatkan</a:t>
            </a:r>
            <a:r>
              <a:rPr lang="en-US" sz="2400" dirty="0" smtClean="0"/>
              <a:t> </a:t>
            </a:r>
            <a:r>
              <a:rPr lang="en-US" sz="2400" dirty="0" err="1" smtClean="0"/>
              <a:t>masukan</a:t>
            </a:r>
            <a:r>
              <a:rPr lang="en-US" sz="2400" dirty="0" smtClean="0"/>
              <a:t> </a:t>
            </a:r>
            <a:r>
              <a:rPr lang="en-US" sz="2400" dirty="0" err="1" smtClean="0"/>
              <a:t>untuk</a:t>
            </a:r>
            <a:r>
              <a:rPr lang="en-US" sz="2400" dirty="0" smtClean="0"/>
              <a:t> </a:t>
            </a:r>
            <a:r>
              <a:rPr lang="en-US" sz="2400" dirty="0" err="1" smtClean="0"/>
              <a:t>penyusunan</a:t>
            </a:r>
            <a:r>
              <a:rPr lang="en-US" sz="2400" dirty="0" smtClean="0"/>
              <a:t> </a:t>
            </a:r>
            <a:r>
              <a:rPr lang="en-US" sz="2400" dirty="0" err="1" smtClean="0"/>
              <a:t>Renstra</a:t>
            </a:r>
            <a:r>
              <a:rPr lang="en-US" sz="2400" dirty="0" smtClean="0"/>
              <a:t> 2020-2024.</a:t>
            </a:r>
            <a:endParaRPr lang="en-US" sz="24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1663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id-ID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Tujuan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Sosialisasi</a:t>
            </a:r>
            <a:r>
              <a:rPr kumimoji="0" lang="id-ID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id-ID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id-ID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1663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id-ID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3200" b="1" noProof="0" dirty="0" err="1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Komposisi</a:t>
            </a:r>
            <a:r>
              <a:rPr lang="en-US" sz="3200" b="1" noProof="0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Anggaran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Tahun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2015-2018</a:t>
            </a:r>
            <a:r>
              <a:rPr kumimoji="0" lang="id-ID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id-ID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id-ID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0" name="Chart 39">
            <a:extLst>
              <a:ext uri="{FF2B5EF4-FFF2-40B4-BE49-F238E27FC236}">
                <a16:creationId xmlns="" xmlns:a16="http://schemas.microsoft.com/office/drawing/2014/main" id="{82E09F4D-405E-4432-A001-FF06B4FDC7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757786076"/>
              </p:ext>
            </p:extLst>
          </p:nvPr>
        </p:nvGraphicFramePr>
        <p:xfrm>
          <a:off x="-257614" y="964172"/>
          <a:ext cx="296994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1" name="Chart 40">
            <a:extLst>
              <a:ext uri="{FF2B5EF4-FFF2-40B4-BE49-F238E27FC236}">
                <a16:creationId xmlns="" xmlns:a16="http://schemas.microsoft.com/office/drawing/2014/main" id="{839E5F57-783A-486A-A263-91753AC9DD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446479208"/>
              </p:ext>
            </p:extLst>
          </p:nvPr>
        </p:nvGraphicFramePr>
        <p:xfrm>
          <a:off x="1838794" y="972312"/>
          <a:ext cx="326231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2" name="Chart 41">
            <a:extLst>
              <a:ext uri="{FF2B5EF4-FFF2-40B4-BE49-F238E27FC236}">
                <a16:creationId xmlns="" xmlns:a16="http://schemas.microsoft.com/office/drawing/2014/main" id="{5382C6B9-F3C0-4E2F-8AFC-3132B17B77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0064868"/>
              </p:ext>
            </p:extLst>
          </p:nvPr>
        </p:nvGraphicFramePr>
        <p:xfrm>
          <a:off x="4337539" y="926979"/>
          <a:ext cx="274691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3" name="Chart 42">
            <a:extLst>
              <a:ext uri="{FF2B5EF4-FFF2-40B4-BE49-F238E27FC236}">
                <a16:creationId xmlns="" xmlns:a16="http://schemas.microsoft.com/office/drawing/2014/main" id="{1986A3D9-08DD-4C8A-BDFD-29CE40A97C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373205749"/>
              </p:ext>
            </p:extLst>
          </p:nvPr>
        </p:nvGraphicFramePr>
        <p:xfrm>
          <a:off x="6019800" y="961292"/>
          <a:ext cx="381929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A1DB6AD3-9342-40ED-AA2A-53205BE1F660}"/>
              </a:ext>
            </a:extLst>
          </p:cNvPr>
          <p:cNvSpPr txBox="1"/>
          <p:nvPr/>
        </p:nvSpPr>
        <p:spPr>
          <a:xfrm>
            <a:off x="887826" y="2184559"/>
            <a:ext cx="669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2015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B384306B-01F5-4EE6-A55D-94FF379625DE}"/>
              </a:ext>
            </a:extLst>
          </p:cNvPr>
          <p:cNvSpPr txBox="1"/>
          <p:nvPr/>
        </p:nvSpPr>
        <p:spPr>
          <a:xfrm>
            <a:off x="3135413" y="2223287"/>
            <a:ext cx="669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2016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4060C1A3-36F6-4408-8BA2-27593283BA1C}"/>
              </a:ext>
            </a:extLst>
          </p:cNvPr>
          <p:cNvSpPr txBox="1"/>
          <p:nvPr/>
        </p:nvSpPr>
        <p:spPr>
          <a:xfrm>
            <a:off x="5376460" y="2147366"/>
            <a:ext cx="669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2017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A85B2591-63E1-41BC-AF94-5FFD97205CFD}"/>
              </a:ext>
            </a:extLst>
          </p:cNvPr>
          <p:cNvSpPr txBox="1"/>
          <p:nvPr/>
        </p:nvSpPr>
        <p:spPr>
          <a:xfrm>
            <a:off x="7607048" y="2194258"/>
            <a:ext cx="669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2018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CEA64779-4313-474B-882B-D5EF8095C758}"/>
              </a:ext>
            </a:extLst>
          </p:cNvPr>
          <p:cNvSpPr txBox="1"/>
          <p:nvPr/>
        </p:nvSpPr>
        <p:spPr>
          <a:xfrm>
            <a:off x="3352982" y="3489046"/>
            <a:ext cx="1279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200" dirty="0"/>
              <a:t>Rupiah </a:t>
            </a:r>
            <a:r>
              <a:rPr lang="en-ID" sz="1200" dirty="0" err="1"/>
              <a:t>Murni</a:t>
            </a:r>
            <a:endParaRPr lang="en-ID" sz="1200" dirty="0"/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9D653C45-7297-482B-9499-9987EEFFB836}"/>
              </a:ext>
            </a:extLst>
          </p:cNvPr>
          <p:cNvSpPr txBox="1"/>
          <p:nvPr/>
        </p:nvSpPr>
        <p:spPr>
          <a:xfrm>
            <a:off x="4694077" y="3489046"/>
            <a:ext cx="873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200" dirty="0" err="1"/>
              <a:t>Pinjaman</a:t>
            </a:r>
            <a:endParaRPr lang="en-ID" sz="1200" dirty="0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C97DA498-6A2F-46AD-A7E9-DE7087B0DFA0}"/>
              </a:ext>
            </a:extLst>
          </p:cNvPr>
          <p:cNvSpPr txBox="1"/>
          <p:nvPr/>
        </p:nvSpPr>
        <p:spPr>
          <a:xfrm>
            <a:off x="5822448" y="3489046"/>
            <a:ext cx="72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200" dirty="0" err="1"/>
              <a:t>Hibah</a:t>
            </a:r>
            <a:endParaRPr lang="en-ID" sz="1200" dirty="0"/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157F35C5-2D6F-4EE0-A12C-54A00401725D}"/>
              </a:ext>
            </a:extLst>
          </p:cNvPr>
          <p:cNvSpPr/>
          <p:nvPr/>
        </p:nvSpPr>
        <p:spPr>
          <a:xfrm>
            <a:off x="3263860" y="3575065"/>
            <a:ext cx="161385" cy="1425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680E87F2-F44A-43AC-A718-C0BD3DE3DC4F}"/>
              </a:ext>
            </a:extLst>
          </p:cNvPr>
          <p:cNvSpPr/>
          <p:nvPr/>
        </p:nvSpPr>
        <p:spPr>
          <a:xfrm>
            <a:off x="4609443" y="3582502"/>
            <a:ext cx="161385" cy="14255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FABA9722-BF27-47D9-A10C-49E0F3682897}"/>
              </a:ext>
            </a:extLst>
          </p:cNvPr>
          <p:cNvSpPr/>
          <p:nvPr/>
        </p:nvSpPr>
        <p:spPr>
          <a:xfrm>
            <a:off x="5731998" y="3578788"/>
            <a:ext cx="161385" cy="14255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aphicFrame>
        <p:nvGraphicFramePr>
          <p:cNvPr id="54" name="Table 53">
            <a:extLst>
              <a:ext uri="{FF2B5EF4-FFF2-40B4-BE49-F238E27FC236}">
                <a16:creationId xmlns="" xmlns:a16="http://schemas.microsoft.com/office/drawing/2014/main" id="{5BC0E3AA-F7DA-4C85-A484-3F2245796A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91341470"/>
              </p:ext>
            </p:extLst>
          </p:nvPr>
        </p:nvGraphicFramePr>
        <p:xfrm>
          <a:off x="424704" y="4288904"/>
          <a:ext cx="3722652" cy="1556385"/>
        </p:xfrm>
        <a:graphic>
          <a:graphicData uri="http://schemas.openxmlformats.org/drawingml/2006/table">
            <a:tbl>
              <a:tblPr/>
              <a:tblGrid>
                <a:gridCol w="717620">
                  <a:extLst>
                    <a:ext uri="{9D8B030D-6E8A-4147-A177-3AD203B41FA5}">
                      <a16:colId xmlns="" xmlns:a16="http://schemas.microsoft.com/office/drawing/2014/main" val="3424688551"/>
                    </a:ext>
                  </a:extLst>
                </a:gridCol>
                <a:gridCol w="751258">
                  <a:extLst>
                    <a:ext uri="{9D8B030D-6E8A-4147-A177-3AD203B41FA5}">
                      <a16:colId xmlns="" xmlns:a16="http://schemas.microsoft.com/office/drawing/2014/main" val="2849909681"/>
                    </a:ext>
                  </a:extLst>
                </a:gridCol>
                <a:gridCol w="751258">
                  <a:extLst>
                    <a:ext uri="{9D8B030D-6E8A-4147-A177-3AD203B41FA5}">
                      <a16:colId xmlns="" xmlns:a16="http://schemas.microsoft.com/office/drawing/2014/main" val="3457646593"/>
                    </a:ext>
                  </a:extLst>
                </a:gridCol>
                <a:gridCol w="751258">
                  <a:extLst>
                    <a:ext uri="{9D8B030D-6E8A-4147-A177-3AD203B41FA5}">
                      <a16:colId xmlns="" xmlns:a16="http://schemas.microsoft.com/office/drawing/2014/main" val="890346719"/>
                    </a:ext>
                  </a:extLst>
                </a:gridCol>
                <a:gridCol w="751258">
                  <a:extLst>
                    <a:ext uri="{9D8B030D-6E8A-4147-A177-3AD203B41FA5}">
                      <a16:colId xmlns="" xmlns:a16="http://schemas.microsoft.com/office/drawing/2014/main" val="860661569"/>
                    </a:ext>
                  </a:extLst>
                </a:gridCol>
              </a:tblGrid>
              <a:tr h="450230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Sumber </a:t>
                      </a:r>
                      <a:br>
                        <a:rPr lang="en-ID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D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Dana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2108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63691529"/>
                  </a:ext>
                </a:extLst>
              </a:tr>
              <a:tr h="256961">
                <a:tc>
                  <a:txBody>
                    <a:bodyPr/>
                    <a:lstStyle/>
                    <a:p>
                      <a:pPr algn="l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692,35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754,27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613,30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848,02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82362799"/>
                  </a:ext>
                </a:extLst>
              </a:tr>
              <a:tr h="256961">
                <a:tc>
                  <a:txBody>
                    <a:bodyPr/>
                    <a:lstStyle/>
                    <a:p>
                      <a:pPr algn="l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Pinjaman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815,36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390,30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300,50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166,88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76673866"/>
                  </a:ext>
                </a:extLst>
              </a:tr>
              <a:tr h="256961">
                <a:tc>
                  <a:txBody>
                    <a:bodyPr/>
                    <a:lstStyle/>
                    <a:p>
                      <a:pPr algn="l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Hibah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731,37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1.042,62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500,95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504,20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73312394"/>
                  </a:ext>
                </a:extLst>
              </a:tr>
              <a:tr h="256961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Jumlah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2.239,08 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2.187,19 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1.414,75 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1.519,10 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04819352"/>
                  </a:ext>
                </a:extLst>
              </a:tr>
            </a:tbl>
          </a:graphicData>
        </a:graphic>
      </p:graphicFrame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7EDC30BF-C3B9-4525-BE06-A1E1534B66E0}"/>
              </a:ext>
            </a:extLst>
          </p:cNvPr>
          <p:cNvSpPr txBox="1"/>
          <p:nvPr/>
        </p:nvSpPr>
        <p:spPr>
          <a:xfrm>
            <a:off x="380286" y="5914292"/>
            <a:ext cx="37872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Catatan</a:t>
            </a:r>
            <a:r>
              <a:rPr lang="en-US" sz="1200" dirty="0"/>
              <a:t>: </a:t>
            </a:r>
            <a:r>
              <a:rPr lang="en-US" sz="1200" dirty="0" err="1"/>
              <a:t>Alokasi</a:t>
            </a:r>
            <a:r>
              <a:rPr lang="en-US" sz="1200" dirty="0"/>
              <a:t> </a:t>
            </a:r>
            <a:r>
              <a:rPr lang="en-US" sz="1200" dirty="0" err="1"/>
              <a:t>anggaran</a:t>
            </a:r>
            <a:r>
              <a:rPr lang="en-US" sz="1200" dirty="0"/>
              <a:t> </a:t>
            </a:r>
            <a:r>
              <a:rPr lang="en-US" sz="1200" dirty="0" err="1"/>
              <a:t>tahun</a:t>
            </a:r>
            <a:r>
              <a:rPr lang="en-US" sz="1200" dirty="0"/>
              <a:t> 2015-2017 </a:t>
            </a:r>
            <a:r>
              <a:rPr lang="en-US" sz="1200" dirty="0" err="1"/>
              <a:t>berdasarkan</a:t>
            </a:r>
            <a:r>
              <a:rPr lang="en-US" sz="1200" dirty="0"/>
              <a:t> </a:t>
            </a:r>
            <a:r>
              <a:rPr lang="en-US" sz="1200" dirty="0" err="1"/>
              <a:t>hasil</a:t>
            </a:r>
            <a:r>
              <a:rPr lang="en-US" sz="1200" dirty="0"/>
              <a:t> </a:t>
            </a:r>
            <a:r>
              <a:rPr lang="en-US" sz="1200" dirty="0" err="1"/>
              <a:t>revisi</a:t>
            </a:r>
            <a:r>
              <a:rPr lang="en-US" sz="1200" dirty="0"/>
              <a:t> </a:t>
            </a:r>
            <a:r>
              <a:rPr lang="en-US" sz="1200" dirty="0" err="1"/>
              <a:t>percepatan</a:t>
            </a:r>
            <a:r>
              <a:rPr lang="en-US" sz="1200" dirty="0"/>
              <a:t> </a:t>
            </a:r>
            <a:r>
              <a:rPr lang="en-US" sz="1200" dirty="0" err="1"/>
              <a:t>penyerapan</a:t>
            </a:r>
            <a:r>
              <a:rPr lang="en-US" sz="1200" dirty="0"/>
              <a:t> PHLN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C2C7FB06-1120-4807-8D1F-535D275A2798}"/>
              </a:ext>
            </a:extLst>
          </p:cNvPr>
          <p:cNvSpPr txBox="1"/>
          <p:nvPr/>
        </p:nvSpPr>
        <p:spPr>
          <a:xfrm>
            <a:off x="4444990" y="4191000"/>
            <a:ext cx="45407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Kondisi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11125" indent="-111125">
              <a:spcAft>
                <a:spcPts val="600"/>
              </a:spcAft>
              <a:buFont typeface="Arial" pitchFamily="34" charset="0"/>
              <a:buChar char="•"/>
            </a:pP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Kegiatan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hibah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anyak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yang 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tidak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mendukung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tugas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dan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fungsi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Kementerian PPN/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Bappenas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di 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bidang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koordinasi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perencanaan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dan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kebijakan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pembangunan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nasional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.</a:t>
            </a:r>
          </a:p>
          <a:p>
            <a:pPr marL="111125" indent="-111125">
              <a:buFont typeface="Arial" pitchFamily="34" charset="0"/>
              <a:buChar char="•"/>
            </a:pP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Lebih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banyak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kegiatan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hibah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yang 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seharusnya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menjadi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tanggung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jawab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K/L 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teknis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.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48357F67-84BE-4CEF-99DF-DB915BE2EFD1}"/>
              </a:ext>
            </a:extLst>
          </p:cNvPr>
          <p:cNvSpPr txBox="1"/>
          <p:nvPr/>
        </p:nvSpPr>
        <p:spPr>
          <a:xfrm>
            <a:off x="3491880" y="4005064"/>
            <a:ext cx="8183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000" i="1" dirty="0" err="1"/>
              <a:t>Rp</a:t>
            </a:r>
            <a:r>
              <a:rPr lang="en-ID" sz="1000" i="1" dirty="0"/>
              <a:t>. </a:t>
            </a:r>
            <a:r>
              <a:rPr lang="en-ID" sz="1000" i="1" dirty="0" err="1"/>
              <a:t>Miliar</a:t>
            </a:r>
            <a:endParaRPr lang="en-ID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251520" y="1419741"/>
          <a:ext cx="8568952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32040" y="3003917"/>
            <a:ext cx="180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err="1" smtClean="0"/>
              <a:t>Eselon</a:t>
            </a:r>
            <a:r>
              <a:rPr lang="en-US" dirty="0" smtClean="0"/>
              <a:t> I</a:t>
            </a:r>
          </a:p>
          <a:p>
            <a:pPr marL="117475" indent="-117475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err="1" smtClean="0"/>
              <a:t>Eselon</a:t>
            </a:r>
            <a:r>
              <a:rPr lang="en-US" dirty="0" smtClean="0"/>
              <a:t> II</a:t>
            </a:r>
          </a:p>
          <a:p>
            <a:pPr marL="117475" indent="-117475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err="1" smtClean="0"/>
              <a:t>Saat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sedang</a:t>
            </a:r>
            <a:r>
              <a:rPr lang="en-US" dirty="0" smtClean="0"/>
              <a:t> </a:t>
            </a:r>
            <a:r>
              <a:rPr lang="en-US" dirty="0" err="1" smtClean="0"/>
              <a:t>dilakukan</a:t>
            </a:r>
            <a:r>
              <a:rPr lang="en-US" dirty="0" smtClean="0"/>
              <a:t> </a:t>
            </a:r>
            <a:r>
              <a:rPr lang="en-US" i="1" dirty="0" smtClean="0"/>
              <a:t>cascading</a:t>
            </a:r>
            <a:r>
              <a:rPr lang="en-US" dirty="0" smtClean="0"/>
              <a:t> IKU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Eselon</a:t>
            </a:r>
            <a:r>
              <a:rPr lang="en-US" dirty="0" smtClean="0"/>
              <a:t> III, IV, &amp; </a:t>
            </a:r>
            <a:r>
              <a:rPr lang="en-US" dirty="0" err="1" smtClean="0"/>
              <a:t>Fungsional</a:t>
            </a:r>
            <a:r>
              <a:rPr lang="en-US" dirty="0" smtClean="0"/>
              <a:t> </a:t>
            </a:r>
            <a:r>
              <a:rPr lang="en-US" dirty="0" err="1" smtClean="0"/>
              <a:t>Perencana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20272" y="3003917"/>
            <a:ext cx="1872208" cy="2566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err="1" smtClean="0"/>
              <a:t>Harus</a:t>
            </a:r>
            <a:r>
              <a:rPr lang="en-US" dirty="0" smtClean="0"/>
              <a:t> </a:t>
            </a:r>
            <a:r>
              <a:rPr lang="en-US" dirty="0" err="1" smtClean="0"/>
              <a:t>diisi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unit </a:t>
            </a:r>
            <a:r>
              <a:rPr lang="en-US" dirty="0" err="1" smtClean="0"/>
              <a:t>kerja</a:t>
            </a:r>
            <a:r>
              <a:rPr lang="en-US" dirty="0" smtClean="0"/>
              <a:t> </a:t>
            </a:r>
            <a:r>
              <a:rPr lang="en-US" dirty="0" err="1" smtClean="0"/>
              <a:t>setiap</a:t>
            </a:r>
            <a:r>
              <a:rPr lang="en-US" dirty="0" smtClean="0"/>
              <a:t> </a:t>
            </a:r>
            <a:r>
              <a:rPr lang="en-US" dirty="0" err="1" smtClean="0"/>
              <a:t>triwulan</a:t>
            </a:r>
            <a:endParaRPr lang="en-US" dirty="0" smtClean="0"/>
          </a:p>
          <a:p>
            <a:pPr marL="236538" indent="-236538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err="1" smtClean="0"/>
              <a:t>Berisi</a:t>
            </a:r>
            <a:r>
              <a:rPr lang="en-US" dirty="0" smtClean="0"/>
              <a:t>:</a:t>
            </a:r>
          </a:p>
          <a:p>
            <a:pPr lvl="1" indent="-173038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err="1" smtClean="0"/>
              <a:t>Capaian</a:t>
            </a:r>
            <a:r>
              <a:rPr lang="en-US" dirty="0" smtClean="0"/>
              <a:t> </a:t>
            </a:r>
            <a:r>
              <a:rPr lang="en-US" dirty="0" err="1" smtClean="0"/>
              <a:t>kegiatan</a:t>
            </a:r>
            <a:r>
              <a:rPr lang="en-US" dirty="0" smtClean="0"/>
              <a:t> </a:t>
            </a:r>
            <a:r>
              <a:rPr lang="en-US" dirty="0" err="1" smtClean="0"/>
              <a:t>tiap</a:t>
            </a:r>
            <a:r>
              <a:rPr lang="en-US" dirty="0" smtClean="0"/>
              <a:t> unit </a:t>
            </a:r>
            <a:r>
              <a:rPr lang="en-US" dirty="0" err="1" smtClean="0"/>
              <a:t>kerja</a:t>
            </a:r>
            <a:endParaRPr lang="en-US" dirty="0" smtClean="0"/>
          </a:p>
          <a:p>
            <a:pPr lvl="1" indent="-173038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err="1" smtClean="0"/>
              <a:t>Penyerapan</a:t>
            </a:r>
            <a:r>
              <a:rPr lang="en-US" dirty="0" smtClean="0"/>
              <a:t> </a:t>
            </a:r>
            <a:r>
              <a:rPr lang="en-US" dirty="0" err="1" smtClean="0"/>
              <a:t>anggaran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7585" y="260648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b="1" dirty="0" err="1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Keterkaitan</a:t>
            </a:r>
            <a:r>
              <a:rPr lang="en-ID" sz="2400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ID" sz="2400" b="1" dirty="0" err="1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Renstra</a:t>
            </a:r>
            <a:r>
              <a:rPr lang="en-ID" sz="2400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ID" sz="2400" b="1" dirty="0" err="1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dengan</a:t>
            </a:r>
            <a:r>
              <a:rPr lang="en-ID" sz="2400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ID" sz="2400" b="1" dirty="0" err="1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Perencanaan</a:t>
            </a:r>
            <a:r>
              <a:rPr lang="en-ID" sz="2400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&amp; </a:t>
            </a:r>
            <a:r>
              <a:rPr lang="en-ID" sz="2400" b="1" dirty="0" err="1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Monev</a:t>
            </a:r>
            <a:r>
              <a:rPr lang="en-ID" sz="2400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ID" sz="2400" b="1" dirty="0" err="1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Kinerja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083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980567" y="2005629"/>
            <a:ext cx="1499464" cy="559275"/>
          </a:xfrm>
          <a:prstGeom prst="roundRect">
            <a:avLst/>
          </a:prstGeom>
          <a:solidFill>
            <a:srgbClr val="3D7AA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D" sz="900" dirty="0"/>
          </a:p>
          <a:p>
            <a:pPr marL="214313" indent="-214313">
              <a:buFontTx/>
              <a:buChar char="-"/>
            </a:pPr>
            <a:r>
              <a:rPr lang="en-ID" sz="900" dirty="0" err="1"/>
              <a:t>Visi</a:t>
            </a:r>
            <a:endParaRPr lang="en-ID" sz="900" dirty="0"/>
          </a:p>
          <a:p>
            <a:pPr marL="214313" indent="-214313">
              <a:buFontTx/>
              <a:buChar char="-"/>
            </a:pPr>
            <a:r>
              <a:rPr lang="en-ID" sz="900" dirty="0" err="1"/>
              <a:t>Misi</a:t>
            </a:r>
            <a:endParaRPr lang="en-ID" sz="900" dirty="0"/>
          </a:p>
          <a:p>
            <a:pPr marL="214313" indent="-214313">
              <a:buFontTx/>
              <a:buChar char="-"/>
            </a:pPr>
            <a:r>
              <a:rPr lang="en-ID" sz="900" dirty="0" err="1"/>
              <a:t>Tujuan</a:t>
            </a:r>
            <a:endParaRPr lang="en-ID" sz="900" dirty="0"/>
          </a:p>
          <a:p>
            <a:pPr marL="214313" indent="-214313">
              <a:buFontTx/>
              <a:buChar char="-"/>
            </a:pPr>
            <a:r>
              <a:rPr lang="en-ID" sz="900" dirty="0" err="1"/>
              <a:t>Sasaran</a:t>
            </a:r>
            <a:r>
              <a:rPr lang="en-ID" sz="900" dirty="0"/>
              <a:t> </a:t>
            </a:r>
            <a:r>
              <a:rPr lang="en-ID" sz="900" dirty="0" err="1"/>
              <a:t>strategis</a:t>
            </a:r>
            <a:endParaRPr lang="en-ID" sz="900" dirty="0"/>
          </a:p>
          <a:p>
            <a:endParaRPr lang="en-US" sz="900" dirty="0"/>
          </a:p>
        </p:txBody>
      </p:sp>
      <p:sp>
        <p:nvSpPr>
          <p:cNvPr id="4" name="Rounded Rectangle 3"/>
          <p:cNvSpPr/>
          <p:nvPr/>
        </p:nvSpPr>
        <p:spPr>
          <a:xfrm>
            <a:off x="1980569" y="2916068"/>
            <a:ext cx="1499464" cy="728956"/>
          </a:xfrm>
          <a:prstGeom prst="roundRect">
            <a:avLst/>
          </a:prstGeom>
          <a:solidFill>
            <a:srgbClr val="3D7AA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14313" indent="-214313">
              <a:buFontTx/>
              <a:buChar char="-"/>
            </a:pPr>
            <a:r>
              <a:rPr lang="en-ID" sz="900" dirty="0" err="1" smtClean="0"/>
              <a:t>Arah</a:t>
            </a:r>
            <a:r>
              <a:rPr lang="en-ID" sz="900" dirty="0" smtClean="0"/>
              <a:t> </a:t>
            </a:r>
            <a:r>
              <a:rPr lang="en-ID" sz="900" dirty="0" err="1"/>
              <a:t>Kebijakan</a:t>
            </a:r>
            <a:endParaRPr lang="en-ID" sz="900" dirty="0"/>
          </a:p>
          <a:p>
            <a:pPr marL="214313" indent="-214313">
              <a:buFontTx/>
              <a:buChar char="-"/>
            </a:pPr>
            <a:r>
              <a:rPr lang="en-ID" sz="900" dirty="0" err="1"/>
              <a:t>Strategi</a:t>
            </a:r>
            <a:endParaRPr lang="en-ID" sz="900" dirty="0"/>
          </a:p>
          <a:p>
            <a:pPr marL="214313" indent="-214313">
              <a:buFontTx/>
              <a:buChar char="-"/>
            </a:pPr>
            <a:r>
              <a:rPr lang="en-ID" sz="900" dirty="0" err="1"/>
              <a:t>Kerangka</a:t>
            </a:r>
            <a:r>
              <a:rPr lang="en-ID" sz="900" dirty="0"/>
              <a:t> </a:t>
            </a:r>
            <a:r>
              <a:rPr lang="en-ID" sz="900" dirty="0" err="1"/>
              <a:t>Regulasi</a:t>
            </a:r>
            <a:endParaRPr lang="en-ID" sz="900" dirty="0"/>
          </a:p>
          <a:p>
            <a:pPr marL="214313" indent="-214313">
              <a:buFontTx/>
              <a:buChar char="-"/>
            </a:pPr>
            <a:r>
              <a:rPr lang="en-ID" sz="900" dirty="0" err="1"/>
              <a:t>Kerangka</a:t>
            </a:r>
            <a:r>
              <a:rPr lang="en-ID" sz="900" dirty="0"/>
              <a:t> </a:t>
            </a:r>
            <a:r>
              <a:rPr lang="en-ID" sz="900" dirty="0" err="1"/>
              <a:t>Kelembagaan</a:t>
            </a:r>
            <a:endParaRPr lang="en-US" sz="900" dirty="0"/>
          </a:p>
        </p:txBody>
      </p:sp>
      <p:sp>
        <p:nvSpPr>
          <p:cNvPr id="5" name="Rounded Rectangle 4"/>
          <p:cNvSpPr/>
          <p:nvPr/>
        </p:nvSpPr>
        <p:spPr>
          <a:xfrm>
            <a:off x="1980567" y="4005064"/>
            <a:ext cx="1499464" cy="489792"/>
          </a:xfrm>
          <a:prstGeom prst="roundRect">
            <a:avLst/>
          </a:prstGeom>
          <a:solidFill>
            <a:srgbClr val="3D7AA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14313" indent="-214313">
              <a:buFontTx/>
              <a:buChar char="-"/>
            </a:pPr>
            <a:r>
              <a:rPr lang="en-ID" sz="900" dirty="0" smtClean="0"/>
              <a:t>Target </a:t>
            </a:r>
            <a:r>
              <a:rPr lang="en-ID" sz="900" dirty="0" err="1"/>
              <a:t>Kinerja</a:t>
            </a:r>
            <a:endParaRPr lang="en-ID" sz="900" dirty="0"/>
          </a:p>
          <a:p>
            <a:pPr marL="214313" indent="-214313">
              <a:buFontTx/>
              <a:buChar char="-"/>
            </a:pPr>
            <a:r>
              <a:rPr lang="en-ID" sz="900" dirty="0" err="1"/>
              <a:t>Kerangka</a:t>
            </a:r>
            <a:r>
              <a:rPr lang="en-ID" sz="900" dirty="0"/>
              <a:t> </a:t>
            </a:r>
            <a:r>
              <a:rPr lang="en-ID" sz="900" dirty="0" err="1"/>
              <a:t>Pendanaan</a:t>
            </a:r>
            <a:endParaRPr lang="en-US" sz="900" dirty="0"/>
          </a:p>
        </p:txBody>
      </p:sp>
      <p:sp>
        <p:nvSpPr>
          <p:cNvPr id="6" name="Down Arrow 5"/>
          <p:cNvSpPr/>
          <p:nvPr/>
        </p:nvSpPr>
        <p:spPr>
          <a:xfrm>
            <a:off x="2499361" y="2627231"/>
            <a:ext cx="427001" cy="2079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900"/>
          </a:p>
        </p:txBody>
      </p:sp>
      <p:sp>
        <p:nvSpPr>
          <p:cNvPr id="7" name="Down Arrow 6"/>
          <p:cNvSpPr/>
          <p:nvPr/>
        </p:nvSpPr>
        <p:spPr>
          <a:xfrm>
            <a:off x="2499361" y="3739977"/>
            <a:ext cx="427001" cy="2079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900"/>
          </a:p>
        </p:txBody>
      </p:sp>
      <p:sp>
        <p:nvSpPr>
          <p:cNvPr id="8" name="Rounded Rectangle 7"/>
          <p:cNvSpPr/>
          <p:nvPr/>
        </p:nvSpPr>
        <p:spPr>
          <a:xfrm>
            <a:off x="144016" y="1340767"/>
            <a:ext cx="5076056" cy="504056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9" name="TextBox 8"/>
          <p:cNvSpPr txBox="1"/>
          <p:nvPr/>
        </p:nvSpPr>
        <p:spPr>
          <a:xfrm>
            <a:off x="1289727" y="5898758"/>
            <a:ext cx="2881142" cy="338554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D" sz="1600" b="1" dirty="0" err="1"/>
              <a:t>Reformasi</a:t>
            </a:r>
            <a:r>
              <a:rPr lang="en-ID" sz="1600" b="1" dirty="0"/>
              <a:t> </a:t>
            </a:r>
            <a:r>
              <a:rPr lang="en-ID" sz="1600" b="1" dirty="0" err="1"/>
              <a:t>Birokrasi</a:t>
            </a:r>
            <a:r>
              <a:rPr lang="en-ID" sz="1600" b="1" dirty="0"/>
              <a:t> (RB)</a:t>
            </a:r>
            <a:endParaRPr lang="en-US" sz="16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387759" y="1710696"/>
            <a:ext cx="2661834" cy="323810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11" name="TextBox 10"/>
          <p:cNvSpPr txBox="1"/>
          <p:nvPr/>
        </p:nvSpPr>
        <p:spPr>
          <a:xfrm>
            <a:off x="1620233" y="2099012"/>
            <a:ext cx="226662" cy="10772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D" sz="1600" dirty="0"/>
              <a:t>SPIP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613703" y="2134660"/>
            <a:ext cx="235888" cy="10772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D" sz="1600" dirty="0"/>
              <a:t>SPIP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830997" y="4609207"/>
            <a:ext cx="1819114" cy="58477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D" sz="1600" dirty="0" err="1"/>
              <a:t>Pengendalian</a:t>
            </a:r>
            <a:r>
              <a:rPr lang="en-ID" sz="1600" dirty="0"/>
              <a:t> Intern</a:t>
            </a:r>
            <a:endParaRPr lang="en-US" sz="1600" dirty="0"/>
          </a:p>
        </p:txBody>
      </p:sp>
      <p:sp>
        <p:nvSpPr>
          <p:cNvPr id="14" name="Oval 13"/>
          <p:cNvSpPr/>
          <p:nvPr/>
        </p:nvSpPr>
        <p:spPr>
          <a:xfrm>
            <a:off x="251520" y="1700808"/>
            <a:ext cx="1078891" cy="66610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ID" sz="1100" dirty="0" err="1"/>
              <a:t>Mnj</a:t>
            </a:r>
            <a:r>
              <a:rPr lang="en-ID" sz="1100" dirty="0"/>
              <a:t>.</a:t>
            </a:r>
          </a:p>
          <a:p>
            <a:pPr algn="ctr"/>
            <a:r>
              <a:rPr lang="en-ID" sz="1100" dirty="0" err="1"/>
              <a:t>Perubahan</a:t>
            </a:r>
            <a:endParaRPr lang="en-US" sz="1100" dirty="0"/>
          </a:p>
        </p:txBody>
      </p:sp>
      <p:sp>
        <p:nvSpPr>
          <p:cNvPr id="15" name="Oval 14"/>
          <p:cNvSpPr/>
          <p:nvPr/>
        </p:nvSpPr>
        <p:spPr>
          <a:xfrm>
            <a:off x="163066" y="3752997"/>
            <a:ext cx="1202481" cy="756123"/>
          </a:xfrm>
          <a:prstGeom prst="ellipse">
            <a:avLst/>
          </a:prstGeom>
          <a:solidFill>
            <a:schemeClr val="accent3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ID" sz="1050" dirty="0" err="1">
                <a:solidFill>
                  <a:schemeClr val="bg1"/>
                </a:solidFill>
              </a:rPr>
              <a:t>Akuntabilitas</a:t>
            </a:r>
            <a:endParaRPr lang="en-ID" sz="1050" dirty="0">
              <a:solidFill>
                <a:schemeClr val="bg1"/>
              </a:solidFill>
            </a:endParaRPr>
          </a:p>
          <a:p>
            <a:pPr algn="ctr"/>
            <a:r>
              <a:rPr lang="en-ID" sz="1050" dirty="0" err="1">
                <a:solidFill>
                  <a:schemeClr val="bg1"/>
                </a:solidFill>
              </a:rPr>
              <a:t>Kinerja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9261" y="4869160"/>
            <a:ext cx="1402419" cy="72008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ID" sz="1100" dirty="0" err="1">
                <a:solidFill>
                  <a:schemeClr val="bg1"/>
                </a:solidFill>
              </a:rPr>
              <a:t>Penguatan</a:t>
            </a:r>
            <a:endParaRPr lang="en-ID" sz="1100" dirty="0">
              <a:solidFill>
                <a:schemeClr val="bg1"/>
              </a:solidFill>
            </a:endParaRPr>
          </a:p>
          <a:p>
            <a:pPr algn="ctr"/>
            <a:r>
              <a:rPr lang="en-ID" sz="1100" dirty="0" err="1">
                <a:solidFill>
                  <a:schemeClr val="bg1"/>
                </a:solidFill>
              </a:rPr>
              <a:t>Kelembagaan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51520" y="2692656"/>
            <a:ext cx="1064189" cy="73634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ID" sz="1100" dirty="0" err="1">
                <a:solidFill>
                  <a:schemeClr val="bg1"/>
                </a:solidFill>
              </a:rPr>
              <a:t>Penguatan</a:t>
            </a:r>
            <a:endParaRPr lang="en-ID" sz="1100" dirty="0">
              <a:solidFill>
                <a:schemeClr val="bg1"/>
              </a:solidFill>
            </a:endParaRPr>
          </a:p>
          <a:p>
            <a:pPr algn="ctr"/>
            <a:r>
              <a:rPr lang="en-ID" sz="1100" dirty="0" err="1">
                <a:solidFill>
                  <a:schemeClr val="bg1"/>
                </a:solidFill>
              </a:rPr>
              <a:t>Pengawasan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229067" y="1772816"/>
            <a:ext cx="846989" cy="5941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ID" sz="1050" dirty="0">
                <a:solidFill>
                  <a:schemeClr val="bg1"/>
                </a:solidFill>
              </a:rPr>
              <a:t>Tata </a:t>
            </a:r>
            <a:r>
              <a:rPr lang="en-ID" sz="1050" dirty="0" err="1">
                <a:solidFill>
                  <a:schemeClr val="bg1"/>
                </a:solidFill>
              </a:rPr>
              <a:t>Laksana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276250" y="2564904"/>
            <a:ext cx="846989" cy="6228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ID" sz="1050" dirty="0">
                <a:solidFill>
                  <a:schemeClr val="bg1"/>
                </a:solidFill>
              </a:rPr>
              <a:t>SDM ASN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139952" y="3429000"/>
            <a:ext cx="1008112" cy="61756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ID" sz="1050" dirty="0" err="1"/>
              <a:t>Peraturan</a:t>
            </a:r>
            <a:r>
              <a:rPr lang="en-ID" sz="1050" dirty="0"/>
              <a:t> </a:t>
            </a:r>
          </a:p>
          <a:p>
            <a:pPr algn="ctr"/>
            <a:r>
              <a:rPr lang="en-ID" sz="1050" dirty="0"/>
              <a:t>UU</a:t>
            </a:r>
            <a:endParaRPr lang="en-US" sz="1050" dirty="0"/>
          </a:p>
        </p:txBody>
      </p:sp>
      <p:sp>
        <p:nvSpPr>
          <p:cNvPr id="21" name="Oval 20"/>
          <p:cNvSpPr/>
          <p:nvPr/>
        </p:nvSpPr>
        <p:spPr>
          <a:xfrm>
            <a:off x="4139952" y="4221088"/>
            <a:ext cx="1080120" cy="62265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ID" sz="1050" dirty="0" err="1"/>
              <a:t>Pelayanan</a:t>
            </a:r>
            <a:endParaRPr lang="en-ID" sz="1050" dirty="0"/>
          </a:p>
          <a:p>
            <a:pPr algn="ctr"/>
            <a:r>
              <a:rPr lang="en-ID" sz="1050" dirty="0" err="1"/>
              <a:t>Publik</a:t>
            </a:r>
            <a:endParaRPr lang="en-US" sz="1050" dirty="0"/>
          </a:p>
        </p:txBody>
      </p:sp>
      <p:sp>
        <p:nvSpPr>
          <p:cNvPr id="22" name="Oval 21"/>
          <p:cNvSpPr/>
          <p:nvPr/>
        </p:nvSpPr>
        <p:spPr>
          <a:xfrm>
            <a:off x="2085182" y="5353913"/>
            <a:ext cx="1162373" cy="37934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ID" sz="1100" i="1" dirty="0"/>
              <a:t>Quick </a:t>
            </a:r>
            <a:r>
              <a:rPr lang="en-ID" sz="1100" i="1" dirty="0" smtClean="0"/>
              <a:t>Wins</a:t>
            </a:r>
            <a:endParaRPr lang="en-US" sz="11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980567" y="1636034"/>
            <a:ext cx="1499464" cy="338554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D" sz="1600" dirty="0"/>
              <a:t>RENSTRA</a:t>
            </a:r>
            <a:endParaRPr lang="en-US" sz="1600" dirty="0"/>
          </a:p>
        </p:txBody>
      </p:sp>
      <p:sp>
        <p:nvSpPr>
          <p:cNvPr id="24" name="Right Arrow 23"/>
          <p:cNvSpPr/>
          <p:nvPr/>
        </p:nvSpPr>
        <p:spPr>
          <a:xfrm>
            <a:off x="5465845" y="3055545"/>
            <a:ext cx="546315" cy="1179718"/>
          </a:xfrm>
          <a:prstGeom prst="rightArrow">
            <a:avLst/>
          </a:prstGeom>
          <a:solidFill>
            <a:srgbClr val="CE6A2C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aphicFrame>
        <p:nvGraphicFramePr>
          <p:cNvPr id="25" name="Diagram 24"/>
          <p:cNvGraphicFramePr/>
          <p:nvPr>
            <p:extLst>
              <p:ext uri="{D42A27DB-BD31-4B8C-83A1-F6EECF244321}">
                <p14:modId xmlns="" xmlns:p14="http://schemas.microsoft.com/office/powerpoint/2010/main" val="4096197770"/>
              </p:ext>
            </p:extLst>
          </p:nvPr>
        </p:nvGraphicFramePr>
        <p:xfrm>
          <a:off x="6005195" y="1878725"/>
          <a:ext cx="2990682" cy="2947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827584" y="260648"/>
            <a:ext cx="8357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b="1" dirty="0" err="1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Keterkaitan</a:t>
            </a:r>
            <a:r>
              <a:rPr lang="en-ID" sz="2400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ID" sz="2400" b="1" dirty="0" err="1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Renstra</a:t>
            </a:r>
            <a:r>
              <a:rPr lang="en-ID" sz="2400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-RB-</a:t>
            </a:r>
            <a:r>
              <a:rPr lang="en-ID" sz="2400" b="1" dirty="0" err="1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Sistem</a:t>
            </a:r>
            <a:r>
              <a:rPr lang="en-ID" sz="2400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ID" sz="2400" b="1" dirty="0" err="1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Pengendalian</a:t>
            </a:r>
            <a:r>
              <a:rPr lang="en-ID" sz="2400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Intern </a:t>
            </a:r>
            <a:r>
              <a:rPr lang="en-ID" sz="2400" b="1" dirty="0" err="1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Pemerintah</a:t>
            </a:r>
            <a:r>
              <a:rPr lang="en-ID" sz="2400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(SPIP)-AKIP-WTP </a:t>
            </a:r>
            <a:r>
              <a:rPr lang="en-ID" sz="2400" b="1" dirty="0" err="1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Kementerian</a:t>
            </a:r>
            <a:r>
              <a:rPr lang="en-ID" sz="2400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PPN/</a:t>
            </a:r>
            <a:r>
              <a:rPr lang="en-ID" sz="2400" b="1" dirty="0" err="1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Bappenas</a:t>
            </a:r>
            <a:r>
              <a:rPr lang="en-ID" sz="2400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*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30175" y="4941169"/>
            <a:ext cx="3562305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38138" indent="-228600" algn="just"/>
            <a:r>
              <a:rPr lang="en-ID" sz="1400" dirty="0" smtClean="0"/>
              <a:t>* </a:t>
            </a:r>
            <a:r>
              <a:rPr lang="en-ID" sz="1400" dirty="0" err="1" smtClean="0"/>
              <a:t>Renstra</a:t>
            </a:r>
            <a:r>
              <a:rPr lang="en-ID" sz="1400" dirty="0" smtClean="0"/>
              <a:t> </a:t>
            </a:r>
            <a:r>
              <a:rPr lang="en-ID" sz="1400" dirty="0" err="1" smtClean="0"/>
              <a:t>dilaksanakan</a:t>
            </a:r>
            <a:r>
              <a:rPr lang="en-ID" sz="1400" dirty="0" smtClean="0"/>
              <a:t> </a:t>
            </a:r>
            <a:r>
              <a:rPr lang="en-ID" sz="1400" dirty="0" err="1" smtClean="0"/>
              <a:t>dalam</a:t>
            </a:r>
            <a:r>
              <a:rPr lang="en-ID" sz="1400" dirty="0" smtClean="0"/>
              <a:t> </a:t>
            </a:r>
            <a:r>
              <a:rPr lang="en-ID" sz="1400" dirty="0" err="1"/>
              <a:t>kerangka</a:t>
            </a:r>
            <a:r>
              <a:rPr lang="en-ID" sz="1400" dirty="0"/>
              <a:t> </a:t>
            </a:r>
            <a:r>
              <a:rPr lang="en-ID" sz="1400" dirty="0" err="1" smtClean="0"/>
              <a:t>semangat</a:t>
            </a:r>
            <a:r>
              <a:rPr lang="en-ID" sz="1400" dirty="0" smtClean="0"/>
              <a:t> </a:t>
            </a:r>
            <a:r>
              <a:rPr lang="en-ID" sz="1400" dirty="0" err="1" smtClean="0"/>
              <a:t>tata</a:t>
            </a:r>
            <a:r>
              <a:rPr lang="en-ID" sz="1400" dirty="0" smtClean="0"/>
              <a:t> </a:t>
            </a:r>
            <a:r>
              <a:rPr lang="en-ID" sz="1400" dirty="0" err="1"/>
              <a:t>kelola</a:t>
            </a:r>
            <a:r>
              <a:rPr lang="en-ID" sz="1400" dirty="0"/>
              <a:t> </a:t>
            </a:r>
            <a:r>
              <a:rPr lang="en-ID" sz="1400" dirty="0" err="1"/>
              <a:t>pemerintahan</a:t>
            </a:r>
            <a:r>
              <a:rPr lang="en-ID" sz="1400" dirty="0"/>
              <a:t> yang </a:t>
            </a:r>
            <a:r>
              <a:rPr lang="en-ID" sz="1400" dirty="0" err="1"/>
              <a:t>baik</a:t>
            </a:r>
            <a:r>
              <a:rPr lang="en-ID" sz="1400" dirty="0"/>
              <a:t> </a:t>
            </a:r>
            <a:r>
              <a:rPr lang="en-ID" sz="1400" dirty="0" err="1"/>
              <a:t>dan</a:t>
            </a:r>
            <a:r>
              <a:rPr lang="en-ID" sz="1400" dirty="0"/>
              <a:t> </a:t>
            </a:r>
            <a:r>
              <a:rPr lang="en-ID" sz="1400" dirty="0" err="1"/>
              <a:t>pengendalian</a:t>
            </a:r>
            <a:r>
              <a:rPr lang="en-ID" sz="1400" dirty="0"/>
              <a:t> internal </a:t>
            </a:r>
            <a:r>
              <a:rPr lang="en-ID" sz="1400" dirty="0" err="1"/>
              <a:t>intensif</a:t>
            </a:r>
            <a:r>
              <a:rPr lang="en-ID" sz="1400" dirty="0"/>
              <a:t> </a:t>
            </a:r>
            <a:r>
              <a:rPr lang="en-ID" sz="1400" dirty="0" err="1"/>
              <a:t>sehingga</a:t>
            </a:r>
            <a:r>
              <a:rPr lang="en-ID" sz="1400" dirty="0"/>
              <a:t> </a:t>
            </a:r>
            <a:r>
              <a:rPr lang="en-ID" sz="1400" dirty="0" err="1"/>
              <a:t>berdampak</a:t>
            </a:r>
            <a:r>
              <a:rPr lang="en-ID" sz="1400" dirty="0"/>
              <a:t> </a:t>
            </a:r>
            <a:r>
              <a:rPr lang="en-ID" sz="1400" dirty="0" err="1"/>
              <a:t>kepada</a:t>
            </a:r>
            <a:r>
              <a:rPr lang="en-ID" sz="1400" dirty="0"/>
              <a:t> </a:t>
            </a:r>
            <a:r>
              <a:rPr lang="en-ID" sz="1400" dirty="0" err="1"/>
              <a:t>peningkatan</a:t>
            </a:r>
            <a:r>
              <a:rPr lang="en-ID" sz="1400" dirty="0"/>
              <a:t> </a:t>
            </a:r>
            <a:r>
              <a:rPr lang="en-ID" sz="1400" dirty="0" err="1"/>
              <a:t>akuntabilitas</a:t>
            </a:r>
            <a:r>
              <a:rPr lang="en-ID" sz="1400" dirty="0"/>
              <a:t> </a:t>
            </a:r>
            <a:r>
              <a:rPr lang="en-ID" sz="1400" dirty="0" err="1"/>
              <a:t>kinerja</a:t>
            </a:r>
            <a:r>
              <a:rPr lang="en-ID" sz="1400" dirty="0"/>
              <a:t> </a:t>
            </a:r>
            <a:r>
              <a:rPr lang="en-ID" sz="1400" dirty="0" err="1"/>
              <a:t>dan</a:t>
            </a:r>
            <a:r>
              <a:rPr lang="en-ID" sz="1400" dirty="0"/>
              <a:t> </a:t>
            </a:r>
            <a:r>
              <a:rPr lang="en-ID" sz="1400" dirty="0" err="1"/>
              <a:t>anggaran</a:t>
            </a:r>
            <a:r>
              <a:rPr lang="en-ID" sz="1400" dirty="0"/>
              <a:t> </a:t>
            </a:r>
            <a:r>
              <a:rPr lang="en-ID" sz="1400" dirty="0" err="1"/>
              <a:t>Kementerian</a:t>
            </a:r>
            <a:r>
              <a:rPr lang="en-ID" sz="1400" dirty="0"/>
              <a:t> PPN/</a:t>
            </a:r>
            <a:r>
              <a:rPr lang="en-ID" sz="1400" dirty="0" err="1"/>
              <a:t>Bappenas</a:t>
            </a:r>
            <a:endParaRPr lang="en-US" sz="1400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568489" y="4850990"/>
            <a:ext cx="1761686" cy="451010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995936" y="5414084"/>
            <a:ext cx="1334239" cy="391180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646E-8A71-4229-9321-274B093DFD02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5" name="Tampungan Konten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18306105"/>
              </p:ext>
            </p:extLst>
          </p:nvPr>
        </p:nvGraphicFramePr>
        <p:xfrm>
          <a:off x="1014415" y="2534476"/>
          <a:ext cx="7558085" cy="1994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Kotak Teks 5"/>
          <p:cNvSpPr txBox="1"/>
          <p:nvPr/>
        </p:nvSpPr>
        <p:spPr>
          <a:xfrm>
            <a:off x="1401267" y="3163615"/>
            <a:ext cx="506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400" dirty="0"/>
              <a:t>2</a:t>
            </a:r>
            <a:endParaRPr lang="en-US" sz="4400" dirty="0"/>
          </a:p>
        </p:txBody>
      </p:sp>
    </p:spTree>
    <p:extLst>
      <p:ext uri="{BB962C8B-B14F-4D97-AF65-F5344CB8AC3E}">
        <p14:creationId xmlns="" xmlns:p14="http://schemas.microsoft.com/office/powerpoint/2010/main" val="37757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11663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</a:rPr>
              <a:t>Definisi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 &amp;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</a:rPr>
              <a:t>Tujuan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 RB</a:t>
            </a:r>
            <a: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id-ID" sz="3200" dirty="0"/>
          </a:p>
        </p:txBody>
      </p:sp>
      <p:sp>
        <p:nvSpPr>
          <p:cNvPr id="7" name="Rectangle 6"/>
          <p:cNvSpPr/>
          <p:nvPr/>
        </p:nvSpPr>
        <p:spPr>
          <a:xfrm>
            <a:off x="179512" y="3645024"/>
            <a:ext cx="1656185" cy="4320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</a:rPr>
              <a:t>Tujuan</a:t>
            </a:r>
            <a:endParaRPr lang="id-ID" dirty="0">
              <a:solidFill>
                <a:schemeClr val="tx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327" t="25852" r="25424" b="11544"/>
          <a:stretch/>
        </p:blipFill>
        <p:spPr bwMode="auto">
          <a:xfrm>
            <a:off x="184614" y="4094681"/>
            <a:ext cx="3523290" cy="2574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79912" y="4229389"/>
            <a:ext cx="41044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 err="1" smtClean="0"/>
              <a:t>Tahun</a:t>
            </a:r>
            <a:r>
              <a:rPr lang="en-US" sz="1600" b="1" dirty="0" smtClean="0"/>
              <a:t> 2019: </a:t>
            </a:r>
            <a:r>
              <a:rPr lang="id-ID" sz="1600" b="1" dirty="0" smtClean="0"/>
              <a:t>Pemerintahan </a:t>
            </a:r>
            <a:r>
              <a:rPr lang="id-ID" sz="1600" b="1" dirty="0"/>
              <a:t>Berbasis </a:t>
            </a:r>
            <a:r>
              <a:rPr lang="id-ID" sz="1600" b="1" dirty="0" smtClean="0"/>
              <a:t>Kinerja</a:t>
            </a:r>
            <a:endParaRPr lang="id-ID" sz="1600" b="1" dirty="0"/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d-ID" sz="1600" dirty="0"/>
              <a:t>Prinsip 3E (Efektif, Efisien &amp; Ekonomis)</a:t>
            </a: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d-ID" sz="1600" dirty="0"/>
              <a:t>Orientasi pada hasil (</a:t>
            </a:r>
            <a:r>
              <a:rPr lang="id-ID" sz="1600" i="1" dirty="0"/>
              <a:t>outcome</a:t>
            </a:r>
            <a:r>
              <a:rPr lang="id-ID" sz="1600" dirty="0"/>
              <a:t>)</a:t>
            </a: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d-ID" sz="1600" dirty="0"/>
              <a:t>Penerapan </a:t>
            </a:r>
            <a:r>
              <a:rPr lang="id-ID" sz="1600" dirty="0" smtClean="0"/>
              <a:t>SAKIP</a:t>
            </a:r>
            <a:r>
              <a:rPr lang="en-US" sz="1600" dirty="0" smtClean="0"/>
              <a:t> </a:t>
            </a:r>
            <a:r>
              <a:rPr lang="id-ID" sz="1600" dirty="0" smtClean="0"/>
              <a:t>berbasis </a:t>
            </a:r>
            <a:r>
              <a:rPr lang="id-ID" sz="1600" dirty="0"/>
              <a:t>elektronik</a:t>
            </a: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d-ID" sz="1600" dirty="0"/>
              <a:t>Kontribusi individu secara jelas terhadap pencapaian kinerja </a:t>
            </a:r>
            <a:r>
              <a:rPr lang="id-ID" sz="1600" dirty="0" smtClean="0"/>
              <a:t>organisasi</a:t>
            </a:r>
            <a:r>
              <a:rPr lang="en-US" sz="1600" dirty="0" smtClean="0"/>
              <a:t> yang </a:t>
            </a:r>
            <a:r>
              <a:rPr lang="en-US" sz="1600" dirty="0" err="1" smtClean="0"/>
              <a:t>terukur</a:t>
            </a:r>
            <a:endParaRPr lang="id-ID" sz="1600" dirty="0"/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3710" y="5805264"/>
            <a:ext cx="2298770" cy="7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05959" y="1144882"/>
            <a:ext cx="1657729" cy="4119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Definisi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09421" y="1556792"/>
            <a:ext cx="8639044" cy="675606"/>
          </a:xfrm>
          <a:ln>
            <a:noFill/>
          </a:ln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  <a:defRPr/>
            </a:pPr>
            <a:r>
              <a:rPr lang="id-ID" sz="1800" dirty="0" smtClean="0"/>
              <a:t>Reformasi Birokrasi merupakan </a:t>
            </a:r>
            <a:r>
              <a:rPr lang="id-ID" sz="1800" dirty="0" smtClean="0">
                <a:solidFill>
                  <a:srgbClr val="0070C0"/>
                </a:solidFill>
              </a:rPr>
              <a:t>upaya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id-ID" sz="1800" dirty="0" smtClean="0"/>
              <a:t>untuk melakukan</a:t>
            </a:r>
            <a:r>
              <a:rPr lang="en-US" sz="1800" dirty="0" smtClean="0"/>
              <a:t> </a:t>
            </a:r>
            <a:r>
              <a:rPr lang="id-ID" sz="1800" dirty="0" smtClean="0">
                <a:solidFill>
                  <a:srgbClr val="0070C0"/>
                </a:solidFill>
              </a:rPr>
              <a:t>pembaharuan dan perubahan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id-ID" sz="1800" dirty="0" smtClean="0"/>
              <a:t>mendasar </a:t>
            </a:r>
            <a:r>
              <a:rPr lang="id-ID" sz="1800" dirty="0" smtClean="0">
                <a:solidFill>
                  <a:srgbClr val="0070C0"/>
                </a:solidFill>
              </a:rPr>
              <a:t>terhadap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id-ID" sz="1800" dirty="0" smtClean="0">
                <a:solidFill>
                  <a:srgbClr val="0070C0"/>
                </a:solidFill>
              </a:rPr>
              <a:t>sistem</a:t>
            </a:r>
            <a:r>
              <a:rPr lang="id-ID" sz="1800" dirty="0" smtClean="0"/>
              <a:t> penyelenggaraan pemerintahan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1763688" y="1268760"/>
            <a:ext cx="5688632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id-ID" sz="1200" dirty="0" smtClean="0"/>
              <a:t>Permen PAN</a:t>
            </a:r>
            <a:r>
              <a:rPr lang="en-US" sz="1200" dirty="0" smtClean="0"/>
              <a:t> </a:t>
            </a:r>
            <a:r>
              <a:rPr lang="en-US" sz="1200" dirty="0" err="1" smtClean="0"/>
              <a:t>dan</a:t>
            </a:r>
            <a:r>
              <a:rPr lang="en-US" sz="1200" dirty="0" smtClean="0"/>
              <a:t> RB</a:t>
            </a:r>
            <a:r>
              <a:rPr lang="id-ID" sz="1200" dirty="0" smtClean="0"/>
              <a:t> No.15 Tahun 2008 tentang Pedoman Umum Reformasi Birokrasi</a:t>
            </a:r>
            <a:r>
              <a:rPr lang="en-US" sz="1200" dirty="0" smtClean="0"/>
              <a:t>)</a:t>
            </a:r>
            <a:r>
              <a:rPr lang="id-ID" sz="1200" dirty="0" smtClean="0"/>
              <a:t> </a:t>
            </a:r>
            <a:endParaRPr lang="id-ID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1799184" y="3786918"/>
            <a:ext cx="6208277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id-ID" sz="1200" dirty="0" smtClean="0"/>
              <a:t>Permen PAN</a:t>
            </a:r>
            <a:r>
              <a:rPr lang="en-US" sz="1200" dirty="0" smtClean="0"/>
              <a:t> </a:t>
            </a:r>
            <a:r>
              <a:rPr lang="en-US" sz="1200" dirty="0" err="1" smtClean="0"/>
              <a:t>dan</a:t>
            </a:r>
            <a:r>
              <a:rPr lang="en-US" sz="1200" dirty="0" smtClean="0"/>
              <a:t> RB </a:t>
            </a:r>
            <a:r>
              <a:rPr lang="id-ID" sz="1200" dirty="0" smtClean="0"/>
              <a:t> No.</a:t>
            </a:r>
            <a:r>
              <a:rPr lang="en-US" sz="1200" dirty="0" smtClean="0"/>
              <a:t> 81</a:t>
            </a:r>
            <a:r>
              <a:rPr lang="id-ID" sz="1200" dirty="0" smtClean="0"/>
              <a:t> Tahun 20</a:t>
            </a:r>
            <a:r>
              <a:rPr lang="en-US" sz="1200" dirty="0" smtClean="0"/>
              <a:t>10</a:t>
            </a:r>
            <a:r>
              <a:rPr lang="id-ID" sz="1200" dirty="0" smtClean="0"/>
              <a:t> tentang </a:t>
            </a:r>
            <a:r>
              <a:rPr lang="en-ID" sz="1200" i="1" dirty="0" smtClean="0"/>
              <a:t>Grand Design </a:t>
            </a:r>
            <a:r>
              <a:rPr lang="en-ID" sz="1200" dirty="0" err="1" smtClean="0"/>
              <a:t>Reformasi</a:t>
            </a:r>
            <a:r>
              <a:rPr lang="en-ID" sz="1200" dirty="0" smtClean="0"/>
              <a:t> </a:t>
            </a:r>
            <a:r>
              <a:rPr lang="en-ID" sz="1200" dirty="0" err="1" smtClean="0"/>
              <a:t>Birokrasi</a:t>
            </a:r>
            <a:r>
              <a:rPr lang="en-ID" sz="1200" dirty="0" smtClean="0"/>
              <a:t> 2010-2025)</a:t>
            </a:r>
            <a:endParaRPr lang="id-ID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251520" y="2636912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23528" y="2468388"/>
            <a:ext cx="8424936" cy="83099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Untuk</a:t>
            </a:r>
            <a:r>
              <a:rPr lang="en-US" sz="1600" dirty="0" smtClean="0"/>
              <a:t> </a:t>
            </a:r>
            <a:r>
              <a:rPr lang="en-US" sz="1600" dirty="0" err="1" smtClean="0"/>
              <a:t>konteks</a:t>
            </a:r>
            <a:r>
              <a:rPr lang="en-US" sz="1600" dirty="0" smtClean="0"/>
              <a:t> </a:t>
            </a:r>
            <a:r>
              <a:rPr lang="en-US" sz="1600" dirty="0" err="1" smtClean="0"/>
              <a:t>Bappenas</a:t>
            </a:r>
            <a:r>
              <a:rPr lang="en-US" sz="1600" dirty="0" smtClean="0"/>
              <a:t>, RB </a:t>
            </a:r>
            <a:r>
              <a:rPr lang="en-US" sz="1600" dirty="0" err="1" smtClean="0"/>
              <a:t>dilandasi</a:t>
            </a:r>
            <a:r>
              <a:rPr lang="en-US" sz="1600" dirty="0" smtClean="0"/>
              <a:t> </a:t>
            </a:r>
            <a:r>
              <a:rPr lang="en-US" sz="1600" dirty="0" err="1" smtClean="0"/>
              <a:t>dengan</a:t>
            </a:r>
            <a:r>
              <a:rPr lang="en-US" sz="1600" dirty="0" smtClean="0"/>
              <a:t> </a:t>
            </a:r>
            <a:r>
              <a:rPr lang="en-US" sz="1600" dirty="0" err="1" smtClean="0"/>
              <a:t>semangat</a:t>
            </a:r>
            <a:r>
              <a:rPr lang="en-US" sz="1600" dirty="0" smtClean="0"/>
              <a:t> </a:t>
            </a:r>
            <a:r>
              <a:rPr lang="en-US" sz="1600" dirty="0" err="1" smtClean="0"/>
              <a:t>terselenggaranya</a:t>
            </a:r>
            <a:r>
              <a:rPr lang="en-US" sz="1600" dirty="0" smtClean="0"/>
              <a:t> </a:t>
            </a:r>
            <a:r>
              <a:rPr lang="en-US" sz="1600" dirty="0" err="1" smtClean="0"/>
              <a:t>pendekatan</a:t>
            </a:r>
            <a:r>
              <a:rPr lang="en-US" sz="1600" dirty="0" smtClean="0"/>
              <a:t> </a:t>
            </a:r>
            <a:r>
              <a:rPr lang="en-US" sz="1600" i="1" dirty="0" smtClean="0"/>
              <a:t>money follow program</a:t>
            </a:r>
            <a:r>
              <a:rPr lang="en-US" sz="1600" dirty="0" smtClean="0"/>
              <a:t> &amp; </a:t>
            </a:r>
            <a:r>
              <a:rPr lang="en-US" sz="1600" dirty="0" err="1" smtClean="0"/>
              <a:t>Tematik</a:t>
            </a:r>
            <a:r>
              <a:rPr lang="en-US" sz="1600" dirty="0" smtClean="0"/>
              <a:t>, </a:t>
            </a:r>
            <a:r>
              <a:rPr lang="en-US" sz="1600" dirty="0" err="1" smtClean="0"/>
              <a:t>Holistik</a:t>
            </a:r>
            <a:r>
              <a:rPr lang="en-US" sz="1600" dirty="0" smtClean="0"/>
              <a:t>, </a:t>
            </a:r>
            <a:r>
              <a:rPr lang="en-US" sz="1600" dirty="0" err="1" smtClean="0"/>
              <a:t>Integratif</a:t>
            </a:r>
            <a:r>
              <a:rPr lang="en-US" sz="1600" dirty="0" smtClean="0"/>
              <a:t>, </a:t>
            </a:r>
            <a:r>
              <a:rPr lang="en-US" sz="1600" dirty="0" err="1" smtClean="0"/>
              <a:t>Spasial</a:t>
            </a:r>
            <a:r>
              <a:rPr lang="en-US" sz="1600" dirty="0" smtClean="0"/>
              <a:t> (THIS). </a:t>
            </a:r>
            <a:r>
              <a:rPr lang="en-US" sz="1600" dirty="0" err="1" smtClean="0"/>
              <a:t>Adanya</a:t>
            </a:r>
            <a:r>
              <a:rPr lang="en-US" sz="1600" dirty="0" smtClean="0"/>
              <a:t> PP </a:t>
            </a:r>
            <a:r>
              <a:rPr lang="en-US" sz="1600" dirty="0" err="1" smtClean="0"/>
              <a:t>Nomor</a:t>
            </a:r>
            <a:r>
              <a:rPr lang="en-US" sz="1600" dirty="0" smtClean="0"/>
              <a:t> 17 </a:t>
            </a:r>
            <a:r>
              <a:rPr lang="en-US" sz="1600" dirty="0" err="1" smtClean="0"/>
              <a:t>Tahun</a:t>
            </a:r>
            <a:r>
              <a:rPr lang="en-US" sz="1600" dirty="0" smtClean="0"/>
              <a:t> 2017 </a:t>
            </a:r>
            <a:r>
              <a:rPr lang="en-US" sz="1600" dirty="0" err="1" smtClean="0"/>
              <a:t>membuat</a:t>
            </a:r>
            <a:r>
              <a:rPr lang="en-US" sz="1600" dirty="0" smtClean="0"/>
              <a:t> internal </a:t>
            </a:r>
            <a:r>
              <a:rPr lang="en-US" sz="1600" dirty="0" err="1" smtClean="0"/>
              <a:t>Bappenas</a:t>
            </a:r>
            <a:r>
              <a:rPr lang="en-US" sz="1600" dirty="0" smtClean="0"/>
              <a:t> </a:t>
            </a:r>
            <a:r>
              <a:rPr lang="en-US" sz="1600" dirty="0" err="1" smtClean="0"/>
              <a:t>harus</a:t>
            </a:r>
            <a:r>
              <a:rPr lang="en-US" sz="1600" dirty="0" smtClean="0"/>
              <a:t> solid, </a:t>
            </a:r>
            <a:r>
              <a:rPr lang="en-US" sz="1600" dirty="0" err="1" smtClean="0"/>
              <a:t>baik</a:t>
            </a:r>
            <a:r>
              <a:rPr lang="en-US" sz="1600" dirty="0" smtClean="0"/>
              <a:t> </a:t>
            </a:r>
            <a:r>
              <a:rPr lang="en-US" sz="1600" dirty="0" err="1" smtClean="0"/>
              <a:t>secara</a:t>
            </a:r>
            <a:r>
              <a:rPr lang="en-US" sz="1600" dirty="0" smtClean="0"/>
              <a:t> </a:t>
            </a:r>
            <a:r>
              <a:rPr lang="en-US" sz="1600" dirty="0" err="1" smtClean="0"/>
              <a:t>vertikal</a:t>
            </a:r>
            <a:r>
              <a:rPr lang="en-US" sz="1600" dirty="0" smtClean="0"/>
              <a:t> </a:t>
            </a:r>
            <a:r>
              <a:rPr lang="en-US" sz="1600" dirty="0" err="1" smtClean="0"/>
              <a:t>maupun</a:t>
            </a:r>
            <a:r>
              <a:rPr lang="en-US" sz="1600" dirty="0" smtClean="0"/>
              <a:t> horizontal.</a:t>
            </a:r>
            <a:endParaRPr lang="en-US" sz="1600" dirty="0"/>
          </a:p>
        </p:txBody>
      </p:sp>
      <p:sp>
        <p:nvSpPr>
          <p:cNvPr id="17" name="Down Arrow 16"/>
          <p:cNvSpPr/>
          <p:nvPr/>
        </p:nvSpPr>
        <p:spPr>
          <a:xfrm>
            <a:off x="3995936" y="2143973"/>
            <a:ext cx="64807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6230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="" xmlns:p14="http://schemas.microsoft.com/office/powerpoint/2010/main" val="96451727"/>
              </p:ext>
            </p:extLst>
          </p:nvPr>
        </p:nvGraphicFramePr>
        <p:xfrm>
          <a:off x="2502055" y="5282911"/>
          <a:ext cx="2429985" cy="882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="" xmlns:p14="http://schemas.microsoft.com/office/powerpoint/2010/main" val="1861505851"/>
              </p:ext>
            </p:extLst>
          </p:nvPr>
        </p:nvGraphicFramePr>
        <p:xfrm>
          <a:off x="2469210" y="2042551"/>
          <a:ext cx="2390821" cy="881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="" xmlns:p14="http://schemas.microsoft.com/office/powerpoint/2010/main" val="1787068261"/>
              </p:ext>
            </p:extLst>
          </p:nvPr>
        </p:nvGraphicFramePr>
        <p:xfrm>
          <a:off x="2458260" y="3122671"/>
          <a:ext cx="2401771" cy="883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="" xmlns:p14="http://schemas.microsoft.com/office/powerpoint/2010/main" val="549975685"/>
              </p:ext>
            </p:extLst>
          </p:nvPr>
        </p:nvGraphicFramePr>
        <p:xfrm>
          <a:off x="2339752" y="4202791"/>
          <a:ext cx="2409931" cy="809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="" xmlns:p14="http://schemas.microsoft.com/office/powerpoint/2010/main" val="77171772"/>
              </p:ext>
            </p:extLst>
          </p:nvPr>
        </p:nvGraphicFramePr>
        <p:xfrm>
          <a:off x="179512" y="2543418"/>
          <a:ext cx="1555565" cy="3198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10" name="Heptagon 9"/>
          <p:cNvSpPr/>
          <p:nvPr/>
        </p:nvSpPr>
        <p:spPr>
          <a:xfrm>
            <a:off x="2915816" y="2263270"/>
            <a:ext cx="320749" cy="355345"/>
          </a:xfrm>
          <a:prstGeom prst="heptagon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</a:t>
            </a:r>
          </a:p>
        </p:txBody>
      </p:sp>
      <p:sp>
        <p:nvSpPr>
          <p:cNvPr id="11" name="Heptagon 10"/>
          <p:cNvSpPr/>
          <p:nvPr/>
        </p:nvSpPr>
        <p:spPr>
          <a:xfrm>
            <a:off x="2915816" y="3338694"/>
            <a:ext cx="297218" cy="397730"/>
          </a:xfrm>
          <a:prstGeom prst="heptagon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2</a:t>
            </a:r>
          </a:p>
        </p:txBody>
      </p:sp>
      <p:sp>
        <p:nvSpPr>
          <p:cNvPr id="12" name="Heptagon 11"/>
          <p:cNvSpPr/>
          <p:nvPr/>
        </p:nvSpPr>
        <p:spPr>
          <a:xfrm>
            <a:off x="2824071" y="4418815"/>
            <a:ext cx="324511" cy="377397"/>
          </a:xfrm>
          <a:prstGeom prst="heptagon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3</a:t>
            </a:r>
          </a:p>
        </p:txBody>
      </p:sp>
      <p:sp>
        <p:nvSpPr>
          <p:cNvPr id="13" name="Heptagon 12"/>
          <p:cNvSpPr/>
          <p:nvPr/>
        </p:nvSpPr>
        <p:spPr>
          <a:xfrm>
            <a:off x="2959216" y="5498935"/>
            <a:ext cx="316640" cy="398929"/>
          </a:xfrm>
          <a:prstGeom prst="heptagon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4</a:t>
            </a:r>
          </a:p>
        </p:txBody>
      </p:sp>
      <p:sp>
        <p:nvSpPr>
          <p:cNvPr id="14" name="Left Brace 13"/>
          <p:cNvSpPr/>
          <p:nvPr/>
        </p:nvSpPr>
        <p:spPr>
          <a:xfrm>
            <a:off x="1822683" y="2008585"/>
            <a:ext cx="457984" cy="4437414"/>
          </a:xfrm>
          <a:prstGeom prst="leftBrac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940155" y="2179310"/>
            <a:ext cx="3096341" cy="2276930"/>
            <a:chOff x="5527845" y="2564904"/>
            <a:chExt cx="3096341" cy="2276930"/>
          </a:xfrm>
        </p:grpSpPr>
        <p:sp>
          <p:nvSpPr>
            <p:cNvPr id="4" name="Oval 3"/>
            <p:cNvSpPr/>
            <p:nvPr/>
          </p:nvSpPr>
          <p:spPr>
            <a:xfrm>
              <a:off x="5933000" y="2957314"/>
              <a:ext cx="2475161" cy="1695822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463944" y="2564904"/>
              <a:ext cx="1224136" cy="60646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DEPUTI </a:t>
              </a:r>
              <a:r>
                <a:rPr lang="id-ID" sz="1200" dirty="0" smtClean="0"/>
                <a:t>EKONOMI</a:t>
              </a:r>
              <a:endParaRPr lang="en-US" sz="1200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5527845" y="3255015"/>
              <a:ext cx="1300015" cy="500729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DEPUTI </a:t>
              </a:r>
              <a:r>
                <a:rPr lang="id-ID" sz="1200" dirty="0" smtClean="0"/>
                <a:t>PEPP</a:t>
              </a:r>
              <a:endParaRPr lang="en-US" sz="1200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7453330" y="3212976"/>
              <a:ext cx="1170856" cy="57606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DEPUTI </a:t>
              </a:r>
              <a:r>
                <a:rPr lang="id-ID" sz="1200" dirty="0" smtClean="0"/>
                <a:t>REGIONAL</a:t>
              </a:r>
              <a:endParaRPr lang="en-US" sz="1200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5815871" y="4251066"/>
              <a:ext cx="1074231" cy="546086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200" smtClean="0"/>
                <a:t>5 </a:t>
              </a:r>
              <a:r>
                <a:rPr lang="en-US" sz="1200" dirty="0" smtClean="0"/>
                <a:t>DEPUTI </a:t>
              </a:r>
              <a:r>
                <a:rPr lang="en-US" sz="1200" dirty="0"/>
                <a:t>SEKTOR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7472061" y="4221092"/>
              <a:ext cx="962851" cy="620742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DEPUTI </a:t>
              </a:r>
              <a:r>
                <a:rPr lang="id-ID" sz="1200" dirty="0" smtClean="0">
                  <a:solidFill>
                    <a:schemeClr val="bg1"/>
                  </a:solidFill>
                </a:rPr>
                <a:t>PENDANAAN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Down Arrow 20"/>
          <p:cNvSpPr/>
          <p:nvPr/>
        </p:nvSpPr>
        <p:spPr>
          <a:xfrm>
            <a:off x="3923929" y="2906647"/>
            <a:ext cx="288031" cy="421367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434489" y="1772816"/>
            <a:ext cx="2275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 smtClean="0">
                <a:solidFill>
                  <a:srgbClr val="C00000"/>
                </a:solidFill>
              </a:rPr>
              <a:t>Harmonisasi </a:t>
            </a:r>
            <a:r>
              <a:rPr lang="en-US" sz="1600" b="1" dirty="0" err="1" smtClean="0">
                <a:solidFill>
                  <a:srgbClr val="C00000"/>
                </a:solidFill>
              </a:rPr>
              <a:t>Horisontal</a:t>
            </a:r>
            <a:r>
              <a:rPr lang="en-US" sz="1600" b="1" dirty="0" smtClean="0">
                <a:solidFill>
                  <a:srgbClr val="C00000"/>
                </a:solidFill>
              </a:rPr>
              <a:t>: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71800" y="1722294"/>
            <a:ext cx="2192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 smtClean="0">
                <a:solidFill>
                  <a:srgbClr val="C00000"/>
                </a:solidFill>
              </a:rPr>
              <a:t>Harmonisasi </a:t>
            </a:r>
            <a:r>
              <a:rPr lang="en-US" sz="1600" b="1" dirty="0" err="1" smtClean="0">
                <a:solidFill>
                  <a:srgbClr val="C00000"/>
                </a:solidFill>
              </a:rPr>
              <a:t>Vertikal</a:t>
            </a:r>
            <a:r>
              <a:rPr lang="en-US" sz="1600" b="1" dirty="0" smtClean="0">
                <a:solidFill>
                  <a:srgbClr val="C00000"/>
                </a:solidFill>
              </a:rPr>
              <a:t> :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57200" y="229116"/>
            <a:ext cx="8229600" cy="535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</a:rPr>
              <a:t>Implikasi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 PP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</a:rPr>
              <a:t>Nomor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 17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</a:rPr>
              <a:t>Tahun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 2017</a:t>
            </a:r>
            <a:endParaRPr lang="id-ID" sz="3200" dirty="0"/>
          </a:p>
        </p:txBody>
      </p:sp>
      <p:sp>
        <p:nvSpPr>
          <p:cNvPr id="28" name="Down Arrow 27"/>
          <p:cNvSpPr/>
          <p:nvPr/>
        </p:nvSpPr>
        <p:spPr>
          <a:xfrm rot="16200000">
            <a:off x="4720909" y="2272061"/>
            <a:ext cx="233141" cy="422190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 rot="16200000">
            <a:off x="4678697" y="3357293"/>
            <a:ext cx="233141" cy="422190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860032" y="2311419"/>
            <a:ext cx="782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 smtClean="0"/>
              <a:t>FP UTAMA</a:t>
            </a:r>
            <a:endParaRPr lang="id-ID" sz="1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788024" y="3391539"/>
            <a:ext cx="782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 smtClean="0"/>
              <a:t>FP MADYA</a:t>
            </a:r>
            <a:endParaRPr lang="id-ID" sz="1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940152" y="4699590"/>
            <a:ext cx="3168352" cy="19697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d-ID" sz="1600" b="1" dirty="0" smtClean="0"/>
              <a:t>Menurunkan ego sektor &amp; </a:t>
            </a:r>
            <a:r>
              <a:rPr lang="id-ID" sz="1600" b="1" i="1" dirty="0" smtClean="0"/>
              <a:t>silo</a:t>
            </a:r>
            <a:r>
              <a:rPr lang="id-ID" sz="1600" b="1" u="sng" dirty="0" smtClean="0"/>
              <a:t>2</a:t>
            </a:r>
            <a:r>
              <a:rPr lang="id-ID" sz="1600" b="1" dirty="0" smtClean="0"/>
              <a:t> antar Deputi &amp; antar Direktur</a:t>
            </a:r>
          </a:p>
          <a:p>
            <a:pPr marL="182563" indent="-1825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d-ID" sz="1600" b="1" dirty="0" smtClean="0"/>
              <a:t>Model ekonomi makro harus bisa diturunkan ke wilayah dan sektor</a:t>
            </a:r>
          </a:p>
          <a:p>
            <a:pPr marL="182563" indent="-1825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d-ID" sz="1600" b="1" dirty="0" smtClean="0"/>
              <a:t>Ada </a:t>
            </a:r>
            <a:r>
              <a:rPr lang="id-ID" sz="1600" b="1" i="1" dirty="0" smtClean="0"/>
              <a:t>link</a:t>
            </a:r>
            <a:r>
              <a:rPr lang="id-ID" sz="1600" b="1" dirty="0" smtClean="0"/>
              <a:t> yang jelas antara makro, wilayah, dan sektor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95736" y="6156593"/>
            <a:ext cx="3340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id-ID" sz="1600" b="1" dirty="0" smtClean="0"/>
              <a:t>Penentuan prioritas antara Deputi, Direktur, Eselon III harus </a:t>
            </a:r>
            <a:r>
              <a:rPr lang="id-ID" sz="1600" b="1" dirty="0" err="1" smtClean="0"/>
              <a:t>sefaham</a:t>
            </a:r>
            <a:endParaRPr lang="id-ID" sz="16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320361" y="2538723"/>
            <a:ext cx="1349048" cy="868791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id-ID" sz="1400" b="1" dirty="0" smtClean="0"/>
              <a:t>Era Demokrasi</a:t>
            </a:r>
            <a:endParaRPr lang="id-ID" sz="1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1507" y="4343618"/>
            <a:ext cx="1978205" cy="1119008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id-ID" b="1" smtClean="0"/>
              <a:t>Era Desentralisasi</a:t>
            </a:r>
            <a:endParaRPr lang="id-ID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277568" y="5508673"/>
            <a:ext cx="13490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smtClean="0"/>
              <a:t>(</a:t>
            </a:r>
            <a:r>
              <a:rPr lang="id-ID" sz="1400" b="1" dirty="0" smtClean="0"/>
              <a:t>mengajak Daerah mengikuti arah pembangunan nasional)</a:t>
            </a:r>
            <a:endParaRPr lang="id-ID" sz="1400" b="1" dirty="0"/>
          </a:p>
        </p:txBody>
      </p:sp>
      <p:sp>
        <p:nvSpPr>
          <p:cNvPr id="38" name="Down Arrow 37"/>
          <p:cNvSpPr/>
          <p:nvPr/>
        </p:nvSpPr>
        <p:spPr>
          <a:xfrm>
            <a:off x="3879694" y="3900860"/>
            <a:ext cx="288031" cy="421367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38"/>
          <p:cNvSpPr/>
          <p:nvPr/>
        </p:nvSpPr>
        <p:spPr>
          <a:xfrm>
            <a:off x="3847446" y="4973241"/>
            <a:ext cx="288031" cy="421367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35496" y="926872"/>
            <a:ext cx="9106997" cy="77393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17531" y="982469"/>
            <a:ext cx="4066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/>
              <a:buChar char="•"/>
            </a:pPr>
            <a:r>
              <a:rPr lang="en-US" b="1" dirty="0">
                <a:solidFill>
                  <a:srgbClr val="00518F"/>
                </a:solidFill>
              </a:rPr>
              <a:t>Internal Bappenas </a:t>
            </a:r>
            <a:r>
              <a:rPr lang="en-US" b="1" dirty="0" err="1">
                <a:solidFill>
                  <a:srgbClr val="00518F"/>
                </a:solidFill>
              </a:rPr>
              <a:t>harus</a:t>
            </a:r>
            <a:r>
              <a:rPr lang="en-US" b="1" dirty="0">
                <a:solidFill>
                  <a:srgbClr val="00518F"/>
                </a:solidFill>
              </a:rPr>
              <a:t> solid</a:t>
            </a:r>
          </a:p>
          <a:p>
            <a:pPr marL="231775" indent="-231775">
              <a:buFont typeface="Arial"/>
              <a:buChar char="•"/>
            </a:pPr>
            <a:r>
              <a:rPr lang="en-US" b="1" dirty="0" err="1">
                <a:solidFill>
                  <a:srgbClr val="00518F"/>
                </a:solidFill>
              </a:rPr>
              <a:t>Memerlukan</a:t>
            </a:r>
            <a:r>
              <a:rPr lang="en-US" b="1" dirty="0">
                <a:solidFill>
                  <a:srgbClr val="00518F"/>
                </a:solidFill>
              </a:rPr>
              <a:t> </a:t>
            </a:r>
            <a:r>
              <a:rPr lang="en-US" b="1" dirty="0" err="1">
                <a:solidFill>
                  <a:srgbClr val="00518F"/>
                </a:solidFill>
              </a:rPr>
              <a:t>Harmonisasi</a:t>
            </a:r>
            <a:r>
              <a:rPr lang="en-US" b="1" dirty="0">
                <a:solidFill>
                  <a:srgbClr val="00518F"/>
                </a:solidFill>
              </a:rPr>
              <a:t> </a:t>
            </a:r>
            <a:r>
              <a:rPr lang="en-US" b="1" dirty="0" smtClean="0">
                <a:solidFill>
                  <a:srgbClr val="00518F"/>
                </a:solidFill>
              </a:rPr>
              <a:t>Internal</a:t>
            </a:r>
            <a:endParaRPr lang="en-US" b="1" dirty="0">
              <a:solidFill>
                <a:srgbClr val="00518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5977" y="951691"/>
            <a:ext cx="475252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d-ID" b="1" dirty="0" smtClean="0">
                <a:solidFill>
                  <a:srgbClr val="00518F"/>
                </a:solidFill>
              </a:rPr>
              <a:t>Menuntun Reformasi Birokrasi Kementerian PPN/Bappenas</a:t>
            </a:r>
          </a:p>
        </p:txBody>
      </p:sp>
      <p:sp>
        <p:nvSpPr>
          <p:cNvPr id="23" name="Chevron 22"/>
          <p:cNvSpPr/>
          <p:nvPr/>
        </p:nvSpPr>
        <p:spPr>
          <a:xfrm>
            <a:off x="3813902" y="1047810"/>
            <a:ext cx="326050" cy="59914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="" xmlns:p14="http://schemas.microsoft.com/office/powerpoint/2010/main" val="432015302"/>
              </p:ext>
            </p:extLst>
          </p:nvPr>
        </p:nvGraphicFramePr>
        <p:xfrm>
          <a:off x="323528" y="1291167"/>
          <a:ext cx="6500614" cy="4874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932040" y="2564904"/>
            <a:ext cx="3816424" cy="369332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i="1" dirty="0" smtClean="0"/>
              <a:t>Output</a:t>
            </a:r>
            <a:r>
              <a:rPr lang="en-US" dirty="0" smtClean="0"/>
              <a:t>: </a:t>
            </a:r>
            <a:r>
              <a:rPr lang="en-US" dirty="0" err="1" smtClean="0"/>
              <a:t>Hasil</a:t>
            </a:r>
            <a:r>
              <a:rPr lang="en-US" dirty="0" smtClean="0"/>
              <a:t> </a:t>
            </a:r>
            <a:r>
              <a:rPr lang="en-US" i="1" dirty="0" smtClean="0"/>
              <a:t>assessment </a:t>
            </a:r>
            <a:r>
              <a:rPr lang="en-US" dirty="0" smtClean="0"/>
              <a:t>K/L/</a:t>
            </a:r>
            <a:r>
              <a:rPr lang="en-US" dirty="0" err="1" smtClean="0"/>
              <a:t>Pemda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83968" y="5589240"/>
            <a:ext cx="4536504" cy="369332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i="1" dirty="0" smtClean="0"/>
              <a:t>Output</a:t>
            </a:r>
            <a:r>
              <a:rPr lang="en-US" dirty="0" smtClean="0"/>
              <a:t>: </a:t>
            </a:r>
            <a:r>
              <a:rPr lang="en-US" dirty="0" err="1" smtClean="0"/>
              <a:t>Indeks</a:t>
            </a:r>
            <a:r>
              <a:rPr lang="en-US" dirty="0" smtClean="0"/>
              <a:t> RB K/L/</a:t>
            </a:r>
            <a:r>
              <a:rPr lang="en-US" dirty="0" err="1" smtClean="0"/>
              <a:t>Pemda</a:t>
            </a:r>
            <a:r>
              <a:rPr lang="en-US" dirty="0" smtClean="0"/>
              <a:t> &amp; </a:t>
            </a:r>
            <a:r>
              <a:rPr lang="en-US" dirty="0" err="1" smtClean="0"/>
              <a:t>Rekomendasi</a:t>
            </a:r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1663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</a:rPr>
              <a:t>Proses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</a:rPr>
              <a:t>Penilaian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 RB</a:t>
            </a:r>
            <a: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id-ID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6876256" y="1412776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Untuk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Bappenas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disampaikan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tgl</a:t>
            </a:r>
            <a:r>
              <a:rPr lang="en-US" dirty="0" smtClean="0">
                <a:solidFill>
                  <a:srgbClr val="C00000"/>
                </a:solidFill>
              </a:rPr>
              <a:t> 30 April 2017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76256" y="4017838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Tim </a:t>
            </a:r>
            <a:r>
              <a:rPr lang="en-US" dirty="0" err="1" smtClean="0">
                <a:solidFill>
                  <a:srgbClr val="C00000"/>
                </a:solidFill>
              </a:rPr>
              <a:t>MenPAN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akan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menilai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pada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bln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Ags</a:t>
            </a:r>
            <a:r>
              <a:rPr lang="en-US" dirty="0" smtClean="0">
                <a:solidFill>
                  <a:srgbClr val="C00000"/>
                </a:solidFill>
              </a:rPr>
              <a:t> – Sept 2017 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051026641"/>
              </p:ext>
            </p:extLst>
          </p:nvPr>
        </p:nvGraphicFramePr>
        <p:xfrm>
          <a:off x="218318" y="2696597"/>
          <a:ext cx="4297362" cy="342741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979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993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9412">
                <a:tc gridSpan="2"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</a:rPr>
                        <a:t>8 AREA PERUBAHAN</a:t>
                      </a:r>
                      <a:endParaRPr lang="en-US" sz="1600" baseline="30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6" marR="91446" marT="45709" marB="45709"/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6" marR="91446" marT="45709" marB="45709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itchFamily="34" charset="0"/>
                        </a:rPr>
                        <a:t>1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6" marR="91446" marT="45709" marB="4570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Calibri" pitchFamily="34" charset="0"/>
                        </a:rPr>
                        <a:t>Manajemen</a:t>
                      </a:r>
                      <a:r>
                        <a:rPr lang="en-US" sz="1600" dirty="0" smtClean="0">
                          <a:latin typeface="Calibri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Calibri" pitchFamily="34" charset="0"/>
                        </a:rPr>
                        <a:t>Perubahan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6" marR="91446" marT="45709" marB="4570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itchFamily="34" charset="0"/>
                        </a:rPr>
                        <a:t>2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6" marR="91446" marT="45709" marB="45709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Calibri" pitchFamily="34" charset="0"/>
                        </a:rPr>
                        <a:t>Penguatan</a:t>
                      </a:r>
                      <a:r>
                        <a:rPr lang="en-US" sz="1600" dirty="0" smtClean="0">
                          <a:latin typeface="Calibri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Calibri" pitchFamily="34" charset="0"/>
                        </a:rPr>
                        <a:t>Sistem</a:t>
                      </a:r>
                      <a:r>
                        <a:rPr lang="en-US" sz="1600" dirty="0" smtClean="0">
                          <a:latin typeface="Calibri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Calibri" pitchFamily="34" charset="0"/>
                        </a:rPr>
                        <a:t>Pengawasan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6" marR="91446" marT="45709" marB="45709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itchFamily="34" charset="0"/>
                        </a:rPr>
                        <a:t>3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6" marR="91446" marT="45709" marB="4570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Calibri" pitchFamily="34" charset="0"/>
                        </a:rPr>
                        <a:t>Penguatan</a:t>
                      </a:r>
                      <a:r>
                        <a:rPr lang="en-US" sz="1600" dirty="0" smtClean="0">
                          <a:latin typeface="Calibri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Calibri" pitchFamily="34" charset="0"/>
                        </a:rPr>
                        <a:t>Akuntabilitas</a:t>
                      </a:r>
                      <a:r>
                        <a:rPr lang="en-US" sz="1600" dirty="0" smtClean="0">
                          <a:latin typeface="Calibri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Calibri" pitchFamily="34" charset="0"/>
                        </a:rPr>
                        <a:t>Kinerja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6" marR="91446" marT="45709" marB="4570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itchFamily="34" charset="0"/>
                        </a:rPr>
                        <a:t>4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6" marR="91446" marT="45709" marB="45709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Calibri" pitchFamily="34" charset="0"/>
                        </a:rPr>
                        <a:t>Penguatan</a:t>
                      </a:r>
                      <a:r>
                        <a:rPr lang="en-US" sz="1600" dirty="0" smtClean="0">
                          <a:latin typeface="Calibri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Calibri" pitchFamily="34" charset="0"/>
                        </a:rPr>
                        <a:t>Kelembagaan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6" marR="91446" marT="45709" marB="45709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itchFamily="34" charset="0"/>
                        </a:rPr>
                        <a:t>5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6" marR="91446" marT="45709" marB="4570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Calibri" pitchFamily="34" charset="0"/>
                        </a:rPr>
                        <a:t>Penguatan</a:t>
                      </a:r>
                      <a:r>
                        <a:rPr lang="en-US" sz="1600" baseline="0" dirty="0" smtClean="0">
                          <a:latin typeface="Calibri" pitchFamily="34" charset="0"/>
                        </a:rPr>
                        <a:t> Tata </a:t>
                      </a:r>
                      <a:r>
                        <a:rPr lang="en-US" sz="1600" baseline="0" dirty="0" err="1" smtClean="0">
                          <a:latin typeface="Calibri" pitchFamily="34" charset="0"/>
                        </a:rPr>
                        <a:t>Laksana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6" marR="91446" marT="45709" marB="4570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itchFamily="34" charset="0"/>
                        </a:rPr>
                        <a:t>6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6" marR="91446" marT="45709" marB="45709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Calibri" pitchFamily="34" charset="0"/>
                        </a:rPr>
                        <a:t>Penguatan</a:t>
                      </a:r>
                      <a:r>
                        <a:rPr lang="en-US" sz="1600" dirty="0" smtClean="0">
                          <a:latin typeface="Calibri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Calibri" pitchFamily="34" charset="0"/>
                        </a:rPr>
                        <a:t>Sistem</a:t>
                      </a:r>
                      <a:r>
                        <a:rPr lang="en-US" sz="1600" dirty="0" smtClean="0">
                          <a:latin typeface="Calibri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Calibri" pitchFamily="34" charset="0"/>
                        </a:rPr>
                        <a:t>Manajemen</a:t>
                      </a:r>
                      <a:r>
                        <a:rPr lang="en-US" sz="1600" dirty="0" smtClean="0">
                          <a:latin typeface="Calibri" pitchFamily="34" charset="0"/>
                        </a:rPr>
                        <a:t> SDM ASN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6" marR="91446" marT="45709" marB="45709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itchFamily="34" charset="0"/>
                        </a:rPr>
                        <a:t>7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6" marR="91446" marT="45709" marB="4570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Calibri" pitchFamily="34" charset="0"/>
                        </a:rPr>
                        <a:t>Penguatan</a:t>
                      </a:r>
                      <a:r>
                        <a:rPr lang="en-US" sz="1600" dirty="0" smtClean="0">
                          <a:latin typeface="Calibri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Calibri" pitchFamily="34" charset="0"/>
                        </a:rPr>
                        <a:t>Peraturan</a:t>
                      </a:r>
                      <a:r>
                        <a:rPr lang="en-US" sz="1600" dirty="0" smtClean="0">
                          <a:latin typeface="Calibri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Calibri" pitchFamily="34" charset="0"/>
                        </a:rPr>
                        <a:t>Perundang-undangan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6" marR="91446" marT="45709" marB="4570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itchFamily="34" charset="0"/>
                        </a:rPr>
                        <a:t>8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6" marR="91446" marT="45709" marB="45709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Calibri" pitchFamily="34" charset="0"/>
                        </a:rPr>
                        <a:t>Peningkatan</a:t>
                      </a:r>
                      <a:r>
                        <a:rPr lang="en-US" sz="1600" dirty="0" smtClean="0">
                          <a:latin typeface="Calibri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Calibri" pitchFamily="34" charset="0"/>
                        </a:rPr>
                        <a:t>Kualitas</a:t>
                      </a:r>
                      <a:r>
                        <a:rPr lang="en-US" sz="1600" dirty="0" smtClean="0">
                          <a:latin typeface="Calibri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Calibri" pitchFamily="34" charset="0"/>
                        </a:rPr>
                        <a:t>Pelayanan</a:t>
                      </a:r>
                      <a:r>
                        <a:rPr lang="en-US" sz="1600" dirty="0" smtClean="0">
                          <a:latin typeface="Calibri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Calibri" pitchFamily="34" charset="0"/>
                        </a:rPr>
                        <a:t>Publik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6" marR="91446" marT="45709" marB="45709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18318" y="1184270"/>
            <a:ext cx="4297362" cy="47466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b="1" dirty="0">
                <a:latin typeface="Calibri" pitchFamily="34" charset="0"/>
                <a:cs typeface="Calibri" pitchFamily="34" charset="0"/>
              </a:rPr>
              <a:t>KOMPONEN PENGUNGKIT (60%)</a:t>
            </a:r>
          </a:p>
        </p:txBody>
      </p:sp>
      <p:graphicFrame>
        <p:nvGraphicFramePr>
          <p:cNvPr id="5" name="Content Placeholder 1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728518724"/>
              </p:ext>
            </p:extLst>
          </p:nvPr>
        </p:nvGraphicFramePr>
        <p:xfrm>
          <a:off x="4928864" y="2726637"/>
          <a:ext cx="3962400" cy="335416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962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2980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-US" sz="1600" dirty="0" smtClean="0"/>
                        <a:t>A</a:t>
                      </a:r>
                      <a:r>
                        <a:rPr kumimoji="0" lang="en-US" sz="1600" kern="1200" dirty="0" smtClean="0"/>
                        <a:t>. </a:t>
                      </a:r>
                      <a:r>
                        <a:rPr kumimoji="0" lang="fi-FI" sz="1600" kern="1200" dirty="0" smtClean="0"/>
                        <a:t>KAPASITAS &amp;</a:t>
                      </a:r>
                      <a:r>
                        <a:rPr kumimoji="0" lang="fi-FI" sz="1600" kern="1200" baseline="0" dirty="0" smtClean="0"/>
                        <a:t> </a:t>
                      </a:r>
                      <a:r>
                        <a:rPr kumimoji="0" lang="fi-FI" sz="1600" kern="1200" dirty="0" smtClean="0"/>
                        <a:t>AKUNTABILITAS KINERJA ORGANISASI</a:t>
                      </a:r>
                      <a:endParaRPr kumimoji="0" lang="en-US" sz="16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37" marR="91437" marT="45718" marB="4571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377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err="1" smtClean="0"/>
                        <a:t>Nilai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Akuntabilitas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Kinerja</a:t>
                      </a:r>
                      <a:r>
                        <a:rPr lang="en-US" sz="1600" dirty="0" smtClean="0"/>
                        <a:t> (</a:t>
                      </a:r>
                      <a:r>
                        <a:rPr lang="en-US" sz="1600" dirty="0" err="1" smtClean="0"/>
                        <a:t>Nilai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LKj</a:t>
                      </a:r>
                      <a:r>
                        <a:rPr lang="en-US" sz="1600" dirty="0" smtClean="0"/>
                        <a:t>)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7" marR="91437" marT="45718" marB="45718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err="1" smtClean="0"/>
                        <a:t>Nilai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Kapasitas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Organisasi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en-US" sz="1600" baseline="0" dirty="0" err="1" smtClean="0"/>
                        <a:t>Survei</a:t>
                      </a:r>
                      <a:r>
                        <a:rPr lang="en-US" sz="1600" baseline="0" dirty="0" smtClean="0"/>
                        <a:t> Internal)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7" marR="91437" marT="45718" marB="45718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312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/>
                        <a:t>B.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nl-NL" sz="1600" b="1" baseline="0" dirty="0" smtClean="0"/>
                        <a:t>PEMERINTAH YANG BERSIH &amp; BEBAS KKN </a:t>
                      </a:r>
                      <a:endParaRPr lang="en-US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7" marR="91437" marT="45718" marB="45718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219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err="1" smtClean="0"/>
                        <a:t>Nilai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Persepsi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Korupsi</a:t>
                      </a:r>
                      <a:r>
                        <a:rPr lang="en-US" sz="1600" dirty="0" smtClean="0"/>
                        <a:t> (</a:t>
                      </a:r>
                      <a:r>
                        <a:rPr lang="en-US" sz="1600" dirty="0" err="1" smtClean="0"/>
                        <a:t>Survei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Eksternal</a:t>
                      </a:r>
                      <a:r>
                        <a:rPr lang="en-US" sz="1600" dirty="0" smtClean="0"/>
                        <a:t>)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7" marR="91437" marT="45718" marB="45718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791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err="1" smtClean="0"/>
                        <a:t>Opini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BPK </a:t>
                      </a:r>
                      <a:r>
                        <a:rPr lang="en-US" sz="1600" dirty="0" err="1" smtClean="0"/>
                        <a:t>atas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Laporan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Keuangan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7" marR="91437" marT="45718" marB="45718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2691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/>
                        <a:t>C. KUALITAS PELAYANAN</a:t>
                      </a:r>
                      <a:r>
                        <a:rPr lang="en-US" sz="1600" b="1" baseline="0" dirty="0" smtClean="0"/>
                        <a:t> PUBLIK</a:t>
                      </a:r>
                      <a:endParaRPr lang="en-US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7" marR="91437" marT="45718" marB="45718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8459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err="1" smtClean="0"/>
                        <a:t>Nilai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Persepsi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Kualitas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Pelayanan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en-US" sz="1600" baseline="0" dirty="0" err="1" smtClean="0"/>
                        <a:t>Survei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Eksternal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7" marR="91437" marT="45718" marB="45718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915008" y="1165220"/>
            <a:ext cx="3962400" cy="474663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KOMPONEN HASIL (40%)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8318" y="1678422"/>
            <a:ext cx="4297362" cy="83099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alibri" pitchFamily="34" charset="0"/>
              </a:rPr>
              <a:t>Seluruh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err="1">
                <a:latin typeface="Calibri" pitchFamily="34" charset="0"/>
              </a:rPr>
              <a:t>upaya</a:t>
            </a:r>
            <a:r>
              <a:rPr lang="en-US" sz="1600" dirty="0">
                <a:latin typeface="Calibri" pitchFamily="34" charset="0"/>
              </a:rPr>
              <a:t> yang </a:t>
            </a:r>
            <a:r>
              <a:rPr lang="en-US" sz="1600" dirty="0" err="1">
                <a:latin typeface="Calibri" pitchFamily="34" charset="0"/>
              </a:rPr>
              <a:t>dilakukan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err="1">
                <a:latin typeface="Calibri" pitchFamily="34" charset="0"/>
              </a:rPr>
              <a:t>oleh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err="1">
                <a:latin typeface="Calibri" pitchFamily="34" charset="0"/>
              </a:rPr>
              <a:t>instansi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err="1">
                <a:latin typeface="Calibri" pitchFamily="34" charset="0"/>
              </a:rPr>
              <a:t>pemerintah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err="1">
                <a:latin typeface="Calibri" pitchFamily="34" charset="0"/>
              </a:rPr>
              <a:t>dalam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err="1">
                <a:latin typeface="Calibri" pitchFamily="34" charset="0"/>
              </a:rPr>
              <a:t>menjalankan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fungsinya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terhadap</a:t>
            </a:r>
            <a:r>
              <a:rPr lang="en-US" sz="1600" dirty="0" smtClean="0">
                <a:latin typeface="Calibri" pitchFamily="34" charset="0"/>
              </a:rPr>
              <a:t> 8 area </a:t>
            </a:r>
            <a:r>
              <a:rPr lang="en-US" sz="1600" dirty="0" err="1" smtClean="0">
                <a:latin typeface="Calibri" pitchFamily="34" charset="0"/>
              </a:rPr>
              <a:t>perubahan</a:t>
            </a:r>
            <a:r>
              <a:rPr lang="en-US" sz="1600" dirty="0" smtClean="0">
                <a:latin typeface="Calibri" pitchFamily="34" charset="0"/>
              </a:rPr>
              <a:t>.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15008" y="1657865"/>
            <a:ext cx="3962400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alibri" pitchFamily="34" charset="0"/>
              </a:rPr>
              <a:t>Kinerja</a:t>
            </a:r>
            <a:r>
              <a:rPr lang="en-US" sz="1600" dirty="0">
                <a:latin typeface="Calibri" pitchFamily="34" charset="0"/>
              </a:rPr>
              <a:t> yang </a:t>
            </a:r>
            <a:r>
              <a:rPr lang="en-US" sz="1600" dirty="0" err="1">
                <a:latin typeface="Calibri" pitchFamily="34" charset="0"/>
              </a:rPr>
              <a:t>diperoleh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err="1">
                <a:latin typeface="Calibri" pitchFamily="34" charset="0"/>
              </a:rPr>
              <a:t>dari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err="1">
                <a:latin typeface="Calibri" pitchFamily="34" charset="0"/>
              </a:rPr>
              <a:t>komponen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err="1">
                <a:latin typeface="Calibri" pitchFamily="34" charset="0"/>
              </a:rPr>
              <a:t>pengungkit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  <a:sym typeface="Wingdings" pitchFamily="2" charset="2"/>
              </a:rPr>
              <a:t> </a:t>
            </a:r>
            <a:r>
              <a:rPr lang="en-US" sz="1600" dirty="0" err="1">
                <a:latin typeface="Calibri" pitchFamily="34" charset="0"/>
                <a:sym typeface="Wingdings" pitchFamily="2" charset="2"/>
              </a:rPr>
              <a:t>berhubungan</a:t>
            </a:r>
            <a:r>
              <a:rPr lang="en-US" sz="1600" dirty="0">
                <a:latin typeface="Calibri" pitchFamily="34" charset="0"/>
                <a:sym typeface="Wingdings" pitchFamily="2" charset="2"/>
              </a:rPr>
              <a:t> </a:t>
            </a:r>
            <a:r>
              <a:rPr lang="en-US" sz="1600" dirty="0" err="1">
                <a:latin typeface="Calibri" pitchFamily="34" charset="0"/>
                <a:sym typeface="Wingdings" pitchFamily="2" charset="2"/>
              </a:rPr>
              <a:t>dengan</a:t>
            </a:r>
            <a:r>
              <a:rPr lang="en-US" sz="1600" dirty="0">
                <a:latin typeface="Calibri" pitchFamily="34" charset="0"/>
                <a:sym typeface="Wingdings" pitchFamily="2" charset="2"/>
              </a:rPr>
              <a:t> </a:t>
            </a:r>
            <a:r>
              <a:rPr lang="en-US" sz="1600" dirty="0" err="1">
                <a:latin typeface="Calibri" pitchFamily="34" charset="0"/>
                <a:sym typeface="Wingdings" pitchFamily="2" charset="2"/>
              </a:rPr>
              <a:t>kepuasan</a:t>
            </a:r>
            <a:r>
              <a:rPr lang="en-US" sz="1600" dirty="0">
                <a:latin typeface="Calibri" pitchFamily="34" charset="0"/>
                <a:sym typeface="Wingdings" pitchFamily="2" charset="2"/>
              </a:rPr>
              <a:t> </a:t>
            </a:r>
            <a:r>
              <a:rPr lang="en-US" sz="1600" i="1" dirty="0">
                <a:latin typeface="Calibri" pitchFamily="34" charset="0"/>
                <a:sym typeface="Wingdings" pitchFamily="2" charset="2"/>
              </a:rPr>
              <a:t>stakeholders.</a:t>
            </a:r>
            <a:endParaRPr lang="en-US" sz="16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06896" y="11663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600" b="1" dirty="0" err="1" smtClean="0">
                <a:solidFill>
                  <a:schemeClr val="accent4">
                    <a:lumMod val="75000"/>
                  </a:schemeClr>
                </a:solidFill>
              </a:rPr>
              <a:t>Komponen</a:t>
            </a:r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4">
                    <a:lumMod val="75000"/>
                  </a:schemeClr>
                </a:solidFill>
              </a:rPr>
              <a:t>Penilaian</a:t>
            </a:r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</a:rPr>
              <a:t> RB</a:t>
            </a:r>
            <a:endParaRPr lang="en-US" sz="32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1600" b="1" dirty="0" smtClean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en-US" sz="1600" dirty="0" err="1" smtClean="0">
                <a:latin typeface="Calibri" pitchFamily="34" charset="0"/>
              </a:rPr>
              <a:t>Permen</a:t>
            </a:r>
            <a:r>
              <a:rPr lang="en-US" sz="1600" dirty="0" smtClean="0">
                <a:latin typeface="Calibri" pitchFamily="34" charset="0"/>
              </a:rPr>
              <a:t> PAN &amp; RB </a:t>
            </a:r>
            <a:r>
              <a:rPr lang="en-US" sz="1600" dirty="0" err="1" smtClean="0">
                <a:latin typeface="Calibri" pitchFamily="34" charset="0"/>
              </a:rPr>
              <a:t>Nomor</a:t>
            </a:r>
            <a:r>
              <a:rPr lang="en-US" sz="1600" dirty="0" smtClean="0">
                <a:latin typeface="Calibri" pitchFamily="34" charset="0"/>
              </a:rPr>
              <a:t> 11 </a:t>
            </a:r>
            <a:r>
              <a:rPr lang="en-US" sz="1600" dirty="0" err="1" smtClean="0">
                <a:latin typeface="Calibri" pitchFamily="34" charset="0"/>
              </a:rPr>
              <a:t>Tahun</a:t>
            </a:r>
            <a:r>
              <a:rPr lang="en-US" sz="1600" dirty="0" smtClean="0">
                <a:latin typeface="Calibri" pitchFamily="34" charset="0"/>
              </a:rPr>
              <a:t> 2015 </a:t>
            </a:r>
            <a:r>
              <a:rPr lang="en-US" sz="1600" dirty="0" err="1" smtClean="0">
                <a:latin typeface="Calibri" pitchFamily="34" charset="0"/>
              </a:rPr>
              <a:t>tentang</a:t>
            </a:r>
            <a:r>
              <a:rPr lang="en-US" sz="1600" dirty="0" smtClean="0">
                <a:latin typeface="Calibri" pitchFamily="34" charset="0"/>
              </a:rPr>
              <a:t> Roadmap </a:t>
            </a:r>
            <a:r>
              <a:rPr lang="en-US" sz="1600" dirty="0" err="1" smtClean="0">
                <a:latin typeface="Calibri" pitchFamily="34" charset="0"/>
              </a:rPr>
              <a:t>Reformasi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Birokrasi</a:t>
            </a:r>
            <a:r>
              <a:rPr lang="en-US" sz="1600" dirty="0" smtClean="0">
                <a:latin typeface="Calibri" pitchFamily="34" charset="0"/>
              </a:rPr>
              <a:t> 2015-2019) </a:t>
            </a:r>
            <a: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id-ID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251520" y="6165304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C00000"/>
                </a:solidFill>
              </a:rPr>
              <a:t>Catatan</a:t>
            </a:r>
            <a:r>
              <a:rPr lang="en-US" sz="1600" dirty="0" smtClean="0">
                <a:solidFill>
                  <a:srgbClr val="C00000"/>
                </a:solidFill>
              </a:rPr>
              <a:t>: </a:t>
            </a:r>
            <a:r>
              <a:rPr lang="en-US" sz="1600" dirty="0" err="1" smtClean="0">
                <a:solidFill>
                  <a:srgbClr val="C00000"/>
                </a:solidFill>
              </a:rPr>
              <a:t>Hasil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evaluasi</a:t>
            </a:r>
            <a:r>
              <a:rPr lang="en-US" sz="1600" dirty="0" smtClean="0">
                <a:solidFill>
                  <a:srgbClr val="C00000"/>
                </a:solidFill>
              </a:rPr>
              <a:t> RB 2015/2016, </a:t>
            </a:r>
            <a:r>
              <a:rPr lang="en-US" sz="1600" dirty="0" err="1" smtClean="0">
                <a:solidFill>
                  <a:srgbClr val="C00000"/>
                </a:solidFill>
              </a:rPr>
              <a:t>nilai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rendah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untuk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Survei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Kepuasan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Publik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dan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Indeks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Korupsi</a:t>
            </a:r>
            <a:r>
              <a:rPr lang="en-US" sz="1600" dirty="0" smtClean="0">
                <a:solidFill>
                  <a:srgbClr val="C00000"/>
                </a:solidFill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</a:rPr>
              <a:t>dibanding</a:t>
            </a:r>
            <a:r>
              <a:rPr lang="en-US" sz="1600" dirty="0" smtClean="0">
                <a:solidFill>
                  <a:srgbClr val="C00000"/>
                </a:solidFill>
              </a:rPr>
              <a:t> rata-rata </a:t>
            </a:r>
            <a:r>
              <a:rPr lang="en-US" sz="1600" dirty="0" err="1" smtClean="0">
                <a:solidFill>
                  <a:srgbClr val="C00000"/>
                </a:solidFill>
              </a:rPr>
              <a:t>nasional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="" xmlns:p14="http://schemas.microsoft.com/office/powerpoint/2010/main" val="1734353637"/>
              </p:ext>
            </p:extLst>
          </p:nvPr>
        </p:nvGraphicFramePr>
        <p:xfrm>
          <a:off x="107504" y="1449659"/>
          <a:ext cx="4032448" cy="3203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11960" y="1124744"/>
            <a:ext cx="4896544" cy="536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b="1" dirty="0" err="1" smtClean="0"/>
              <a:t>Rekomendasi</a:t>
            </a:r>
            <a:r>
              <a:rPr lang="en-ID" b="1" dirty="0" smtClean="0"/>
              <a:t> </a:t>
            </a:r>
            <a:r>
              <a:rPr lang="en-ID" b="1" dirty="0" err="1" smtClean="0"/>
              <a:t>dari</a:t>
            </a:r>
            <a:r>
              <a:rPr lang="en-ID" b="1" dirty="0" smtClean="0"/>
              <a:t> </a:t>
            </a:r>
            <a:r>
              <a:rPr lang="en-ID" b="1" dirty="0" err="1" smtClean="0"/>
              <a:t>KemenPAN</a:t>
            </a:r>
            <a:r>
              <a:rPr lang="en-ID" b="1" dirty="0" smtClean="0"/>
              <a:t> &amp; RB (</a:t>
            </a:r>
            <a:r>
              <a:rPr lang="en-ID" b="1" dirty="0" err="1" smtClean="0"/>
              <a:t>Surat</a:t>
            </a:r>
            <a:r>
              <a:rPr lang="en-ID" b="1" dirty="0" smtClean="0"/>
              <a:t> </a:t>
            </a:r>
            <a:r>
              <a:rPr lang="en-ID" b="1" dirty="0" err="1" smtClean="0"/>
              <a:t>Menteri</a:t>
            </a:r>
            <a:r>
              <a:rPr lang="en-ID" b="1" dirty="0" smtClean="0"/>
              <a:t> PANRB </a:t>
            </a:r>
            <a:r>
              <a:rPr lang="en-ID" b="1" dirty="0" err="1" smtClean="0"/>
              <a:t>No.B</a:t>
            </a:r>
            <a:r>
              <a:rPr lang="en-ID" b="1" dirty="0" smtClean="0"/>
              <a:t>/81/M.RB.06/2017 </a:t>
            </a:r>
            <a:r>
              <a:rPr lang="en-ID" b="1" dirty="0" err="1" smtClean="0"/>
              <a:t>tanggal</a:t>
            </a:r>
            <a:r>
              <a:rPr lang="en-ID" b="1" dirty="0" smtClean="0"/>
              <a:t> 16 </a:t>
            </a:r>
            <a:r>
              <a:rPr lang="en-ID" b="1" dirty="0" err="1" smtClean="0"/>
              <a:t>Februari</a:t>
            </a:r>
            <a:r>
              <a:rPr lang="en-ID" b="1" dirty="0" smtClean="0"/>
              <a:t> 2017)</a:t>
            </a:r>
            <a:r>
              <a:rPr lang="en-US" b="1" dirty="0" smtClean="0"/>
              <a:t>:</a:t>
            </a:r>
          </a:p>
          <a:p>
            <a:endParaRPr lang="en-ID" sz="1050" dirty="0" smtClean="0"/>
          </a:p>
          <a:p>
            <a:r>
              <a:rPr lang="en-ID" sz="1700" dirty="0" smtClean="0"/>
              <a:t>Hal Yang </a:t>
            </a:r>
            <a:r>
              <a:rPr lang="en-ID" sz="1700" dirty="0" err="1" smtClean="0"/>
              <a:t>Perlu</a:t>
            </a:r>
            <a:r>
              <a:rPr lang="en-ID" sz="1700" dirty="0" smtClean="0"/>
              <a:t> </a:t>
            </a:r>
            <a:r>
              <a:rPr lang="en-ID" sz="1700" dirty="0" err="1" smtClean="0"/>
              <a:t>Ditingkatkan</a:t>
            </a:r>
            <a:r>
              <a:rPr lang="en-ID" sz="1700" dirty="0" smtClean="0"/>
              <a:t> </a:t>
            </a:r>
            <a:r>
              <a:rPr lang="en-ID" sz="1700" dirty="0" err="1" smtClean="0"/>
              <a:t>untuk</a:t>
            </a:r>
            <a:r>
              <a:rPr lang="en-ID" sz="1700" dirty="0" smtClean="0"/>
              <a:t> </a:t>
            </a:r>
            <a:r>
              <a:rPr lang="en-ID" sz="1700" dirty="0" err="1" smtClean="0"/>
              <a:t>Tahun</a:t>
            </a:r>
            <a:r>
              <a:rPr lang="en-ID" sz="1700" dirty="0" smtClean="0"/>
              <a:t> 2017-2019: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ID" sz="1700" dirty="0" err="1" smtClean="0"/>
              <a:t>Penetapan</a:t>
            </a:r>
            <a:r>
              <a:rPr lang="en-ID" sz="1700" dirty="0" smtClean="0"/>
              <a:t> </a:t>
            </a:r>
            <a:r>
              <a:rPr lang="en-ID" sz="1700" i="1" dirty="0" smtClean="0"/>
              <a:t>agent of change</a:t>
            </a:r>
            <a:r>
              <a:rPr lang="en-ID" sz="1700" dirty="0" smtClean="0"/>
              <a:t> </a:t>
            </a:r>
            <a:r>
              <a:rPr lang="en-ID" sz="1700" dirty="0" err="1" smtClean="0"/>
              <a:t>secara</a:t>
            </a:r>
            <a:r>
              <a:rPr lang="en-ID" sz="1700" dirty="0" smtClean="0"/>
              <a:t> formal, </a:t>
            </a:r>
            <a:r>
              <a:rPr lang="en-ID" sz="1700" dirty="0" err="1" smtClean="0"/>
              <a:t>pemantauan</a:t>
            </a:r>
            <a:r>
              <a:rPr lang="en-ID" sz="1700" dirty="0" smtClean="0"/>
              <a:t> </a:t>
            </a:r>
            <a:r>
              <a:rPr lang="en-ID" sz="1700" dirty="0" err="1" smtClean="0"/>
              <a:t>pelaksanaan</a:t>
            </a:r>
            <a:r>
              <a:rPr lang="en-ID" sz="1700" dirty="0" smtClean="0"/>
              <a:t> </a:t>
            </a:r>
            <a:r>
              <a:rPr lang="en-ID" sz="1700" dirty="0" err="1" smtClean="0"/>
              <a:t>tugas</a:t>
            </a:r>
            <a:r>
              <a:rPr lang="en-ID" sz="1700" dirty="0" smtClean="0"/>
              <a:t> </a:t>
            </a:r>
            <a:r>
              <a:rPr lang="en-ID" sz="1700" dirty="0" err="1" smtClean="0"/>
              <a:t>dan</a:t>
            </a:r>
            <a:r>
              <a:rPr lang="en-ID" sz="1700" dirty="0" smtClean="0"/>
              <a:t> </a:t>
            </a:r>
            <a:r>
              <a:rPr lang="en-ID" sz="1700" dirty="0" err="1" smtClean="0"/>
              <a:t>pembinaannya</a:t>
            </a:r>
            <a:endParaRPr lang="en-ID" sz="1700" dirty="0" smtClean="0"/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ID" sz="1700" i="1" dirty="0" smtClean="0"/>
              <a:t>Quick Wins</a:t>
            </a:r>
            <a:endParaRPr lang="en-US" sz="1700" i="1" dirty="0" smtClean="0"/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ID" sz="1700" dirty="0" err="1" smtClean="0"/>
              <a:t>Evaluasi</a:t>
            </a:r>
            <a:r>
              <a:rPr lang="en-ID" sz="1700" dirty="0" smtClean="0"/>
              <a:t> </a:t>
            </a:r>
            <a:r>
              <a:rPr lang="en-ID" sz="1700" dirty="0" err="1" smtClean="0"/>
              <a:t>terhadap</a:t>
            </a:r>
            <a:r>
              <a:rPr lang="en-ID" sz="1700" dirty="0" smtClean="0"/>
              <a:t> SOP </a:t>
            </a:r>
            <a:r>
              <a:rPr lang="en-ID" sz="1700" dirty="0" err="1" smtClean="0"/>
              <a:t>penyusunan</a:t>
            </a:r>
            <a:r>
              <a:rPr lang="en-ID" sz="1700" dirty="0" smtClean="0"/>
              <a:t> </a:t>
            </a:r>
            <a:r>
              <a:rPr lang="en-ID" sz="1700" dirty="0" err="1" smtClean="0"/>
              <a:t>peraturan</a:t>
            </a:r>
            <a:r>
              <a:rPr lang="en-ID" sz="1700" dirty="0" smtClean="0"/>
              <a:t> </a:t>
            </a:r>
            <a:r>
              <a:rPr lang="en-ID" sz="1700" dirty="0" err="1" smtClean="0"/>
              <a:t>perundang-undangan</a:t>
            </a:r>
            <a:r>
              <a:rPr lang="en-ID" sz="1700" dirty="0" smtClean="0"/>
              <a:t> </a:t>
            </a:r>
            <a:r>
              <a:rPr lang="en-ID" sz="1700" dirty="0" err="1" smtClean="0"/>
              <a:t>secara</a:t>
            </a:r>
            <a:r>
              <a:rPr lang="en-ID" sz="1700" dirty="0" smtClean="0"/>
              <a:t> </a:t>
            </a:r>
            <a:r>
              <a:rPr lang="en-ID" sz="1700" dirty="0" err="1" smtClean="0"/>
              <a:t>berkala</a:t>
            </a:r>
            <a:r>
              <a:rPr lang="en-ID" sz="1700" dirty="0" smtClean="0"/>
              <a:t> </a:t>
            </a:r>
            <a:r>
              <a:rPr lang="en-ID" sz="1700" dirty="0" err="1" smtClean="0"/>
              <a:t>dan</a:t>
            </a:r>
            <a:r>
              <a:rPr lang="en-ID" sz="1700" dirty="0" smtClean="0"/>
              <a:t> </a:t>
            </a:r>
            <a:r>
              <a:rPr lang="en-ID" sz="1700" dirty="0" err="1" smtClean="0"/>
              <a:t>menyeluruh</a:t>
            </a:r>
            <a:endParaRPr lang="en-ID" sz="1700" dirty="0" smtClean="0"/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ID" sz="1700" dirty="0" smtClean="0"/>
              <a:t>Proses </a:t>
            </a:r>
            <a:r>
              <a:rPr lang="en-ID" sz="1700" dirty="0" err="1" smtClean="0"/>
              <a:t>Bisnis</a:t>
            </a:r>
            <a:r>
              <a:rPr lang="en-ID" sz="1700" dirty="0" smtClean="0"/>
              <a:t> </a:t>
            </a:r>
            <a:r>
              <a:rPr lang="en-ID" sz="1700" dirty="0" err="1" smtClean="0"/>
              <a:t>Kem.PPN</a:t>
            </a:r>
            <a:r>
              <a:rPr lang="en-ID" sz="1700" dirty="0" smtClean="0"/>
              <a:t>/</a:t>
            </a:r>
            <a:r>
              <a:rPr lang="en-ID" sz="1700" dirty="0" err="1" smtClean="0"/>
              <a:t>Bappenas</a:t>
            </a:r>
            <a:endParaRPr lang="en-ID" sz="1700" dirty="0" smtClean="0"/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ID" sz="1700" dirty="0" err="1" smtClean="0"/>
              <a:t>Penetapan</a:t>
            </a:r>
            <a:r>
              <a:rPr lang="en-ID" sz="1700" dirty="0" smtClean="0"/>
              <a:t> </a:t>
            </a:r>
            <a:r>
              <a:rPr lang="en-ID" sz="1700" dirty="0" err="1" smtClean="0"/>
              <a:t>Kinerja</a:t>
            </a:r>
            <a:r>
              <a:rPr lang="en-ID" sz="1700" dirty="0" smtClean="0"/>
              <a:t> </a:t>
            </a:r>
            <a:r>
              <a:rPr lang="en-ID" sz="1700" dirty="0" err="1" smtClean="0"/>
              <a:t>Individu</a:t>
            </a:r>
            <a:r>
              <a:rPr lang="en-ID" sz="1700" dirty="0" smtClean="0"/>
              <a:t> </a:t>
            </a:r>
            <a:r>
              <a:rPr lang="en-ID" sz="1700" dirty="0" err="1" smtClean="0"/>
              <a:t>dan</a:t>
            </a:r>
            <a:r>
              <a:rPr lang="en-ID" sz="1700" dirty="0" smtClean="0"/>
              <a:t> </a:t>
            </a:r>
            <a:r>
              <a:rPr lang="en-ID" sz="1700" dirty="0" err="1" smtClean="0"/>
              <a:t>penilaiannya</a:t>
            </a:r>
            <a:endParaRPr lang="en-ID" sz="1700" dirty="0" smtClean="0"/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ID" sz="1700" dirty="0" err="1" smtClean="0"/>
              <a:t>Peningkatan</a:t>
            </a:r>
            <a:r>
              <a:rPr lang="en-ID" sz="1700" dirty="0" smtClean="0"/>
              <a:t> </a:t>
            </a:r>
            <a:r>
              <a:rPr lang="en-ID" sz="1700" dirty="0" err="1" smtClean="0"/>
              <a:t>kapasitas</a:t>
            </a:r>
            <a:r>
              <a:rPr lang="en-ID" sz="1700" dirty="0" smtClean="0"/>
              <a:t> AKIP </a:t>
            </a:r>
            <a:r>
              <a:rPr lang="en-ID" sz="1700" dirty="0" err="1" smtClean="0"/>
              <a:t>dan</a:t>
            </a:r>
            <a:r>
              <a:rPr lang="en-ID" sz="1700" dirty="0" smtClean="0"/>
              <a:t> </a:t>
            </a:r>
            <a:r>
              <a:rPr lang="en-ID" sz="1700" dirty="0" err="1" smtClean="0"/>
              <a:t>maturitas</a:t>
            </a:r>
            <a:r>
              <a:rPr lang="en-ID" sz="1700" dirty="0" smtClean="0"/>
              <a:t> SPIP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ID" sz="1700" dirty="0" err="1" smtClean="0"/>
              <a:t>Tindak</a:t>
            </a:r>
            <a:r>
              <a:rPr lang="en-ID" sz="1700" dirty="0" smtClean="0"/>
              <a:t> </a:t>
            </a:r>
            <a:r>
              <a:rPr lang="en-ID" sz="1700" dirty="0" err="1" smtClean="0"/>
              <a:t>Lanjut</a:t>
            </a:r>
            <a:r>
              <a:rPr lang="en-ID" sz="1700" dirty="0" smtClean="0"/>
              <a:t> </a:t>
            </a:r>
            <a:r>
              <a:rPr lang="en-ID" sz="1700" dirty="0" err="1" smtClean="0"/>
              <a:t>pengaduan</a:t>
            </a:r>
            <a:r>
              <a:rPr lang="en-ID" sz="1700" dirty="0" smtClean="0"/>
              <a:t> </a:t>
            </a:r>
            <a:r>
              <a:rPr lang="en-ID" sz="1700" dirty="0" err="1" smtClean="0"/>
              <a:t>pelayanan</a:t>
            </a:r>
            <a:endParaRPr lang="en-ID" sz="1700" dirty="0" smtClean="0"/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ID" sz="1700" dirty="0" err="1" smtClean="0"/>
              <a:t>Penggunaan</a:t>
            </a:r>
            <a:r>
              <a:rPr lang="en-ID" sz="1700" dirty="0" smtClean="0"/>
              <a:t> TI </a:t>
            </a:r>
            <a:r>
              <a:rPr lang="en-ID" sz="1700" dirty="0" err="1" smtClean="0"/>
              <a:t>dalam</a:t>
            </a:r>
            <a:r>
              <a:rPr lang="en-ID" sz="1700" dirty="0" smtClean="0"/>
              <a:t> </a:t>
            </a:r>
            <a:r>
              <a:rPr lang="en-ID" sz="1700" dirty="0" err="1" smtClean="0"/>
              <a:t>memberikan</a:t>
            </a:r>
            <a:r>
              <a:rPr lang="en-ID" sz="1700" dirty="0" smtClean="0"/>
              <a:t> </a:t>
            </a:r>
            <a:r>
              <a:rPr lang="en-ID" sz="1700" dirty="0" err="1" smtClean="0"/>
              <a:t>pelayanan</a:t>
            </a:r>
            <a:r>
              <a:rPr lang="en-ID" sz="1700" dirty="0" smtClean="0"/>
              <a:t> prima</a:t>
            </a:r>
          </a:p>
        </p:txBody>
      </p:sp>
      <p:sp>
        <p:nvSpPr>
          <p:cNvPr id="6" name="Oval 5"/>
          <p:cNvSpPr/>
          <p:nvPr/>
        </p:nvSpPr>
        <p:spPr>
          <a:xfrm>
            <a:off x="395536" y="4643131"/>
            <a:ext cx="289932" cy="24532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763688" y="4643131"/>
            <a:ext cx="289932" cy="245327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131840" y="4672919"/>
            <a:ext cx="289932" cy="24532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55576" y="4581128"/>
            <a:ext cx="869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 smtClean="0"/>
              <a:t>2014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69935" y="4581128"/>
            <a:ext cx="869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 smtClean="0"/>
              <a:t>2015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07157" y="4581128"/>
            <a:ext cx="869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 smtClean="0"/>
              <a:t>2016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11663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</a:rPr>
              <a:t>Hasil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</a:rPr>
              <a:t>Evaluasi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 RB</a:t>
            </a:r>
            <a: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id-ID" sz="3200" dirty="0"/>
          </a:p>
        </p:txBody>
      </p:sp>
    </p:spTree>
    <p:extLst>
      <p:ext uri="{BB962C8B-B14F-4D97-AF65-F5344CB8AC3E}">
        <p14:creationId xmlns="" xmlns:p14="http://schemas.microsoft.com/office/powerpoint/2010/main" val="404033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1663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</a:rPr>
              <a:t>Penghargaan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</a:rPr>
              <a:t>Kinerja</a:t>
            </a:r>
            <a:endParaRPr lang="id-ID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23528" y="1412776"/>
          <a:ext cx="4906888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910478" y="2302872"/>
          <a:ext cx="2700792" cy="246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30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277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1700" dirty="0">
                          <a:solidFill>
                            <a:schemeClr val="tx1"/>
                          </a:solidFill>
                        </a:rPr>
                        <a:t>Nilai Hasil Evaluasi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700" dirty="0">
                          <a:solidFill>
                            <a:schemeClr val="tx1"/>
                          </a:solidFill>
                        </a:rPr>
                        <a:t>Besaran</a:t>
                      </a:r>
                      <a:r>
                        <a:rPr lang="id-ID" sz="17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7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id-ID" sz="1700" baseline="0" dirty="0" smtClean="0">
                          <a:solidFill>
                            <a:schemeClr val="tx1"/>
                          </a:solidFill>
                        </a:rPr>
                        <a:t>Tukin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700" baseline="0" dirty="0" err="1" smtClean="0">
                          <a:solidFill>
                            <a:schemeClr val="tx1"/>
                          </a:solidFill>
                        </a:rPr>
                        <a:t>maks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id-ID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1700" dirty="0">
                          <a:solidFill>
                            <a:schemeClr val="tx1"/>
                          </a:solidFill>
                        </a:rPr>
                        <a:t>&lt;55,00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700" dirty="0">
                          <a:solidFill>
                            <a:schemeClr val="tx1"/>
                          </a:solidFill>
                        </a:rPr>
                        <a:t>40%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1700" dirty="0">
                          <a:solidFill>
                            <a:schemeClr val="tx1"/>
                          </a:solidFill>
                        </a:rPr>
                        <a:t>55,01-65,00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700" dirty="0">
                          <a:solidFill>
                            <a:schemeClr val="tx1"/>
                          </a:solidFill>
                        </a:rPr>
                        <a:t>60%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1700" dirty="0">
                          <a:solidFill>
                            <a:schemeClr val="tx1"/>
                          </a:solidFill>
                        </a:rPr>
                        <a:t>65,01-75,00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700" dirty="0">
                          <a:solidFill>
                            <a:schemeClr val="tx1"/>
                          </a:solidFill>
                        </a:rPr>
                        <a:t>70%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1700" b="1" dirty="0">
                          <a:solidFill>
                            <a:srgbClr val="C00000"/>
                          </a:solidFill>
                        </a:rPr>
                        <a:t>75,01-85,00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700" b="1" dirty="0">
                          <a:solidFill>
                            <a:srgbClr val="C00000"/>
                          </a:solidFill>
                        </a:rPr>
                        <a:t>80%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1700" dirty="0">
                          <a:solidFill>
                            <a:schemeClr val="tx1"/>
                          </a:solidFill>
                        </a:rPr>
                        <a:t>&gt;85,01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7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764604" y="1700808"/>
            <a:ext cx="3059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dirty="0"/>
              <a:t>Kriteria Besaran Tu</a:t>
            </a:r>
            <a:r>
              <a:rPr lang="en-US" sz="1600" dirty="0"/>
              <a:t>n</a:t>
            </a:r>
            <a:r>
              <a:rPr lang="id-ID" sz="1600" dirty="0"/>
              <a:t>kin</a:t>
            </a:r>
          </a:p>
          <a:p>
            <a:pPr algn="ctr"/>
            <a:r>
              <a:rPr lang="id-ID" sz="1600" dirty="0"/>
              <a:t>Menurut Hasil Penilaian RB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39952" y="1844824"/>
            <a:ext cx="99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/>
              <a:t>7</a:t>
            </a:r>
            <a:r>
              <a:rPr lang="en-ID" b="1" dirty="0"/>
              <a:t>8</a:t>
            </a:r>
            <a:r>
              <a:rPr lang="id-ID" b="1" dirty="0"/>
              <a:t>,</a:t>
            </a:r>
            <a:r>
              <a:rPr lang="en-ID" b="1" dirty="0"/>
              <a:t>1</a:t>
            </a:r>
            <a:r>
              <a:rPr lang="id-ID" b="1" dirty="0" smtClean="0"/>
              <a:t>6 </a:t>
            </a:r>
            <a:r>
              <a:rPr lang="id-ID" b="1" dirty="0"/>
              <a:t>(BB)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95936" y="3249677"/>
            <a:ext cx="13681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/>
              <a:t>WTP</a:t>
            </a:r>
          </a:p>
          <a:p>
            <a:r>
              <a:rPr lang="id-ID" sz="900" b="1" dirty="0"/>
              <a:t>(8 tahun berturut-turut)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0566" y="458112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/>
              <a:t>Tarif 7</a:t>
            </a:r>
            <a:r>
              <a:rPr lang="en-ID" b="1" dirty="0"/>
              <a:t>5</a:t>
            </a:r>
            <a:r>
              <a:rPr lang="id-ID" b="1" dirty="0"/>
              <a:t>%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="" xmlns:p14="http://schemas.microsoft.com/office/powerpoint/2010/main" val="1614166904"/>
              </p:ext>
            </p:extLst>
          </p:nvPr>
        </p:nvGraphicFramePr>
        <p:xfrm>
          <a:off x="395536" y="5692780"/>
          <a:ext cx="8424936" cy="64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427984" y="630932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Agar </a:t>
            </a:r>
            <a:r>
              <a:rPr lang="en-US" b="1" dirty="0" err="1" smtClean="0">
                <a:solidFill>
                  <a:srgbClr val="0000FF"/>
                </a:solidFill>
              </a:rPr>
              <a:t>Tukin</a:t>
            </a:r>
            <a:r>
              <a:rPr lang="en-US" b="1" dirty="0" smtClean="0">
                <a:solidFill>
                  <a:srgbClr val="0000FF"/>
                </a:solidFill>
              </a:rPr>
              <a:t> 2018 = 100%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20" y="980728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CAPAIAN 2017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51520" y="5260732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TARGET 2018</a:t>
            </a:r>
            <a:endParaRPr lang="en-US" sz="2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893" b="85268" l="5333" r="97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7214" y="3933056"/>
            <a:ext cx="504056" cy="5018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7544" y="630932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FF"/>
                </a:solidFill>
              </a:rPr>
              <a:t>Bulan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Ags</a:t>
            </a:r>
            <a:r>
              <a:rPr lang="en-US" b="1" dirty="0" smtClean="0">
                <a:solidFill>
                  <a:srgbClr val="0000FF"/>
                </a:solidFill>
              </a:rPr>
              <a:t> – Sept  2017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220072" y="2132856"/>
            <a:ext cx="288032" cy="0"/>
          </a:xfrm>
          <a:prstGeom prst="line">
            <a:avLst/>
          </a:prstGeom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508104" y="2132856"/>
            <a:ext cx="0" cy="2088232"/>
          </a:xfrm>
          <a:prstGeom prst="line">
            <a:avLst/>
          </a:prstGeom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508104" y="4196378"/>
            <a:ext cx="360040" cy="0"/>
          </a:xfrm>
          <a:prstGeom prst="straightConnector1">
            <a:avLst/>
          </a:prstGeom>
          <a:ln w="2222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543226" y="3933056"/>
            <a:ext cx="64807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 err="1" smtClean="0">
                <a:solidFill>
                  <a:srgbClr val="0000FF"/>
                </a:solidFill>
              </a:rPr>
              <a:t>Tukin</a:t>
            </a:r>
            <a:r>
              <a:rPr lang="en-US" sz="1600" b="1" dirty="0" smtClean="0">
                <a:solidFill>
                  <a:srgbClr val="0000FF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1600" b="1" dirty="0" smtClean="0">
                <a:solidFill>
                  <a:srgbClr val="0000FF"/>
                </a:solidFill>
              </a:rPr>
              <a:t>2017</a:t>
            </a:r>
          </a:p>
        </p:txBody>
      </p:sp>
    </p:spTree>
    <p:extLst>
      <p:ext uri="{BB962C8B-B14F-4D97-AF65-F5344CB8AC3E}">
        <p14:creationId xmlns="" xmlns:p14="http://schemas.microsoft.com/office/powerpoint/2010/main" val="375434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mpungan Konten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54486433"/>
              </p:ext>
            </p:extLst>
          </p:nvPr>
        </p:nvGraphicFramePr>
        <p:xfrm>
          <a:off x="537281" y="1484784"/>
          <a:ext cx="8067167" cy="395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ampungan Nomor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646E-8A71-4229-9321-274B093DFD02}" type="slidenum">
              <a:rPr lang="en-US" smtClean="0">
                <a:latin typeface="Cambria" panose="02040503050406030204" pitchFamily="18" charset="0"/>
              </a:rPr>
              <a:pPr/>
              <a:t>3</a:t>
            </a:fld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4" name="Judul 3"/>
          <p:cNvSpPr>
            <a:spLocks noGrp="1"/>
          </p:cNvSpPr>
          <p:nvPr>
            <p:ph type="title"/>
          </p:nvPr>
        </p:nvSpPr>
        <p:spPr>
          <a:xfrm>
            <a:off x="898358" y="40945"/>
            <a:ext cx="7850106" cy="795767"/>
          </a:xfrm>
        </p:spPr>
        <p:txBody>
          <a:bodyPr>
            <a:normAutofit/>
          </a:bodyPr>
          <a:lstStyle/>
          <a:p>
            <a:pPr algn="ctr"/>
            <a:r>
              <a:rPr lang="en-US" sz="3200" i="1" dirty="0">
                <a:solidFill>
                  <a:schemeClr val="accent4">
                    <a:lumMod val="75000"/>
                  </a:schemeClr>
                </a:solidFill>
              </a:rPr>
              <a:t>Outline</a:t>
            </a:r>
            <a:r>
              <a:rPr lang="en-US" sz="4000" i="1" dirty="0">
                <a:latin typeface="Cambria" panose="02040503050406030204" pitchFamily="18" charset="0"/>
              </a:rPr>
              <a:t> </a:t>
            </a:r>
          </a:p>
        </p:txBody>
      </p:sp>
      <p:sp>
        <p:nvSpPr>
          <p:cNvPr id="6" name="Kotak Teks 5"/>
          <p:cNvSpPr txBox="1"/>
          <p:nvPr/>
        </p:nvSpPr>
        <p:spPr>
          <a:xfrm>
            <a:off x="827584" y="1988840"/>
            <a:ext cx="5064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/>
              <a:t>1</a:t>
            </a:r>
          </a:p>
        </p:txBody>
      </p:sp>
      <p:sp>
        <p:nvSpPr>
          <p:cNvPr id="7" name="Kotak Teks 6"/>
          <p:cNvSpPr txBox="1"/>
          <p:nvPr/>
        </p:nvSpPr>
        <p:spPr>
          <a:xfrm>
            <a:off x="1171831" y="3116868"/>
            <a:ext cx="44784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/>
              <a:t>2</a:t>
            </a:r>
          </a:p>
        </p:txBody>
      </p:sp>
      <p:sp>
        <p:nvSpPr>
          <p:cNvPr id="8" name="Kotak Teks 6"/>
          <p:cNvSpPr txBox="1"/>
          <p:nvPr/>
        </p:nvSpPr>
        <p:spPr>
          <a:xfrm>
            <a:off x="851334" y="4341004"/>
            <a:ext cx="5064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300" dirty="0"/>
              <a:t>3</a:t>
            </a:r>
            <a:endParaRPr lang="en-US" sz="3300" dirty="0"/>
          </a:p>
        </p:txBody>
      </p:sp>
    </p:spTree>
    <p:extLst>
      <p:ext uri="{BB962C8B-B14F-4D97-AF65-F5344CB8AC3E}">
        <p14:creationId xmlns="" xmlns:p14="http://schemas.microsoft.com/office/powerpoint/2010/main" val="236901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646E-8A71-4229-9321-274B093DFD02}" type="slidenum">
              <a:rPr lang="en-US" smtClean="0"/>
              <a:pPr/>
              <a:t>30</a:t>
            </a:fld>
            <a:endParaRPr lang="en-US" dirty="0"/>
          </a:p>
        </p:txBody>
      </p:sp>
      <p:graphicFrame>
        <p:nvGraphicFramePr>
          <p:cNvPr id="5" name="Tampungan Konten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86203386"/>
              </p:ext>
            </p:extLst>
          </p:nvPr>
        </p:nvGraphicFramePr>
        <p:xfrm>
          <a:off x="683569" y="2534476"/>
          <a:ext cx="8280920" cy="2406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Kotak Teks 5"/>
          <p:cNvSpPr txBox="1"/>
          <p:nvPr/>
        </p:nvSpPr>
        <p:spPr>
          <a:xfrm>
            <a:off x="1187624" y="3307631"/>
            <a:ext cx="506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3</a:t>
            </a:r>
            <a:endParaRPr lang="en-US" sz="4400" dirty="0"/>
          </a:p>
        </p:txBody>
      </p:sp>
    </p:spTree>
    <p:extLst>
      <p:ext uri="{BB962C8B-B14F-4D97-AF65-F5344CB8AC3E}">
        <p14:creationId xmlns="" xmlns:p14="http://schemas.microsoft.com/office/powerpoint/2010/main" val="144683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50912" y="11663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id-ID" sz="24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24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Hasil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Evaluasi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MenPAN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&amp; RB</a:t>
            </a:r>
          </a:p>
          <a:p>
            <a:pPr>
              <a:lnSpc>
                <a:spcPct val="90000"/>
              </a:lnSpc>
            </a:pPr>
            <a:r>
              <a:rPr lang="id-ID" sz="2400" b="1" dirty="0" smtClean="0">
                <a:solidFill>
                  <a:schemeClr val="accent4">
                    <a:lumMod val="75000"/>
                  </a:schemeClr>
                </a:solidFill>
              </a:rPr>
              <a:t>Dan Program Unggulan yang akan di Capai Hingga Akhir 2017</a:t>
            </a:r>
            <a:br>
              <a:rPr lang="id-ID" sz="2400" b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id-ID" sz="24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39620027"/>
              </p:ext>
            </p:extLst>
          </p:nvPr>
        </p:nvGraphicFramePr>
        <p:xfrm>
          <a:off x="179512" y="1124744"/>
          <a:ext cx="5832648" cy="3975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202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Area </a:t>
                      </a:r>
                      <a:r>
                        <a:rPr lang="en-US" sz="1600" dirty="0" err="1" smtClean="0"/>
                        <a:t>Perubahan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Bobot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Nilai</a:t>
                      </a:r>
                      <a:r>
                        <a:rPr lang="en-US" sz="1600" dirty="0" smtClean="0"/>
                        <a:t> 2016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Selisih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 err="1" smtClean="0"/>
                        <a:t>Manajemen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Perubahan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3,95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1,05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 err="1" smtClean="0"/>
                        <a:t>Penataan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Peraturan</a:t>
                      </a:r>
                      <a:r>
                        <a:rPr lang="en-US" sz="1600" dirty="0" smtClean="0"/>
                        <a:t> Per-UU-an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3,13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1,87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 err="1" smtClean="0"/>
                        <a:t>Penataan</a:t>
                      </a:r>
                      <a:r>
                        <a:rPr lang="en-US" sz="1600" dirty="0" smtClean="0"/>
                        <a:t> &amp; </a:t>
                      </a:r>
                      <a:r>
                        <a:rPr lang="en-US" sz="1600" dirty="0" err="1" smtClean="0"/>
                        <a:t>Penguatan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Organisasi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 err="1" smtClean="0"/>
                        <a:t>Penataan</a:t>
                      </a:r>
                      <a:r>
                        <a:rPr lang="en-US" sz="1600" dirty="0" smtClean="0"/>
                        <a:t> Tata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laksana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3,76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1,24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 err="1" smtClean="0"/>
                        <a:t>Penataan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Sistem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Manajemen</a:t>
                      </a:r>
                      <a:r>
                        <a:rPr lang="en-US" sz="1600" dirty="0" smtClean="0"/>
                        <a:t> SDM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12,23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2,77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 err="1" smtClean="0"/>
                        <a:t>Penguatan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Akuntabilitas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4,39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1,61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 err="1" smtClean="0"/>
                        <a:t>Penguatan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Pengawasan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8,29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3,71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 err="1" smtClean="0"/>
                        <a:t>Peningkatan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Kualitas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Pelayanan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Publik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4,5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1,5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5205558" y="4149080"/>
            <a:ext cx="792088" cy="360040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177092" y="3284984"/>
            <a:ext cx="792088" cy="360040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72200" y="1268760"/>
            <a:ext cx="2592288" cy="2800767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“</a:t>
            </a:r>
            <a:r>
              <a:rPr lang="en-US" sz="1600" i="1" dirty="0" smtClean="0"/>
              <a:t>Champion</a:t>
            </a:r>
            <a:r>
              <a:rPr lang="en-US" sz="1600" dirty="0" smtClean="0"/>
              <a:t>” (Program </a:t>
            </a:r>
            <a:r>
              <a:rPr lang="en-US" sz="1600" dirty="0" err="1" smtClean="0"/>
              <a:t>Unggulan</a:t>
            </a:r>
            <a:r>
              <a:rPr lang="en-US" sz="1600" dirty="0" smtClean="0"/>
              <a:t>) </a:t>
            </a:r>
            <a:r>
              <a:rPr lang="en-US" sz="1600" dirty="0" err="1" smtClean="0"/>
              <a:t>tahun</a:t>
            </a:r>
            <a:r>
              <a:rPr lang="en-US" sz="1600" dirty="0" smtClean="0"/>
              <a:t> 2017:</a:t>
            </a:r>
          </a:p>
          <a:p>
            <a:pPr marL="285750" indent="-198438">
              <a:buFont typeface="Arial" panose="020B0604020202020204" pitchFamily="34" charset="0"/>
              <a:buChar char="•"/>
            </a:pPr>
            <a:r>
              <a:rPr lang="id-ID" sz="1600" i="1" dirty="0" smtClean="0"/>
              <a:t>Cascading</a:t>
            </a:r>
            <a:r>
              <a:rPr lang="id-ID" sz="1600" dirty="0" smtClean="0"/>
              <a:t> Sasaran Kerja Pegawai (SKP) berdasarkan IKU</a:t>
            </a:r>
          </a:p>
          <a:p>
            <a:pPr marL="285750" indent="-198438">
              <a:buFont typeface="Arial" panose="020B0604020202020204" pitchFamily="34" charset="0"/>
              <a:buChar char="•"/>
            </a:pPr>
            <a:r>
              <a:rPr lang="id-ID" sz="1600" dirty="0" smtClean="0"/>
              <a:t>Pembangunan sistem penilaian kinerja individu</a:t>
            </a:r>
          </a:p>
          <a:p>
            <a:pPr marL="285750" indent="-198438">
              <a:buFont typeface="Arial" panose="020B0604020202020204" pitchFamily="34" charset="0"/>
              <a:buChar char="•"/>
            </a:pPr>
            <a:r>
              <a:rPr lang="id-ID" sz="1600" dirty="0" smtClean="0"/>
              <a:t>Penyusunan HCDP </a:t>
            </a:r>
            <a:r>
              <a:rPr lang="id-ID" sz="1600" dirty="0" smtClean="0"/>
              <a:t>20</a:t>
            </a:r>
            <a:r>
              <a:rPr lang="en-US" sz="1600" dirty="0" smtClean="0"/>
              <a:t>20</a:t>
            </a:r>
            <a:r>
              <a:rPr lang="id-ID" sz="1600" dirty="0" smtClean="0"/>
              <a:t>-20</a:t>
            </a:r>
            <a:r>
              <a:rPr lang="en-US" sz="1600" dirty="0" smtClean="0"/>
              <a:t>24</a:t>
            </a:r>
            <a:endParaRPr lang="id-ID" sz="1600" dirty="0" smtClean="0"/>
          </a:p>
          <a:p>
            <a:pPr marL="285750" indent="-198438">
              <a:buFont typeface="Arial" panose="020B0604020202020204" pitchFamily="34" charset="0"/>
              <a:buChar char="•"/>
            </a:pPr>
            <a:r>
              <a:rPr lang="id-ID" sz="1600" dirty="0" smtClean="0"/>
              <a:t>Penyusunan Analisis Beban Kerja</a:t>
            </a:r>
            <a:endParaRPr lang="en-US" sz="16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372200" y="4221088"/>
            <a:ext cx="2592288" cy="1569660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“</a:t>
            </a:r>
            <a:r>
              <a:rPr lang="en-US" sz="1600" i="1" dirty="0" smtClean="0"/>
              <a:t>Champion</a:t>
            </a:r>
            <a:r>
              <a:rPr lang="en-US" sz="1600" dirty="0" smtClean="0"/>
              <a:t>” (Program </a:t>
            </a:r>
            <a:r>
              <a:rPr lang="en-US" sz="1600" dirty="0" err="1" smtClean="0"/>
              <a:t>Unggulan</a:t>
            </a:r>
            <a:r>
              <a:rPr lang="en-US" sz="1600" dirty="0" smtClean="0"/>
              <a:t>) </a:t>
            </a:r>
            <a:r>
              <a:rPr lang="en-US" sz="1600" dirty="0" err="1" smtClean="0"/>
              <a:t>Tahun</a:t>
            </a:r>
            <a:r>
              <a:rPr lang="en-US" sz="1600" dirty="0" smtClean="0"/>
              <a:t> 2017:</a:t>
            </a:r>
          </a:p>
          <a:p>
            <a:pPr marL="285750" indent="-198438">
              <a:buFont typeface="Arial" panose="020B0604020202020204" pitchFamily="34" charset="0"/>
              <a:buChar char="•"/>
            </a:pPr>
            <a:r>
              <a:rPr lang="id-ID" sz="1600" dirty="0" smtClean="0"/>
              <a:t>Penyusunan Peta Risiko</a:t>
            </a:r>
          </a:p>
          <a:p>
            <a:pPr marL="285750" indent="-198438">
              <a:buFont typeface="Arial" panose="020B0604020202020204" pitchFamily="34" charset="0"/>
              <a:buChar char="•"/>
            </a:pPr>
            <a:r>
              <a:rPr lang="id-ID" sz="1600" dirty="0" smtClean="0"/>
              <a:t>Pembangunan zona integritas (unit wilayah bebas korupsi-WBK)</a:t>
            </a:r>
            <a:endParaRPr lang="en-US" sz="1600" dirty="0" smtClean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012160" y="3481322"/>
            <a:ext cx="360040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012160" y="4365104"/>
            <a:ext cx="360040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Gambar terkait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229200"/>
            <a:ext cx="2880320" cy="1338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Hasil gambar untuk peningkatan kinerja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70" y="5158519"/>
            <a:ext cx="2467722" cy="1338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70438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704" y="1604107"/>
            <a:ext cx="2124744" cy="3049029"/>
          </a:xfrm>
          <a:prstGeom prst="rect">
            <a:avLst/>
          </a:prstGeom>
          <a:ln w="63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124744"/>
            <a:ext cx="4248472" cy="2376264"/>
          </a:xfrm>
        </p:spPr>
        <p:txBody>
          <a:bodyPr>
            <a:normAutofit fontScale="70000" lnSpcReduction="20000"/>
          </a:bodyPr>
          <a:lstStyle/>
          <a:p>
            <a:pPr marL="11113" indent="-11113">
              <a:buNone/>
            </a:pPr>
            <a:r>
              <a:rPr lang="en-US" sz="2400" dirty="0" err="1" smtClean="0">
                <a:solidFill>
                  <a:srgbClr val="C00000"/>
                </a:solidFill>
              </a:rPr>
              <a:t>Capaian</a:t>
            </a:r>
            <a:r>
              <a:rPr lang="en-US" sz="2400" dirty="0" smtClean="0">
                <a:solidFill>
                  <a:srgbClr val="C00000"/>
                </a:solidFill>
              </a:rPr>
              <a:t>  Program </a:t>
            </a:r>
            <a:r>
              <a:rPr lang="en-US" sz="2400" dirty="0" err="1" smtClean="0">
                <a:solidFill>
                  <a:srgbClr val="C00000"/>
                </a:solidFill>
              </a:rPr>
              <a:t>Unggulan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s.d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Triwulan</a:t>
            </a:r>
            <a:r>
              <a:rPr lang="en-US" sz="2400" dirty="0" smtClean="0">
                <a:solidFill>
                  <a:srgbClr val="C00000"/>
                </a:solidFill>
              </a:rPr>
              <a:t> 2 </a:t>
            </a:r>
            <a:r>
              <a:rPr lang="en-US" sz="2400" dirty="0" err="1" smtClean="0">
                <a:solidFill>
                  <a:srgbClr val="C00000"/>
                </a:solidFill>
              </a:rPr>
              <a:t>Tahun</a:t>
            </a:r>
            <a:r>
              <a:rPr lang="en-US" sz="2400" dirty="0" smtClean="0">
                <a:solidFill>
                  <a:srgbClr val="C00000"/>
                </a:solidFill>
              </a:rPr>
              <a:t> 2017:</a:t>
            </a:r>
          </a:p>
          <a:p>
            <a:pPr marL="338138" indent="-233363">
              <a:buFont typeface="+mj-lt"/>
              <a:buAutoNum type="arabicPeriod"/>
            </a:pPr>
            <a:r>
              <a:rPr lang="en-US" sz="1900" dirty="0" err="1" smtClean="0">
                <a:solidFill>
                  <a:srgbClr val="003D70"/>
                </a:solidFill>
              </a:rPr>
              <a:t>Penetapan</a:t>
            </a:r>
            <a:r>
              <a:rPr lang="en-US" sz="1900" dirty="0" smtClean="0">
                <a:solidFill>
                  <a:srgbClr val="003D70"/>
                </a:solidFill>
              </a:rPr>
              <a:t> </a:t>
            </a:r>
            <a:r>
              <a:rPr lang="en-US" sz="1900" dirty="0" err="1" smtClean="0">
                <a:solidFill>
                  <a:srgbClr val="003D70"/>
                </a:solidFill>
              </a:rPr>
              <a:t>agen</a:t>
            </a:r>
            <a:r>
              <a:rPr lang="en-US" sz="1900" dirty="0" smtClean="0">
                <a:solidFill>
                  <a:srgbClr val="003D70"/>
                </a:solidFill>
              </a:rPr>
              <a:t> </a:t>
            </a:r>
            <a:r>
              <a:rPr lang="en-US" sz="1900" dirty="0" err="1" smtClean="0">
                <a:solidFill>
                  <a:srgbClr val="003D70"/>
                </a:solidFill>
              </a:rPr>
              <a:t>perubahan</a:t>
            </a:r>
            <a:r>
              <a:rPr lang="en-US" sz="1900" dirty="0" smtClean="0">
                <a:solidFill>
                  <a:srgbClr val="003D70"/>
                </a:solidFill>
              </a:rPr>
              <a:t> (</a:t>
            </a:r>
            <a:r>
              <a:rPr lang="en-US" sz="1900" i="1" dirty="0" smtClean="0">
                <a:solidFill>
                  <a:srgbClr val="003D70"/>
                </a:solidFill>
              </a:rPr>
              <a:t>agent of change</a:t>
            </a:r>
            <a:r>
              <a:rPr lang="en-US" sz="1900" dirty="0" smtClean="0">
                <a:solidFill>
                  <a:srgbClr val="003D70"/>
                </a:solidFill>
              </a:rPr>
              <a:t>) </a:t>
            </a:r>
            <a:r>
              <a:rPr lang="en-US" sz="1900" dirty="0" err="1" smtClean="0">
                <a:solidFill>
                  <a:srgbClr val="003D70"/>
                </a:solidFill>
              </a:rPr>
              <a:t>dengan</a:t>
            </a:r>
            <a:r>
              <a:rPr lang="en-US" sz="1900" dirty="0" smtClean="0">
                <a:solidFill>
                  <a:srgbClr val="003D70"/>
                </a:solidFill>
              </a:rPr>
              <a:t> </a:t>
            </a:r>
            <a:r>
              <a:rPr lang="id-ID" sz="1900" dirty="0" smtClean="0">
                <a:solidFill>
                  <a:srgbClr val="003D70"/>
                </a:solidFill>
              </a:rPr>
              <a:t>Kepses No KEP.76/SES/HK/04/2017</a:t>
            </a:r>
            <a:r>
              <a:rPr lang="en-US" sz="1900" dirty="0" smtClean="0">
                <a:solidFill>
                  <a:srgbClr val="003D70"/>
                </a:solidFill>
              </a:rPr>
              <a:t> </a:t>
            </a:r>
            <a:r>
              <a:rPr lang="en-US" sz="1900" dirty="0" err="1" smtClean="0">
                <a:solidFill>
                  <a:srgbClr val="003D70"/>
                </a:solidFill>
              </a:rPr>
              <a:t>tentang</a:t>
            </a:r>
            <a:r>
              <a:rPr lang="en-US" sz="1900" dirty="0" smtClean="0">
                <a:solidFill>
                  <a:srgbClr val="003D70"/>
                </a:solidFill>
              </a:rPr>
              <a:t> </a:t>
            </a:r>
            <a:r>
              <a:rPr lang="id-ID" sz="1900" dirty="0" smtClean="0">
                <a:solidFill>
                  <a:srgbClr val="003D70"/>
                </a:solidFill>
              </a:rPr>
              <a:t>Tim Pelaksana RB</a:t>
            </a:r>
          </a:p>
          <a:p>
            <a:pPr marL="338138" indent="-233363">
              <a:buFont typeface="+mj-lt"/>
              <a:buAutoNum type="arabicPeriod"/>
            </a:pPr>
            <a:r>
              <a:rPr lang="en-US" sz="1900" dirty="0" smtClean="0">
                <a:solidFill>
                  <a:srgbClr val="003D70"/>
                </a:solidFill>
              </a:rPr>
              <a:t> </a:t>
            </a:r>
            <a:r>
              <a:rPr lang="en-US" sz="1900" dirty="0" err="1" smtClean="0">
                <a:solidFill>
                  <a:srgbClr val="003D70"/>
                </a:solidFill>
              </a:rPr>
              <a:t>Revisi</a:t>
            </a:r>
            <a:r>
              <a:rPr lang="en-US" sz="1900" dirty="0" smtClean="0">
                <a:solidFill>
                  <a:srgbClr val="003D70"/>
                </a:solidFill>
              </a:rPr>
              <a:t> </a:t>
            </a:r>
            <a:r>
              <a:rPr lang="en-US" sz="1900" i="1" dirty="0" smtClean="0">
                <a:solidFill>
                  <a:srgbClr val="003D70"/>
                </a:solidFill>
              </a:rPr>
              <a:t>Roadmap</a:t>
            </a:r>
            <a:r>
              <a:rPr lang="en-US" sz="1900" dirty="0" smtClean="0">
                <a:solidFill>
                  <a:srgbClr val="003D70"/>
                </a:solidFill>
              </a:rPr>
              <a:t> RB 2015-2019</a:t>
            </a:r>
          </a:p>
          <a:p>
            <a:pPr marL="338138" indent="-233363">
              <a:buFont typeface="+mj-lt"/>
              <a:buAutoNum type="arabicPeriod"/>
            </a:pPr>
            <a:r>
              <a:rPr lang="en-US" sz="1900" dirty="0" err="1" smtClean="0">
                <a:solidFill>
                  <a:srgbClr val="003D70"/>
                </a:solidFill>
              </a:rPr>
              <a:t>Laporan</a:t>
            </a:r>
            <a:r>
              <a:rPr lang="en-US" sz="1900" dirty="0" smtClean="0">
                <a:solidFill>
                  <a:srgbClr val="003D70"/>
                </a:solidFill>
              </a:rPr>
              <a:t> </a:t>
            </a:r>
            <a:r>
              <a:rPr lang="en-US" sz="1900" dirty="0" err="1" smtClean="0">
                <a:solidFill>
                  <a:srgbClr val="003D70"/>
                </a:solidFill>
              </a:rPr>
              <a:t>Capaian</a:t>
            </a:r>
            <a:r>
              <a:rPr lang="en-US" sz="1900" dirty="0" smtClean="0">
                <a:solidFill>
                  <a:srgbClr val="003D70"/>
                </a:solidFill>
              </a:rPr>
              <a:t> RB 2016 </a:t>
            </a:r>
          </a:p>
          <a:p>
            <a:pPr marL="338138" indent="-233363">
              <a:buFont typeface="+mj-lt"/>
              <a:buAutoNum type="arabicPeriod"/>
            </a:pPr>
            <a:r>
              <a:rPr lang="en-US" sz="1900" dirty="0" err="1" smtClean="0">
                <a:solidFill>
                  <a:srgbClr val="003D70"/>
                </a:solidFill>
              </a:rPr>
              <a:t>Rangkaian</a:t>
            </a:r>
            <a:r>
              <a:rPr lang="en-US" sz="1900" dirty="0" smtClean="0">
                <a:solidFill>
                  <a:srgbClr val="003D70"/>
                </a:solidFill>
              </a:rPr>
              <a:t> </a:t>
            </a:r>
            <a:r>
              <a:rPr lang="en-US" sz="1900" dirty="0" err="1" smtClean="0">
                <a:solidFill>
                  <a:srgbClr val="003D70"/>
                </a:solidFill>
              </a:rPr>
              <a:t>rapat</a:t>
            </a:r>
            <a:r>
              <a:rPr lang="en-US" sz="1900" dirty="0" smtClean="0">
                <a:solidFill>
                  <a:srgbClr val="003D70"/>
                </a:solidFill>
              </a:rPr>
              <a:t> </a:t>
            </a:r>
            <a:r>
              <a:rPr lang="en-US" sz="1900" dirty="0" err="1" smtClean="0">
                <a:solidFill>
                  <a:srgbClr val="003D70"/>
                </a:solidFill>
              </a:rPr>
              <a:t>koordinasi</a:t>
            </a:r>
            <a:r>
              <a:rPr lang="en-US" sz="1900" dirty="0" smtClean="0">
                <a:solidFill>
                  <a:srgbClr val="003D70"/>
                </a:solidFill>
              </a:rPr>
              <a:t> </a:t>
            </a:r>
            <a:r>
              <a:rPr lang="en-US" sz="1900" dirty="0" err="1" smtClean="0">
                <a:solidFill>
                  <a:srgbClr val="003D70"/>
                </a:solidFill>
              </a:rPr>
              <a:t>pemantauan</a:t>
            </a:r>
            <a:r>
              <a:rPr lang="en-US" sz="1900" dirty="0" smtClean="0">
                <a:solidFill>
                  <a:srgbClr val="003D70"/>
                </a:solidFill>
              </a:rPr>
              <a:t> </a:t>
            </a:r>
            <a:r>
              <a:rPr lang="en-US" sz="1900" dirty="0" err="1" smtClean="0">
                <a:solidFill>
                  <a:srgbClr val="003D70"/>
                </a:solidFill>
              </a:rPr>
              <a:t>pelaksanaan</a:t>
            </a:r>
            <a:r>
              <a:rPr lang="en-US" sz="1900" dirty="0" smtClean="0">
                <a:solidFill>
                  <a:srgbClr val="003D70"/>
                </a:solidFill>
              </a:rPr>
              <a:t> </a:t>
            </a:r>
            <a:r>
              <a:rPr lang="en-US" sz="1900" i="1" dirty="0" smtClean="0">
                <a:solidFill>
                  <a:srgbClr val="003D70"/>
                </a:solidFill>
              </a:rPr>
              <a:t>Roadmap</a:t>
            </a:r>
            <a:r>
              <a:rPr lang="en-US" sz="1900" dirty="0" smtClean="0">
                <a:solidFill>
                  <a:srgbClr val="003D70"/>
                </a:solidFill>
              </a:rPr>
              <a:t> </a:t>
            </a:r>
            <a:r>
              <a:rPr lang="en-US" sz="1900" dirty="0" err="1" smtClean="0">
                <a:solidFill>
                  <a:srgbClr val="003D70"/>
                </a:solidFill>
              </a:rPr>
              <a:t>dan</a:t>
            </a:r>
            <a:r>
              <a:rPr lang="en-US" sz="1900" dirty="0" smtClean="0">
                <a:solidFill>
                  <a:srgbClr val="003D70"/>
                </a:solidFill>
              </a:rPr>
              <a:t> </a:t>
            </a:r>
            <a:r>
              <a:rPr lang="en-US" sz="1900" dirty="0" err="1" smtClean="0">
                <a:solidFill>
                  <a:srgbClr val="003D70"/>
                </a:solidFill>
              </a:rPr>
              <a:t>revisi</a:t>
            </a:r>
            <a:r>
              <a:rPr lang="en-US" sz="1900" dirty="0" smtClean="0">
                <a:solidFill>
                  <a:srgbClr val="003D70"/>
                </a:solidFill>
              </a:rPr>
              <a:t> </a:t>
            </a:r>
            <a:r>
              <a:rPr lang="en-US" sz="1900" i="1" dirty="0" smtClean="0">
                <a:solidFill>
                  <a:srgbClr val="003D70"/>
                </a:solidFill>
              </a:rPr>
              <a:t>Roadmap</a:t>
            </a:r>
          </a:p>
          <a:p>
            <a:pPr marL="338138" indent="-233363">
              <a:buFont typeface="+mj-lt"/>
              <a:buAutoNum type="arabicPeriod"/>
            </a:pPr>
            <a:r>
              <a:rPr lang="en-US" sz="1900" dirty="0" err="1" smtClean="0">
                <a:solidFill>
                  <a:srgbClr val="003D70"/>
                </a:solidFill>
              </a:rPr>
              <a:t>Publikasi</a:t>
            </a:r>
            <a:r>
              <a:rPr lang="en-US" sz="1900" dirty="0" smtClean="0">
                <a:solidFill>
                  <a:srgbClr val="003D70"/>
                </a:solidFill>
              </a:rPr>
              <a:t> </a:t>
            </a:r>
            <a:r>
              <a:rPr lang="en-US" sz="1900" i="1" dirty="0" smtClean="0">
                <a:solidFill>
                  <a:srgbClr val="003D70"/>
                </a:solidFill>
              </a:rPr>
              <a:t>Roadmap</a:t>
            </a:r>
            <a:r>
              <a:rPr lang="en-US" sz="1900" dirty="0" smtClean="0">
                <a:solidFill>
                  <a:srgbClr val="003D70"/>
                </a:solidFill>
              </a:rPr>
              <a:t> RB </a:t>
            </a:r>
            <a:r>
              <a:rPr lang="en-US" sz="1900" dirty="0" err="1" smtClean="0">
                <a:solidFill>
                  <a:srgbClr val="003D70"/>
                </a:solidFill>
              </a:rPr>
              <a:t>di</a:t>
            </a:r>
            <a:r>
              <a:rPr lang="en-US" sz="1900" dirty="0" smtClean="0">
                <a:solidFill>
                  <a:srgbClr val="003D70"/>
                </a:solidFill>
              </a:rPr>
              <a:t> </a:t>
            </a:r>
            <a:r>
              <a:rPr lang="en-US" sz="1900" i="1" dirty="0" smtClean="0">
                <a:solidFill>
                  <a:srgbClr val="003D70"/>
                </a:solidFill>
              </a:rPr>
              <a:t>website</a:t>
            </a:r>
            <a:r>
              <a:rPr lang="en-US" sz="1900" dirty="0" smtClean="0">
                <a:solidFill>
                  <a:srgbClr val="003D70"/>
                </a:solidFill>
              </a:rPr>
              <a:t>: rb.bappenas.go.id</a:t>
            </a:r>
          </a:p>
          <a:p>
            <a:endParaRPr lang="en-US" sz="1800" i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1663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Area 1: </a:t>
            </a:r>
          </a:p>
          <a:p>
            <a:pPr>
              <a:lnSpc>
                <a:spcPct val="80000"/>
              </a:lnSpc>
            </a:pP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</a:rPr>
              <a:t>Manajemen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</a:rPr>
              <a:t>Perubahan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id-ID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53227"/>
            <a:ext cx="2173888" cy="2895853"/>
          </a:xfrm>
          <a:prstGeom prst="rect">
            <a:avLst/>
          </a:prstGeom>
          <a:ln w="63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17032"/>
            <a:ext cx="2160240" cy="2872441"/>
          </a:xfrm>
          <a:prstGeom prst="rect">
            <a:avLst/>
          </a:prstGeom>
          <a:ln w="63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4499992" y="4625752"/>
            <a:ext cx="4392488" cy="20436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11113" lvl="0" indent="-11113">
              <a:spcBef>
                <a:spcPct val="20000"/>
              </a:spcBef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</a:t>
            </a:r>
            <a:r>
              <a:rPr lang="en-US" sz="2000" dirty="0" err="1" smtClean="0">
                <a:solidFill>
                  <a:srgbClr val="C00000"/>
                </a:solidFill>
              </a:rPr>
              <a:t>encana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Program </a:t>
            </a:r>
            <a:r>
              <a:rPr lang="en-US" sz="2000" dirty="0" err="1">
                <a:solidFill>
                  <a:srgbClr val="C00000"/>
                </a:solidFill>
              </a:rPr>
              <a:t>Unggulan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hingga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Des 2017:</a:t>
            </a:r>
            <a:endParaRPr lang="en-US" sz="1600" dirty="0" smtClean="0">
              <a:solidFill>
                <a:srgbClr val="003D70"/>
              </a:solidFill>
            </a:endParaRPr>
          </a:p>
          <a:p>
            <a:pPr marL="342900" marR="0" lvl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dirty="0" err="1" smtClean="0">
                <a:solidFill>
                  <a:srgbClr val="003D70"/>
                </a:solidFill>
              </a:rPr>
              <a:t>Penyusunan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Rencana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Kerja</a:t>
            </a:r>
            <a:r>
              <a:rPr lang="en-US" sz="1600" dirty="0" smtClean="0">
                <a:solidFill>
                  <a:srgbClr val="003D70"/>
                </a:solidFill>
              </a:rPr>
              <a:t>  Tim RB &amp; </a:t>
            </a:r>
            <a:r>
              <a:rPr lang="en-US" sz="1600" dirty="0" err="1" smtClean="0">
                <a:solidFill>
                  <a:srgbClr val="003D70"/>
                </a:solidFill>
              </a:rPr>
              <a:t>Agen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Perubahan</a:t>
            </a:r>
            <a:endParaRPr lang="en-US" sz="1600" dirty="0" smtClean="0">
              <a:solidFill>
                <a:srgbClr val="003D70"/>
              </a:solidFill>
            </a:endParaRPr>
          </a:p>
          <a:p>
            <a:pPr marL="342900" marR="0" lvl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dirty="0" err="1" smtClean="0">
                <a:solidFill>
                  <a:srgbClr val="003D70"/>
                </a:solidFill>
              </a:rPr>
              <a:t>Sosialisasi</a:t>
            </a:r>
            <a:r>
              <a:rPr lang="en-US" sz="1600" dirty="0" smtClean="0">
                <a:solidFill>
                  <a:srgbClr val="003D70"/>
                </a:solidFill>
              </a:rPr>
              <a:t> &amp; </a:t>
            </a:r>
            <a:r>
              <a:rPr lang="en-US" sz="1600" dirty="0" err="1" smtClean="0">
                <a:solidFill>
                  <a:srgbClr val="003D70"/>
                </a:solidFill>
              </a:rPr>
              <a:t>internalisasi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kebijakan</a:t>
            </a:r>
            <a:r>
              <a:rPr lang="en-US" sz="1600" dirty="0" smtClean="0">
                <a:solidFill>
                  <a:srgbClr val="003D70"/>
                </a:solidFill>
              </a:rPr>
              <a:t> RB</a:t>
            </a:r>
          </a:p>
          <a:p>
            <a:pPr marL="342900" marR="0" lvl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dirty="0" err="1" smtClean="0">
                <a:solidFill>
                  <a:srgbClr val="003D70"/>
                </a:solidFill>
              </a:rPr>
              <a:t>Pelaksanaan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i="1" dirty="0" smtClean="0">
                <a:solidFill>
                  <a:srgbClr val="003D70"/>
                </a:solidFill>
              </a:rPr>
              <a:t>Quick Wins </a:t>
            </a:r>
            <a:r>
              <a:rPr lang="en-US" sz="1600" dirty="0" smtClean="0">
                <a:solidFill>
                  <a:srgbClr val="003D70"/>
                </a:solidFill>
              </a:rPr>
              <a:t>(</a:t>
            </a:r>
            <a:r>
              <a:rPr lang="en-US" sz="1600" dirty="0" err="1" smtClean="0">
                <a:solidFill>
                  <a:srgbClr val="003D70"/>
                </a:solidFill>
              </a:rPr>
              <a:t>Pedoman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Penyusunan</a:t>
            </a:r>
            <a:r>
              <a:rPr lang="en-US" sz="1600" dirty="0" smtClean="0">
                <a:solidFill>
                  <a:srgbClr val="003D70"/>
                </a:solidFill>
              </a:rPr>
              <a:t> RKP, </a:t>
            </a:r>
            <a:r>
              <a:rPr lang="en-US" sz="1600" dirty="0" err="1" smtClean="0">
                <a:solidFill>
                  <a:srgbClr val="003D70"/>
                </a:solidFill>
              </a:rPr>
              <a:t>Pedoman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Penyusunan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dan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Penelaahan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Renja</a:t>
            </a:r>
            <a:r>
              <a:rPr lang="en-US" sz="1600" dirty="0" smtClean="0">
                <a:solidFill>
                  <a:srgbClr val="003D70"/>
                </a:solidFill>
              </a:rPr>
              <a:t> K/L, &amp; </a:t>
            </a:r>
            <a:r>
              <a:rPr lang="en-US" sz="1600" dirty="0" err="1" smtClean="0">
                <a:solidFill>
                  <a:srgbClr val="003D70"/>
                </a:solidFill>
              </a:rPr>
              <a:t>Aplikasi</a:t>
            </a:r>
            <a:r>
              <a:rPr lang="en-US" sz="1600" dirty="0" smtClean="0">
                <a:solidFill>
                  <a:srgbClr val="003D70"/>
                </a:solidFill>
              </a:rPr>
              <a:t> KRISNA)</a:t>
            </a:r>
            <a:endParaRPr lang="en-US" sz="1600" i="1" dirty="0" smtClean="0">
              <a:solidFill>
                <a:srgbClr val="003D70"/>
              </a:solidFill>
            </a:endParaRPr>
          </a:p>
          <a:p>
            <a:pPr marL="342900" marR="0" lvl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dirty="0" err="1" smtClean="0">
                <a:solidFill>
                  <a:srgbClr val="003D70"/>
                </a:solidFill>
              </a:rPr>
              <a:t>Monev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pelaksanaan</a:t>
            </a:r>
            <a:r>
              <a:rPr lang="en-US" sz="1600" dirty="0" smtClean="0">
                <a:solidFill>
                  <a:srgbClr val="003D70"/>
                </a:solidFill>
              </a:rPr>
              <a:t> program RB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501008"/>
            <a:ext cx="2160240" cy="2888068"/>
          </a:xfrm>
          <a:prstGeom prst="rect">
            <a:avLst/>
          </a:prstGeom>
          <a:ln w="63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11440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1663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Area 2a: </a:t>
            </a:r>
          </a:p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Penguatan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Sistem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Pengawasan</a:t>
            </a:r>
            <a: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id-ID" sz="2800" dirty="0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5292080" y="1196752"/>
            <a:ext cx="3744416" cy="398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1113" indent="-11113">
              <a:spcAft>
                <a:spcPts val="1200"/>
              </a:spcAft>
            </a:pPr>
            <a:r>
              <a:rPr lang="en-US" dirty="0" err="1" smtClean="0">
                <a:solidFill>
                  <a:srgbClr val="C00000"/>
                </a:solidFill>
              </a:rPr>
              <a:t>Capaian</a:t>
            </a:r>
            <a:r>
              <a:rPr lang="id-ID" dirty="0" smtClean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Program </a:t>
            </a:r>
            <a:r>
              <a:rPr lang="en-US" dirty="0" err="1">
                <a:solidFill>
                  <a:srgbClr val="C00000"/>
                </a:solidFill>
              </a:rPr>
              <a:t>Unggulan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s.d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Triwulan</a:t>
            </a:r>
            <a:r>
              <a:rPr lang="en-US" dirty="0" smtClean="0">
                <a:solidFill>
                  <a:srgbClr val="C00000"/>
                </a:solidFill>
              </a:rPr>
              <a:t> 2 </a:t>
            </a:r>
            <a:r>
              <a:rPr lang="en-US" dirty="0" err="1" smtClean="0">
                <a:solidFill>
                  <a:srgbClr val="C00000"/>
                </a:solidFill>
              </a:rPr>
              <a:t>Tahun</a:t>
            </a:r>
            <a:r>
              <a:rPr lang="en-US" dirty="0" smtClean="0">
                <a:solidFill>
                  <a:srgbClr val="C00000"/>
                </a:solidFill>
              </a:rPr>
              <a:t> 2017:</a:t>
            </a: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id-ID" sz="1600" dirty="0" smtClean="0">
                <a:solidFill>
                  <a:srgbClr val="003D70"/>
                </a:solidFill>
              </a:rPr>
              <a:t>Permen PPN/Kepala Bappenas Nomor 9 Tahun 2016 tentang Kode Etik dan Kode Perilaku Perencana</a:t>
            </a: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1600" dirty="0" err="1" smtClean="0">
                <a:solidFill>
                  <a:srgbClr val="003D70"/>
                </a:solidFill>
              </a:rPr>
              <a:t>Permen</a:t>
            </a:r>
            <a:r>
              <a:rPr lang="en-US" sz="1600" dirty="0" smtClean="0">
                <a:solidFill>
                  <a:srgbClr val="003D70"/>
                </a:solidFill>
              </a:rPr>
              <a:t> PPN/</a:t>
            </a:r>
            <a:r>
              <a:rPr lang="en-US" sz="1600" dirty="0" err="1" smtClean="0">
                <a:solidFill>
                  <a:srgbClr val="003D70"/>
                </a:solidFill>
              </a:rPr>
              <a:t>Kepala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Bappenas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Nomor</a:t>
            </a:r>
            <a:r>
              <a:rPr lang="en-US" sz="1600" dirty="0" smtClean="0">
                <a:solidFill>
                  <a:srgbClr val="003D70"/>
                </a:solidFill>
              </a:rPr>
              <a:t> 3 </a:t>
            </a:r>
            <a:r>
              <a:rPr lang="en-US" sz="1600" dirty="0" err="1" smtClean="0">
                <a:solidFill>
                  <a:srgbClr val="003D70"/>
                </a:solidFill>
              </a:rPr>
              <a:t>Tahun</a:t>
            </a:r>
            <a:r>
              <a:rPr lang="en-US" sz="1600" dirty="0" smtClean="0">
                <a:solidFill>
                  <a:srgbClr val="003D70"/>
                </a:solidFill>
              </a:rPr>
              <a:t> 2017 </a:t>
            </a:r>
            <a:r>
              <a:rPr lang="en-US" sz="1600" dirty="0" err="1" smtClean="0">
                <a:solidFill>
                  <a:srgbClr val="003D70"/>
                </a:solidFill>
              </a:rPr>
              <a:t>tentang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Pencegahan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dan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Penanganan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Konflik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Kepentingan</a:t>
            </a:r>
            <a:endParaRPr lang="id-ID" sz="1600" dirty="0" smtClean="0">
              <a:solidFill>
                <a:srgbClr val="003D70"/>
              </a:solidFill>
            </a:endParaRP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id-ID" sz="1600" dirty="0" smtClean="0">
                <a:solidFill>
                  <a:srgbClr val="003D70"/>
                </a:solidFill>
              </a:rPr>
              <a:t>Hasil Validasi Maturitas SPIP oleh BPKP dengan nilai 2,8173</a:t>
            </a: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id-ID" sz="1600" dirty="0">
                <a:solidFill>
                  <a:srgbClr val="003D70"/>
                </a:solidFill>
              </a:rPr>
              <a:t>SK Satuan </a:t>
            </a:r>
            <a:r>
              <a:rPr lang="id-ID" sz="1600" dirty="0" smtClean="0">
                <a:solidFill>
                  <a:srgbClr val="003D70"/>
                </a:solidFill>
              </a:rPr>
              <a:t>Tugas SPIP</a:t>
            </a: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id-ID" sz="1600" dirty="0" smtClean="0">
                <a:solidFill>
                  <a:srgbClr val="003D70"/>
                </a:solidFill>
              </a:rPr>
              <a:t>Pakta Integritas dengan Vendor (untuk Gratifikasi)</a:t>
            </a:r>
          </a:p>
          <a:p>
            <a:pPr marL="65088">
              <a:lnSpc>
                <a:spcPct val="80000"/>
              </a:lnSpc>
              <a:spcAft>
                <a:spcPts val="400"/>
              </a:spcAft>
            </a:pPr>
            <a:endParaRPr lang="id-ID" sz="1600" dirty="0" smtClean="0">
              <a:solidFill>
                <a:srgbClr val="003D70"/>
              </a:solidFill>
            </a:endParaRP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+mj-lt"/>
              <a:buAutoNum type="arabicPeriod"/>
            </a:pPr>
            <a:endParaRPr lang="id-ID" sz="1600" dirty="0" smtClean="0">
              <a:solidFill>
                <a:srgbClr val="003D70"/>
              </a:solidFill>
            </a:endParaRP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+mj-lt"/>
              <a:buAutoNum type="arabicPeriod"/>
            </a:pPr>
            <a:endParaRPr lang="en-US" sz="1400" dirty="0" smtClean="0">
              <a:latin typeface="Calibri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/>
          <a:srcRect l="6255" t="3760" r="6177"/>
          <a:stretch/>
        </p:blipFill>
        <p:spPr>
          <a:xfrm>
            <a:off x="435962" y="1219952"/>
            <a:ext cx="2179954" cy="285711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/>
          <p:cNvPicPr/>
          <p:nvPr/>
        </p:nvPicPr>
        <p:blipFill>
          <a:blip r:embed="rId3" cstate="print"/>
          <a:srcRect l="28404" t="11966" r="30404" b="5983"/>
          <a:stretch>
            <a:fillRect/>
          </a:stretch>
        </p:blipFill>
        <p:spPr bwMode="auto">
          <a:xfrm>
            <a:off x="2842348" y="1219952"/>
            <a:ext cx="2179312" cy="285711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/>
          <a:srcRect l="3044" r="9305"/>
          <a:stretch/>
        </p:blipFill>
        <p:spPr>
          <a:xfrm rot="21198138">
            <a:off x="321603" y="3749862"/>
            <a:ext cx="1932299" cy="271688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52432" y="2893788"/>
            <a:ext cx="2018636" cy="287299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788382">
            <a:off x="3132276" y="3697912"/>
            <a:ext cx="1824906" cy="274809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1663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Area 2b: </a:t>
            </a:r>
          </a:p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Penguatan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Sistem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Pengawasan</a:t>
            </a:r>
            <a: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id-ID" sz="28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004048" y="3645024"/>
            <a:ext cx="4139952" cy="316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1113" indent="-11113">
              <a:spcAft>
                <a:spcPts val="1200"/>
              </a:spcAft>
            </a:pPr>
            <a:r>
              <a:rPr lang="en-US" dirty="0" err="1" smtClean="0">
                <a:solidFill>
                  <a:srgbClr val="C00000"/>
                </a:solidFill>
              </a:rPr>
              <a:t>Rencana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Program </a:t>
            </a:r>
            <a:r>
              <a:rPr lang="en-US" dirty="0" err="1">
                <a:solidFill>
                  <a:srgbClr val="C00000"/>
                </a:solidFill>
              </a:rPr>
              <a:t>Unggulan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hingga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Des 2017:</a:t>
            </a:r>
          </a:p>
          <a:p>
            <a:pPr marL="290513" indent="-225425" algn="just">
              <a:lnSpc>
                <a:spcPct val="80000"/>
              </a:lnSpc>
              <a:spcAft>
                <a:spcPts val="400"/>
              </a:spcAft>
              <a:buFont typeface="Arial" pitchFamily="34" charset="0"/>
              <a:buChar char="•"/>
            </a:pPr>
            <a:r>
              <a:rPr lang="en-US" sz="1400" dirty="0" err="1" smtClean="0">
                <a:solidFill>
                  <a:srgbClr val="003D70"/>
                </a:solidFill>
              </a:rPr>
              <a:t>Penyusunan</a:t>
            </a:r>
            <a:r>
              <a:rPr lang="en-US" sz="1400" dirty="0" smtClean="0">
                <a:solidFill>
                  <a:srgbClr val="003D70"/>
                </a:solidFill>
              </a:rPr>
              <a:t> </a:t>
            </a:r>
            <a:r>
              <a:rPr lang="en-US" sz="1400" dirty="0" err="1" smtClean="0">
                <a:solidFill>
                  <a:srgbClr val="003D70"/>
                </a:solidFill>
              </a:rPr>
              <a:t>Peta</a:t>
            </a:r>
            <a:r>
              <a:rPr lang="en-US" sz="1400" dirty="0" smtClean="0">
                <a:solidFill>
                  <a:srgbClr val="003D70"/>
                </a:solidFill>
              </a:rPr>
              <a:t> </a:t>
            </a:r>
            <a:r>
              <a:rPr lang="en-US" sz="1400" dirty="0" err="1" smtClean="0">
                <a:solidFill>
                  <a:srgbClr val="003D70"/>
                </a:solidFill>
              </a:rPr>
              <a:t>Risiko</a:t>
            </a:r>
            <a:r>
              <a:rPr lang="en-US" sz="1400" dirty="0" smtClean="0">
                <a:solidFill>
                  <a:srgbClr val="003D70"/>
                </a:solidFill>
              </a:rPr>
              <a:t> </a:t>
            </a:r>
            <a:r>
              <a:rPr lang="en-US" sz="1400" dirty="0" err="1" smtClean="0">
                <a:solidFill>
                  <a:srgbClr val="003D70"/>
                </a:solidFill>
              </a:rPr>
              <a:t>Kementerian</a:t>
            </a:r>
            <a:r>
              <a:rPr lang="en-US" sz="1400" dirty="0" smtClean="0">
                <a:solidFill>
                  <a:srgbClr val="003D70"/>
                </a:solidFill>
              </a:rPr>
              <a:t> PPN/</a:t>
            </a:r>
            <a:r>
              <a:rPr lang="en-US" sz="1400" dirty="0" err="1" smtClean="0">
                <a:solidFill>
                  <a:srgbClr val="003D70"/>
                </a:solidFill>
              </a:rPr>
              <a:t>Bappenas</a:t>
            </a:r>
            <a:r>
              <a:rPr lang="id-ID" sz="1400" dirty="0" smtClean="0">
                <a:solidFill>
                  <a:srgbClr val="003D70"/>
                </a:solidFill>
              </a:rPr>
              <a:t>.</a:t>
            </a:r>
            <a:endParaRPr lang="en-US" sz="1400" dirty="0" smtClean="0">
              <a:solidFill>
                <a:srgbClr val="003D70"/>
              </a:solidFill>
            </a:endParaRPr>
          </a:p>
          <a:p>
            <a:pPr marL="290513" indent="-225425" algn="just">
              <a:lnSpc>
                <a:spcPct val="80000"/>
              </a:lnSpc>
              <a:spcAft>
                <a:spcPts val="40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3D70"/>
                </a:solidFill>
              </a:rPr>
              <a:t>Pembangunan </a:t>
            </a:r>
            <a:r>
              <a:rPr lang="en-US" sz="1400" dirty="0" err="1" smtClean="0">
                <a:solidFill>
                  <a:srgbClr val="003D70"/>
                </a:solidFill>
              </a:rPr>
              <a:t>zona</a:t>
            </a:r>
            <a:r>
              <a:rPr lang="en-US" sz="1400" dirty="0" smtClean="0">
                <a:solidFill>
                  <a:srgbClr val="003D70"/>
                </a:solidFill>
              </a:rPr>
              <a:t> </a:t>
            </a:r>
            <a:r>
              <a:rPr lang="en-US" sz="1400" dirty="0" err="1" smtClean="0">
                <a:solidFill>
                  <a:srgbClr val="003D70"/>
                </a:solidFill>
              </a:rPr>
              <a:t>integrita</a:t>
            </a:r>
            <a:r>
              <a:rPr lang="id-ID" sz="1400" dirty="0" smtClean="0">
                <a:solidFill>
                  <a:srgbClr val="003D70"/>
                </a:solidFill>
              </a:rPr>
              <a:t>s dengan rencana pencanangan Unit Kerja baru untuk menjadi Unit Wilayah Bebas Korupsi (WBK).</a:t>
            </a:r>
            <a:endParaRPr lang="en-US" sz="1400" dirty="0" smtClean="0">
              <a:solidFill>
                <a:srgbClr val="003D70"/>
              </a:solidFill>
            </a:endParaRPr>
          </a:p>
          <a:p>
            <a:pPr marL="290513" indent="-225425" algn="just">
              <a:lnSpc>
                <a:spcPct val="80000"/>
              </a:lnSpc>
              <a:spcAft>
                <a:spcPts val="400"/>
              </a:spcAft>
              <a:buFont typeface="Arial" pitchFamily="34" charset="0"/>
              <a:buChar char="•"/>
            </a:pPr>
            <a:r>
              <a:rPr lang="id-ID" sz="1400" dirty="0" smtClean="0">
                <a:solidFill>
                  <a:srgbClr val="003D70"/>
                </a:solidFill>
              </a:rPr>
              <a:t>Revisi Peraturan Menteri SPIP dan Penyusunan Petunjuk Pelaksanaannya.</a:t>
            </a:r>
          </a:p>
          <a:p>
            <a:pPr marL="290513" indent="-225425" algn="just">
              <a:lnSpc>
                <a:spcPct val="80000"/>
              </a:lnSpc>
              <a:spcAft>
                <a:spcPts val="400"/>
              </a:spcAft>
              <a:buFont typeface="Arial" pitchFamily="34" charset="0"/>
              <a:buChar char="•"/>
            </a:pPr>
            <a:r>
              <a:rPr lang="id-ID" sz="1400" dirty="0" smtClean="0">
                <a:solidFill>
                  <a:srgbClr val="003D70"/>
                </a:solidFill>
              </a:rPr>
              <a:t>Rencana </a:t>
            </a:r>
            <a:r>
              <a:rPr lang="id-ID" sz="1400" i="1" dirty="0" smtClean="0">
                <a:solidFill>
                  <a:srgbClr val="003D70"/>
                </a:solidFill>
              </a:rPr>
              <a:t>Launching </a:t>
            </a:r>
            <a:r>
              <a:rPr lang="en-US" sz="1400" dirty="0" smtClean="0">
                <a:solidFill>
                  <a:srgbClr val="003D70"/>
                </a:solidFill>
              </a:rPr>
              <a:t>a</a:t>
            </a:r>
            <a:r>
              <a:rPr lang="id-ID" sz="1400" dirty="0" smtClean="0">
                <a:solidFill>
                  <a:srgbClr val="003D70"/>
                </a:solidFill>
              </a:rPr>
              <a:t>plikasi </a:t>
            </a:r>
            <a:r>
              <a:rPr lang="id-ID" sz="1400" u="sng" dirty="0" smtClean="0">
                <a:solidFill>
                  <a:srgbClr val="003D70"/>
                </a:solidFill>
              </a:rPr>
              <a:t>wbs.bappenas.go.id</a:t>
            </a:r>
            <a:r>
              <a:rPr lang="id-ID" sz="1400" dirty="0" smtClean="0">
                <a:solidFill>
                  <a:srgbClr val="003D70"/>
                </a:solidFill>
              </a:rPr>
              <a:t> yang di dalamnya dapat mengakomodir Penanganan Pengaduan Masyarakat.</a:t>
            </a:r>
          </a:p>
          <a:p>
            <a:pPr marL="290513" indent="-225425" algn="just">
              <a:lnSpc>
                <a:spcPct val="80000"/>
              </a:lnSpc>
              <a:spcAft>
                <a:spcPts val="400"/>
              </a:spcAft>
              <a:buFont typeface="Arial" pitchFamily="34" charset="0"/>
              <a:buChar char="•"/>
            </a:pPr>
            <a:r>
              <a:rPr lang="id-ID" sz="1400" dirty="0" smtClean="0">
                <a:solidFill>
                  <a:srgbClr val="003D70"/>
                </a:solidFill>
              </a:rPr>
              <a:t>Sosialisasi Benturan Kepentingan, Gratifikasi secara berkesinambungan.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79511" y="980728"/>
            <a:ext cx="4085127" cy="296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1113" indent="-11113">
              <a:spcAft>
                <a:spcPts val="1200"/>
              </a:spcAft>
            </a:pPr>
            <a:r>
              <a:rPr lang="en-US" dirty="0" err="1" smtClean="0">
                <a:solidFill>
                  <a:srgbClr val="C00000"/>
                </a:solidFill>
              </a:rPr>
              <a:t>Capaian</a:t>
            </a:r>
            <a:r>
              <a:rPr lang="id-ID" dirty="0" smtClean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Program </a:t>
            </a:r>
            <a:r>
              <a:rPr lang="en-US" dirty="0" err="1">
                <a:solidFill>
                  <a:srgbClr val="C00000"/>
                </a:solidFill>
              </a:rPr>
              <a:t>Unggulan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s.d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Triwulan</a:t>
            </a:r>
            <a:r>
              <a:rPr lang="en-US" dirty="0" smtClean="0">
                <a:solidFill>
                  <a:srgbClr val="C00000"/>
                </a:solidFill>
              </a:rPr>
              <a:t> 2 </a:t>
            </a:r>
            <a:r>
              <a:rPr lang="en-US" dirty="0" err="1" smtClean="0">
                <a:solidFill>
                  <a:srgbClr val="C00000"/>
                </a:solidFill>
              </a:rPr>
              <a:t>Tahun</a:t>
            </a:r>
            <a:r>
              <a:rPr lang="en-US" dirty="0" smtClean="0">
                <a:solidFill>
                  <a:srgbClr val="C00000"/>
                </a:solidFill>
              </a:rPr>
              <a:t> 2017:</a:t>
            </a:r>
          </a:p>
          <a:p>
            <a:pPr marL="263525" indent="-198438">
              <a:lnSpc>
                <a:spcPct val="80000"/>
              </a:lnSpc>
              <a:spcAft>
                <a:spcPts val="400"/>
              </a:spcAft>
              <a:buFont typeface="+mj-lt"/>
              <a:buAutoNum type="arabicPeriod" startAt="6"/>
              <a:tabLst>
                <a:tab pos="263525" algn="l"/>
              </a:tabLst>
            </a:pPr>
            <a:r>
              <a:rPr lang="en-US" sz="1600" dirty="0" err="1" smtClean="0">
                <a:solidFill>
                  <a:srgbClr val="003D70"/>
                </a:solidFill>
              </a:rPr>
              <a:t>Laporan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Evaluasi</a:t>
            </a:r>
            <a:r>
              <a:rPr lang="en-US" sz="1600" dirty="0" smtClean="0">
                <a:solidFill>
                  <a:srgbClr val="003D70"/>
                </a:solidFill>
              </a:rPr>
              <a:t> &amp; </a:t>
            </a:r>
            <a:r>
              <a:rPr lang="en-US" sz="1600" dirty="0" err="1" smtClean="0">
                <a:solidFill>
                  <a:srgbClr val="003D70"/>
                </a:solidFill>
              </a:rPr>
              <a:t>Laporan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Tindak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Lanjut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Hasil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Evaluasi</a:t>
            </a:r>
            <a:r>
              <a:rPr lang="en-US" sz="1600" dirty="0" smtClean="0">
                <a:solidFill>
                  <a:srgbClr val="003D70"/>
                </a:solidFill>
              </a:rPr>
              <a:t> (</a:t>
            </a:r>
            <a:r>
              <a:rPr lang="en-US" sz="1600" dirty="0" err="1" smtClean="0">
                <a:solidFill>
                  <a:srgbClr val="003D70"/>
                </a:solidFill>
              </a:rPr>
              <a:t>untuk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Gratifikasi</a:t>
            </a:r>
            <a:r>
              <a:rPr lang="en-US" sz="1600" dirty="0" smtClean="0">
                <a:solidFill>
                  <a:srgbClr val="003D70"/>
                </a:solidFill>
              </a:rPr>
              <a:t>, </a:t>
            </a:r>
            <a:r>
              <a:rPr lang="en-US" sz="1600" dirty="0" err="1" smtClean="0">
                <a:solidFill>
                  <a:srgbClr val="003D70"/>
                </a:solidFill>
              </a:rPr>
              <a:t>Pengaduan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Masyarakat</a:t>
            </a:r>
            <a:r>
              <a:rPr lang="en-US" sz="1600" dirty="0" smtClean="0">
                <a:solidFill>
                  <a:srgbClr val="003D70"/>
                </a:solidFill>
              </a:rPr>
              <a:t>, </a:t>
            </a:r>
            <a:r>
              <a:rPr lang="en-US" sz="1600" i="1" dirty="0" smtClean="0">
                <a:solidFill>
                  <a:srgbClr val="003D70"/>
                </a:solidFill>
              </a:rPr>
              <a:t>Whistle Blowing System, </a:t>
            </a:r>
            <a:r>
              <a:rPr lang="en-US" sz="1600" dirty="0" err="1" smtClean="0">
                <a:solidFill>
                  <a:srgbClr val="003D70"/>
                </a:solidFill>
              </a:rPr>
              <a:t>Penanganan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Konflik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Kepentingan</a:t>
            </a:r>
            <a:r>
              <a:rPr lang="en-US" sz="1600" dirty="0" smtClean="0">
                <a:solidFill>
                  <a:srgbClr val="003D70"/>
                </a:solidFill>
              </a:rPr>
              <a:t>, </a:t>
            </a:r>
            <a:r>
              <a:rPr lang="en-US" sz="1600" dirty="0" err="1" smtClean="0">
                <a:solidFill>
                  <a:srgbClr val="003D70"/>
                </a:solidFill>
              </a:rPr>
              <a:t>Zona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Integritas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dan</a:t>
            </a:r>
            <a:r>
              <a:rPr lang="en-US" sz="1600" dirty="0" smtClean="0">
                <a:solidFill>
                  <a:srgbClr val="003D70"/>
                </a:solidFill>
              </a:rPr>
              <a:t> WBK)</a:t>
            </a:r>
            <a:endParaRPr lang="id-ID" sz="1600" dirty="0" smtClean="0">
              <a:solidFill>
                <a:srgbClr val="003D70"/>
              </a:solidFill>
            </a:endParaRP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+mj-lt"/>
              <a:buAutoNum type="arabicPeriod" startAt="6"/>
            </a:pPr>
            <a:r>
              <a:rPr lang="id-ID" sz="1600" dirty="0" smtClean="0">
                <a:solidFill>
                  <a:srgbClr val="003D70"/>
                </a:solidFill>
              </a:rPr>
              <a:t>Sosialisasi Gratifikasi, </a:t>
            </a:r>
            <a:r>
              <a:rPr lang="en-US" sz="1600" dirty="0" err="1">
                <a:solidFill>
                  <a:srgbClr val="003D70"/>
                </a:solidFill>
              </a:rPr>
              <a:t>Penanganan</a:t>
            </a:r>
            <a:r>
              <a:rPr lang="en-US" sz="1600" dirty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Konflik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Kepentingan</a:t>
            </a:r>
            <a:r>
              <a:rPr lang="id-ID" sz="1600" dirty="0" smtClean="0">
                <a:solidFill>
                  <a:srgbClr val="003D70"/>
                </a:solidFill>
              </a:rPr>
              <a:t>, Pengaduan Masyarakat dan </a:t>
            </a:r>
            <a:r>
              <a:rPr lang="en-US" sz="1600" i="1" dirty="0">
                <a:solidFill>
                  <a:srgbClr val="003D70"/>
                </a:solidFill>
              </a:rPr>
              <a:t>Whistle Blowing </a:t>
            </a:r>
            <a:r>
              <a:rPr lang="en-US" sz="1600" i="1" dirty="0" smtClean="0">
                <a:solidFill>
                  <a:srgbClr val="003D70"/>
                </a:solidFill>
              </a:rPr>
              <a:t>System</a:t>
            </a:r>
            <a:endParaRPr lang="id-ID" sz="1600" i="1" dirty="0" smtClean="0">
              <a:solidFill>
                <a:srgbClr val="003D70"/>
              </a:solidFill>
            </a:endParaRP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+mj-lt"/>
              <a:buAutoNum type="arabicPeriod" startAt="6"/>
            </a:pPr>
            <a:r>
              <a:rPr lang="id-ID" sz="1600" i="1" dirty="0" smtClean="0">
                <a:solidFill>
                  <a:srgbClr val="003D70"/>
                </a:solidFill>
              </a:rPr>
              <a:t>Knowledge Sharing </a:t>
            </a:r>
            <a:r>
              <a:rPr lang="id-ID" sz="1600" dirty="0" smtClean="0">
                <a:solidFill>
                  <a:srgbClr val="003D70"/>
                </a:solidFill>
              </a:rPr>
              <a:t>Penerapan ZI-WBK dengan Kementerian Keuangan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/>
          <a:srcRect l="4841" t="10836" r="65264" b="14256"/>
          <a:stretch/>
        </p:blipFill>
        <p:spPr bwMode="auto">
          <a:xfrm rot="20937466">
            <a:off x="4298400" y="1275506"/>
            <a:ext cx="1637922" cy="216192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 cstate="print"/>
          <a:srcRect l="52183" t="20144" r="14247" b="7839"/>
          <a:stretch/>
        </p:blipFill>
        <p:spPr bwMode="auto">
          <a:xfrm rot="1049059">
            <a:off x="7286411" y="1595758"/>
            <a:ext cx="1504770" cy="186440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4" cstate="print"/>
          <a:srcRect l="52018" t="22197" r="12988" b="11214"/>
          <a:stretch/>
        </p:blipFill>
        <p:spPr bwMode="auto">
          <a:xfrm rot="240980">
            <a:off x="6235889" y="1189625"/>
            <a:ext cx="1610414" cy="203511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5" cstate="print"/>
          <a:srcRect l="40520" t="20397" r="34742" b="17755"/>
          <a:stretch/>
        </p:blipFill>
        <p:spPr bwMode="auto">
          <a:xfrm>
            <a:off x="5247430" y="1665926"/>
            <a:ext cx="1620180" cy="2018618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/>
          <a:srcRect l="10183"/>
          <a:stretch/>
        </p:blipFill>
        <p:spPr>
          <a:xfrm rot="20424282">
            <a:off x="275448" y="4894909"/>
            <a:ext cx="2199023" cy="154465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87624" y="3873305"/>
            <a:ext cx="2502844" cy="176526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/>
          <a:srcRect l="10340" t="20842"/>
          <a:stretch/>
        </p:blipFill>
        <p:spPr>
          <a:xfrm rot="908672">
            <a:off x="2786069" y="4825232"/>
            <a:ext cx="2152603" cy="165408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1663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Area 3: </a:t>
            </a:r>
          </a:p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Penguatan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Akuntabilitas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Kinerja</a:t>
            </a:r>
            <a: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id-ID" sz="2800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37125" t="20000" r="37032" b="14456"/>
          <a:stretch>
            <a:fillRect/>
          </a:stretch>
        </p:blipFill>
        <p:spPr bwMode="auto">
          <a:xfrm>
            <a:off x="323528" y="1124744"/>
            <a:ext cx="2376264" cy="2952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306759" y="1196752"/>
            <a:ext cx="344170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 err="1" smtClean="0">
                <a:solidFill>
                  <a:srgbClr val="C00000"/>
                </a:solidFill>
              </a:rPr>
              <a:t>Capaian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Program </a:t>
            </a:r>
            <a:r>
              <a:rPr lang="en-US" sz="2000" dirty="0" err="1">
                <a:solidFill>
                  <a:srgbClr val="C00000"/>
                </a:solidFill>
              </a:rPr>
              <a:t>Unggulan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s.d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Triwulan</a:t>
            </a:r>
            <a:r>
              <a:rPr lang="en-US" sz="2000" dirty="0" smtClean="0">
                <a:solidFill>
                  <a:srgbClr val="C00000"/>
                </a:solidFill>
              </a:rPr>
              <a:t> 2 </a:t>
            </a:r>
            <a:r>
              <a:rPr lang="en-US" sz="2000" dirty="0" err="1" smtClean="0">
                <a:solidFill>
                  <a:srgbClr val="C00000"/>
                </a:solidFill>
              </a:rPr>
              <a:t>Tahun</a:t>
            </a:r>
            <a:r>
              <a:rPr lang="en-US" sz="2000" dirty="0" smtClean="0">
                <a:solidFill>
                  <a:srgbClr val="C00000"/>
                </a:solidFill>
              </a:rPr>
              <a:t> 2017:</a:t>
            </a: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dirty="0" err="1" smtClean="0">
                <a:solidFill>
                  <a:srgbClr val="003D70"/>
                </a:solidFill>
              </a:rPr>
              <a:t>Aplikasi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i="1" dirty="0" smtClean="0">
                <a:solidFill>
                  <a:srgbClr val="003D70"/>
                </a:solidFill>
              </a:rPr>
              <a:t>e-performance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untuk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pengukuran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kinerja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Eselon</a:t>
            </a:r>
            <a:r>
              <a:rPr lang="en-US" dirty="0" smtClean="0">
                <a:solidFill>
                  <a:srgbClr val="003D70"/>
                </a:solidFill>
              </a:rPr>
              <a:t> I </a:t>
            </a:r>
            <a:r>
              <a:rPr lang="en-US" dirty="0" err="1" smtClean="0">
                <a:solidFill>
                  <a:srgbClr val="003D70"/>
                </a:solidFill>
              </a:rPr>
              <a:t>dan</a:t>
            </a:r>
            <a:r>
              <a:rPr lang="en-US" dirty="0" smtClean="0">
                <a:solidFill>
                  <a:srgbClr val="003D70"/>
                </a:solidFill>
              </a:rPr>
              <a:t> II</a:t>
            </a:r>
            <a:endParaRPr lang="id-ID" dirty="0" smtClean="0">
              <a:solidFill>
                <a:srgbClr val="003D70"/>
              </a:solidFill>
            </a:endParaRP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003D70"/>
                </a:solidFill>
              </a:rPr>
              <a:t>Draft SOP </a:t>
            </a:r>
            <a:r>
              <a:rPr lang="en-US" dirty="0" err="1" smtClean="0">
                <a:solidFill>
                  <a:srgbClr val="003D70"/>
                </a:solidFill>
              </a:rPr>
              <a:t>Penyusunan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Laporan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Kinerja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dirty="0" err="1" smtClean="0">
                <a:solidFill>
                  <a:srgbClr val="003D70"/>
                </a:solidFill>
              </a:rPr>
              <a:t>Nilai</a:t>
            </a:r>
            <a:r>
              <a:rPr lang="en-US" dirty="0" smtClean="0">
                <a:solidFill>
                  <a:srgbClr val="003D70"/>
                </a:solidFill>
              </a:rPr>
              <a:t> SAKIP </a:t>
            </a:r>
            <a:r>
              <a:rPr lang="en-US" dirty="0" err="1" smtClean="0">
                <a:solidFill>
                  <a:srgbClr val="003D70"/>
                </a:solidFill>
              </a:rPr>
              <a:t>Kementerian</a:t>
            </a:r>
            <a:r>
              <a:rPr lang="en-US" dirty="0" smtClean="0">
                <a:solidFill>
                  <a:srgbClr val="003D70"/>
                </a:solidFill>
              </a:rPr>
              <a:t> PPN/</a:t>
            </a:r>
            <a:r>
              <a:rPr lang="en-US" dirty="0" err="1" smtClean="0">
                <a:solidFill>
                  <a:srgbClr val="003D70"/>
                </a:solidFill>
              </a:rPr>
              <a:t>Bappenas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meningkat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menjadi</a:t>
            </a:r>
            <a:r>
              <a:rPr lang="en-US" dirty="0" smtClean="0">
                <a:solidFill>
                  <a:srgbClr val="003D70"/>
                </a:solidFill>
              </a:rPr>
              <a:t> 76.23</a:t>
            </a: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+mj-lt"/>
              <a:buAutoNum type="arabicPeriod"/>
            </a:pPr>
            <a:endParaRPr lang="en-US" sz="1600" dirty="0" smtClean="0">
              <a:latin typeface="Calibri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860032" y="4077072"/>
            <a:ext cx="4104456" cy="248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7625" indent="-47625">
              <a:spcAft>
                <a:spcPts val="1200"/>
              </a:spcAft>
            </a:pPr>
            <a:r>
              <a:rPr lang="en-US" sz="2000" dirty="0" err="1" smtClean="0">
                <a:solidFill>
                  <a:srgbClr val="C00000"/>
                </a:solidFill>
              </a:rPr>
              <a:t>Rencana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Program </a:t>
            </a:r>
            <a:r>
              <a:rPr lang="en-US" sz="2000" dirty="0" err="1">
                <a:solidFill>
                  <a:srgbClr val="C00000"/>
                </a:solidFill>
              </a:rPr>
              <a:t>Unggulan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hingga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Des 2017:</a:t>
            </a: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Arial" pitchFamily="34" charset="0"/>
              <a:buChar char="•"/>
            </a:pPr>
            <a:r>
              <a:rPr lang="en-US" sz="1700" dirty="0" err="1" smtClean="0">
                <a:solidFill>
                  <a:srgbClr val="003D70"/>
                </a:solidFill>
              </a:rPr>
              <a:t>Penyempurnaan</a:t>
            </a:r>
            <a:r>
              <a:rPr lang="en-US" sz="1700" dirty="0" smtClean="0">
                <a:solidFill>
                  <a:srgbClr val="003D70"/>
                </a:solidFill>
              </a:rPr>
              <a:t> </a:t>
            </a:r>
            <a:r>
              <a:rPr lang="en-US" sz="1700" dirty="0" err="1" smtClean="0">
                <a:solidFill>
                  <a:srgbClr val="003D70"/>
                </a:solidFill>
              </a:rPr>
              <a:t>indikator</a:t>
            </a:r>
            <a:r>
              <a:rPr lang="en-US" sz="1700" dirty="0" smtClean="0">
                <a:solidFill>
                  <a:srgbClr val="003D70"/>
                </a:solidFill>
              </a:rPr>
              <a:t> </a:t>
            </a:r>
            <a:r>
              <a:rPr lang="en-US" sz="1700" dirty="0" err="1" smtClean="0">
                <a:solidFill>
                  <a:srgbClr val="003D70"/>
                </a:solidFill>
              </a:rPr>
              <a:t>kinerja</a:t>
            </a:r>
            <a:r>
              <a:rPr lang="en-US" sz="1700" dirty="0" smtClean="0">
                <a:solidFill>
                  <a:srgbClr val="003D70"/>
                </a:solidFill>
              </a:rPr>
              <a:t> </a:t>
            </a:r>
            <a:r>
              <a:rPr lang="en-US" sz="1700" dirty="0" err="1" smtClean="0">
                <a:solidFill>
                  <a:srgbClr val="003D70"/>
                </a:solidFill>
              </a:rPr>
              <a:t>organisasi</a:t>
            </a:r>
            <a:r>
              <a:rPr lang="en-US" sz="1700" dirty="0" smtClean="0">
                <a:solidFill>
                  <a:srgbClr val="003D70"/>
                </a:solidFill>
              </a:rPr>
              <a:t> </a:t>
            </a:r>
            <a:r>
              <a:rPr lang="en-US" sz="1700" dirty="0" err="1" smtClean="0">
                <a:solidFill>
                  <a:srgbClr val="003D70"/>
                </a:solidFill>
              </a:rPr>
              <a:t>dan</a:t>
            </a:r>
            <a:r>
              <a:rPr lang="en-US" sz="1700" dirty="0" smtClean="0">
                <a:solidFill>
                  <a:srgbClr val="003D70"/>
                </a:solidFill>
              </a:rPr>
              <a:t> </a:t>
            </a:r>
            <a:r>
              <a:rPr lang="en-US" sz="1700" dirty="0" err="1" smtClean="0">
                <a:solidFill>
                  <a:srgbClr val="003D70"/>
                </a:solidFill>
              </a:rPr>
              <a:t>sistem</a:t>
            </a:r>
            <a:r>
              <a:rPr lang="en-US" sz="1700" dirty="0" smtClean="0">
                <a:solidFill>
                  <a:srgbClr val="003D70"/>
                </a:solidFill>
              </a:rPr>
              <a:t> </a:t>
            </a:r>
            <a:r>
              <a:rPr lang="en-US" sz="1700" dirty="0" err="1" smtClean="0">
                <a:solidFill>
                  <a:srgbClr val="003D70"/>
                </a:solidFill>
              </a:rPr>
              <a:t>manajemen</a:t>
            </a:r>
            <a:r>
              <a:rPr lang="en-US" sz="1700" dirty="0" smtClean="0">
                <a:solidFill>
                  <a:srgbClr val="003D70"/>
                </a:solidFill>
              </a:rPr>
              <a:t> </a:t>
            </a:r>
            <a:r>
              <a:rPr lang="en-US" sz="1700" dirty="0" err="1" smtClean="0">
                <a:solidFill>
                  <a:srgbClr val="003D70"/>
                </a:solidFill>
              </a:rPr>
              <a:t>kinerja</a:t>
            </a:r>
            <a:endParaRPr lang="id-ID" sz="1700" dirty="0" err="1" smtClean="0">
              <a:solidFill>
                <a:srgbClr val="003D70"/>
              </a:solidFill>
            </a:endParaRP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Arial" pitchFamily="34" charset="0"/>
              <a:buChar char="•"/>
            </a:pPr>
            <a:r>
              <a:rPr lang="id-ID" sz="1700" i="1" dirty="0" smtClean="0">
                <a:solidFill>
                  <a:srgbClr val="003D70"/>
                </a:solidFill>
              </a:rPr>
              <a:t>Cascading</a:t>
            </a:r>
            <a:r>
              <a:rPr lang="en-US" sz="1700" dirty="0" smtClean="0">
                <a:solidFill>
                  <a:srgbClr val="003D70"/>
                </a:solidFill>
              </a:rPr>
              <a:t> </a:t>
            </a:r>
            <a:r>
              <a:rPr lang="en-US" sz="1700" dirty="0" err="1" smtClean="0">
                <a:solidFill>
                  <a:srgbClr val="003D70"/>
                </a:solidFill>
              </a:rPr>
              <a:t>indikator</a:t>
            </a:r>
            <a:r>
              <a:rPr lang="en-US" sz="1700" dirty="0" smtClean="0">
                <a:solidFill>
                  <a:srgbClr val="003D70"/>
                </a:solidFill>
              </a:rPr>
              <a:t> </a:t>
            </a:r>
            <a:r>
              <a:rPr lang="en-US" sz="1700" dirty="0" err="1" smtClean="0">
                <a:solidFill>
                  <a:srgbClr val="003D70"/>
                </a:solidFill>
              </a:rPr>
              <a:t>kinerja</a:t>
            </a:r>
            <a:r>
              <a:rPr lang="en-US" sz="1700" dirty="0" smtClean="0">
                <a:solidFill>
                  <a:srgbClr val="003D70"/>
                </a:solidFill>
              </a:rPr>
              <a:t> </a:t>
            </a:r>
            <a:r>
              <a:rPr lang="en-US" sz="1700" dirty="0" err="1" smtClean="0">
                <a:solidFill>
                  <a:srgbClr val="003D70"/>
                </a:solidFill>
              </a:rPr>
              <a:t>organisasi</a:t>
            </a:r>
            <a:r>
              <a:rPr lang="en-US" sz="1700" dirty="0" smtClean="0">
                <a:solidFill>
                  <a:srgbClr val="003D70"/>
                </a:solidFill>
              </a:rPr>
              <a:t> </a:t>
            </a:r>
            <a:r>
              <a:rPr lang="en-US" sz="1700" dirty="0" err="1" smtClean="0">
                <a:solidFill>
                  <a:srgbClr val="003D70"/>
                </a:solidFill>
              </a:rPr>
              <a:t>ke</a:t>
            </a:r>
            <a:r>
              <a:rPr lang="en-US" sz="1700" dirty="0" smtClean="0">
                <a:solidFill>
                  <a:srgbClr val="003D70"/>
                </a:solidFill>
              </a:rPr>
              <a:t> </a:t>
            </a:r>
            <a:r>
              <a:rPr lang="en-US" sz="1700" dirty="0" err="1" smtClean="0">
                <a:solidFill>
                  <a:srgbClr val="003D70"/>
                </a:solidFill>
              </a:rPr>
              <a:t>individu</a:t>
            </a:r>
            <a:endParaRPr lang="en-US" sz="1700" dirty="0" smtClean="0">
              <a:solidFill>
                <a:srgbClr val="003D70"/>
              </a:solidFill>
            </a:endParaRP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Arial" pitchFamily="34" charset="0"/>
              <a:buChar char="•"/>
            </a:pPr>
            <a:r>
              <a:rPr lang="en-US" sz="1700" dirty="0" err="1" smtClean="0">
                <a:solidFill>
                  <a:srgbClr val="003D70"/>
                </a:solidFill>
              </a:rPr>
              <a:t>Penyempurnaan</a:t>
            </a:r>
            <a:r>
              <a:rPr lang="en-US" sz="1700" dirty="0" smtClean="0">
                <a:solidFill>
                  <a:srgbClr val="003D70"/>
                </a:solidFill>
              </a:rPr>
              <a:t> </a:t>
            </a:r>
            <a:r>
              <a:rPr lang="en-US" sz="1700" dirty="0" err="1" smtClean="0">
                <a:solidFill>
                  <a:srgbClr val="003D70"/>
                </a:solidFill>
              </a:rPr>
              <a:t>aplikasi</a:t>
            </a:r>
            <a:r>
              <a:rPr lang="en-US" sz="1700" dirty="0" smtClean="0">
                <a:solidFill>
                  <a:srgbClr val="003D70"/>
                </a:solidFill>
              </a:rPr>
              <a:t> </a:t>
            </a:r>
            <a:r>
              <a:rPr lang="en-US" sz="1700" i="1" dirty="0" smtClean="0">
                <a:solidFill>
                  <a:srgbClr val="003D70"/>
                </a:solidFill>
              </a:rPr>
              <a:t>e-performance</a:t>
            </a: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Arial" pitchFamily="34" charset="0"/>
              <a:buChar char="•"/>
            </a:pPr>
            <a:r>
              <a:rPr lang="en-US" sz="1700" dirty="0" err="1" smtClean="0">
                <a:solidFill>
                  <a:srgbClr val="003D70"/>
                </a:solidFill>
              </a:rPr>
              <a:t>Finalisasi</a:t>
            </a:r>
            <a:r>
              <a:rPr lang="en-US" sz="1700" dirty="0" smtClean="0">
                <a:solidFill>
                  <a:srgbClr val="003D70"/>
                </a:solidFill>
              </a:rPr>
              <a:t> SOP </a:t>
            </a:r>
            <a:r>
              <a:rPr lang="en-US" sz="1700" dirty="0" err="1" smtClean="0">
                <a:solidFill>
                  <a:srgbClr val="003D70"/>
                </a:solidFill>
              </a:rPr>
              <a:t>Penyusunan</a:t>
            </a:r>
            <a:r>
              <a:rPr lang="en-US" sz="1700" dirty="0" smtClean="0">
                <a:solidFill>
                  <a:srgbClr val="003D70"/>
                </a:solidFill>
              </a:rPr>
              <a:t> </a:t>
            </a:r>
            <a:r>
              <a:rPr lang="en-US" sz="1700" dirty="0" err="1" smtClean="0">
                <a:solidFill>
                  <a:srgbClr val="003D70"/>
                </a:solidFill>
              </a:rPr>
              <a:t>Laporan</a:t>
            </a:r>
            <a:r>
              <a:rPr lang="en-US" sz="1700" dirty="0" smtClean="0">
                <a:solidFill>
                  <a:srgbClr val="003D70"/>
                </a:solidFill>
              </a:rPr>
              <a:t> </a:t>
            </a:r>
            <a:r>
              <a:rPr lang="en-US" sz="1700" dirty="0" err="1" smtClean="0">
                <a:solidFill>
                  <a:srgbClr val="003D70"/>
                </a:solidFill>
              </a:rPr>
              <a:t>Kinerja</a:t>
            </a:r>
            <a:endParaRPr lang="id-ID" sz="1700" dirty="0" err="1" smtClean="0">
              <a:solidFill>
                <a:srgbClr val="003D7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68760"/>
            <a:ext cx="2852454" cy="2736304"/>
          </a:xfrm>
          <a:prstGeom prst="rect">
            <a:avLst/>
          </a:prstGeom>
          <a:ln w="127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2" name="Chart 41"/>
          <p:cNvGraphicFramePr/>
          <p:nvPr>
            <p:extLst>
              <p:ext uri="{D42A27DB-BD31-4B8C-83A1-F6EECF244321}">
                <p14:modId xmlns="" xmlns:p14="http://schemas.microsoft.com/office/powerpoint/2010/main" val="872437877"/>
              </p:ext>
            </p:extLst>
          </p:nvPr>
        </p:nvGraphicFramePr>
        <p:xfrm>
          <a:off x="251520" y="4077072"/>
          <a:ext cx="4824536" cy="2383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99592" y="6433591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Perkembangan</a:t>
            </a:r>
            <a:r>
              <a:rPr lang="en-US" sz="1400" dirty="0" smtClean="0"/>
              <a:t> </a:t>
            </a:r>
            <a:r>
              <a:rPr lang="en-US" sz="1400" dirty="0" err="1" smtClean="0"/>
              <a:t>Nilai</a:t>
            </a:r>
            <a:r>
              <a:rPr lang="en-US" sz="1400" dirty="0" smtClean="0"/>
              <a:t> SAKIP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268760"/>
            <a:ext cx="4176464" cy="497784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d-ID" sz="2200" dirty="0" smtClean="0"/>
              <a:t>Hibah dari Asian Development Bank (ADB) dalam bentuk </a:t>
            </a:r>
            <a:r>
              <a:rPr lang="id-ID" sz="2200" i="1" dirty="0" smtClean="0"/>
              <a:t>Small Scale Technical Asistance</a:t>
            </a:r>
            <a:r>
              <a:rPr lang="en-US" sz="2200" i="1" dirty="0" smtClean="0"/>
              <a:t>.</a:t>
            </a:r>
            <a:endParaRPr lang="id-ID" sz="2200" i="1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d-ID" sz="2200" dirty="0" smtClean="0"/>
              <a:t>Konsultan ada 2 orang: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id-ID" sz="1900" dirty="0" smtClean="0"/>
              <a:t>1 orang konsultan internasional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id-ID" sz="1900" dirty="0" smtClean="0"/>
              <a:t>1 orang konsultan nasional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d-ID" sz="2200" dirty="0" smtClean="0"/>
              <a:t>Masa pengerjaan: Juli 2017 s.d</a:t>
            </a:r>
            <a:r>
              <a:rPr lang="en-US" sz="2200" dirty="0" smtClean="0"/>
              <a:t> </a:t>
            </a:r>
            <a:r>
              <a:rPr lang="en-US" sz="2200" dirty="0" err="1" smtClean="0"/>
              <a:t>maksimal</a:t>
            </a:r>
            <a:r>
              <a:rPr lang="id-ID" sz="2200" dirty="0" smtClean="0"/>
              <a:t> Juli 2018</a:t>
            </a:r>
            <a:r>
              <a:rPr lang="en-US" sz="2400" dirty="0" smtClean="0"/>
              <a:t>.</a:t>
            </a:r>
            <a:r>
              <a:rPr lang="id-ID" sz="2400" dirty="0" smtClean="0"/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d-ID" sz="2200" i="1" dirty="0" smtClean="0"/>
              <a:t>Output</a:t>
            </a:r>
            <a:r>
              <a:rPr lang="id-ID" sz="2200" dirty="0" smtClean="0"/>
              <a:t> :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id-ID" sz="1900" dirty="0" smtClean="0"/>
              <a:t>Pedoman </a:t>
            </a:r>
            <a:r>
              <a:rPr lang="id-ID" sz="1900" i="1" dirty="0" smtClean="0"/>
              <a:t>Performance Management System</a:t>
            </a:r>
            <a:r>
              <a:rPr lang="id-ID" sz="1900" dirty="0" smtClean="0"/>
              <a:t> </a:t>
            </a:r>
            <a:r>
              <a:rPr lang="en-US" sz="1900" dirty="0" smtClean="0"/>
              <a:t>(PMS) d</a:t>
            </a:r>
            <a:r>
              <a:rPr lang="id-ID" sz="1900" dirty="0" smtClean="0"/>
              <a:t>i Bappenas (PMS Manual)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id-ID" sz="1900" i="1" dirty="0" smtClean="0"/>
              <a:t>Cascading</a:t>
            </a:r>
            <a:r>
              <a:rPr lang="id-ID" sz="1900" dirty="0" smtClean="0"/>
              <a:t> IKU hingga level staf/perencana (contoh pada 7 unit kerja)</a:t>
            </a:r>
            <a:endParaRPr lang="id-ID" sz="19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89248" y="116632"/>
            <a:ext cx="7859216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Penyempurnaan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Sistem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Manajemen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Kinerja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 &amp;</a:t>
            </a:r>
          </a:p>
          <a:p>
            <a:pPr>
              <a:lnSpc>
                <a:spcPct val="80000"/>
              </a:lnSpc>
            </a:pPr>
            <a:r>
              <a:rPr lang="en-US" sz="2800" b="1" i="1" dirty="0" smtClean="0">
                <a:solidFill>
                  <a:schemeClr val="accent4">
                    <a:lumMod val="75000"/>
                  </a:schemeClr>
                </a:solidFill>
              </a:rPr>
              <a:t>Cascading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 IKU</a:t>
            </a:r>
            <a: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id-ID" sz="2800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4716016" y="1570276"/>
            <a:ext cx="4070548" cy="4676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285750" algn="just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d-ID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Wawancara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dengan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685800" lvl="1" indent="-285750" algn="just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Menteri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dan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Sesmen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lvl="1" indent="-285750" algn="just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10 </a:t>
            </a:r>
            <a:r>
              <a:rPr lang="en-US" dirty="0" err="1" smtClean="0"/>
              <a:t>Pejabat</a:t>
            </a:r>
            <a:r>
              <a:rPr lang="en-US" dirty="0" smtClean="0"/>
              <a:t> </a:t>
            </a:r>
            <a:r>
              <a:rPr lang="en-US" dirty="0" err="1" smtClean="0"/>
              <a:t>Eselon</a:t>
            </a:r>
            <a:r>
              <a:rPr lang="en-US" dirty="0" smtClean="0"/>
              <a:t> I (</a:t>
            </a:r>
            <a:r>
              <a:rPr lang="en-US" dirty="0" err="1" smtClean="0"/>
              <a:t>Deputi</a:t>
            </a:r>
            <a:r>
              <a:rPr lang="en-US" dirty="0" smtClean="0"/>
              <a:t> &amp; </a:t>
            </a:r>
            <a:r>
              <a:rPr lang="en-US" dirty="0" err="1" smtClean="0"/>
              <a:t>Irtama</a:t>
            </a:r>
            <a:r>
              <a:rPr lang="en-US" dirty="0" smtClean="0"/>
              <a:t>)</a:t>
            </a:r>
          </a:p>
          <a:p>
            <a:pPr marL="685800" lvl="1" indent="-285750" algn="just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Pejabat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Eselon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II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terpilih</a:t>
            </a:r>
            <a:endParaRPr kumimoji="0" lang="id-ID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85750" algn="just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d-ID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FGD dengan para pejabat eselon III dan para perencana (muda, madya, utama) yang merupakan perwakilan dari unit kerja eselon II</a:t>
            </a:r>
            <a:r>
              <a:rPr lang="en-US" dirty="0" smtClean="0"/>
              <a:t> (</a:t>
            </a:r>
            <a:r>
              <a:rPr lang="id-ID" dirty="0" smtClean="0"/>
              <a:t>3 </a:t>
            </a:r>
            <a:r>
              <a:rPr lang="en-US" dirty="0" err="1" smtClean="0"/>
              <a:t>sesi</a:t>
            </a:r>
            <a:r>
              <a:rPr lang="en-US" dirty="0" smtClean="0"/>
              <a:t> </a:t>
            </a:r>
            <a:r>
              <a:rPr lang="id-ID" dirty="0" smtClean="0"/>
              <a:t>@ 15 peserta</a:t>
            </a:r>
            <a:r>
              <a:rPr lang="en-US" dirty="0" smtClean="0"/>
              <a:t>)</a:t>
            </a:r>
            <a:endParaRPr lang="id-ID" dirty="0" smtClean="0"/>
          </a:p>
          <a:p>
            <a:pPr marL="342900" marR="0" lvl="0" indent="-285750" algn="just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d-ID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Wawancara dengan Menpan (Tim Evaluator RB Bappenas)</a:t>
            </a:r>
          </a:p>
          <a:p>
            <a:pPr marL="342900" marR="0" lvl="0" indent="-285750" algn="just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d-ID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Waktu pelaksanaan wawancara &amp; FGD: Agustus 2017</a:t>
            </a:r>
            <a:endParaRPr kumimoji="0" lang="id-ID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6016" y="1268760"/>
            <a:ext cx="2251298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Pengumpulan</a:t>
            </a:r>
            <a:r>
              <a:rPr lang="en-US" dirty="0" smtClean="0">
                <a:solidFill>
                  <a:schemeClr val="bg1"/>
                </a:solidFill>
              </a:rPr>
              <a:t> Data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562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47" y="1441780"/>
            <a:ext cx="2813433" cy="218095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1663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Area 4: </a:t>
            </a:r>
          </a:p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Penguatan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Kelembagaan</a:t>
            </a:r>
            <a: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id-ID" sz="2800" dirty="0"/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rcRect l="14355" t="21705" r="50658" b="8269"/>
          <a:stretch>
            <a:fillRect/>
          </a:stretch>
        </p:blipFill>
        <p:spPr bwMode="auto">
          <a:xfrm>
            <a:off x="3923928" y="1297764"/>
            <a:ext cx="2267744" cy="268104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033" y="2924944"/>
            <a:ext cx="2965287" cy="208823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706665"/>
            <a:ext cx="2880320" cy="274667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35496" y="1124744"/>
            <a:ext cx="3726484" cy="2592288"/>
          </a:xfrm>
        </p:spPr>
        <p:txBody>
          <a:bodyPr>
            <a:normAutofit lnSpcReduction="10000"/>
          </a:bodyPr>
          <a:lstStyle/>
          <a:p>
            <a:pPr marL="11113" indent="-11113" algn="just">
              <a:buNone/>
            </a:pPr>
            <a:r>
              <a:rPr lang="en-US" sz="1800" dirty="0" err="1" smtClean="0">
                <a:solidFill>
                  <a:srgbClr val="C00000"/>
                </a:solidFill>
              </a:rPr>
              <a:t>Capaian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>
                <a:solidFill>
                  <a:srgbClr val="C00000"/>
                </a:solidFill>
              </a:rPr>
              <a:t>Program </a:t>
            </a:r>
            <a:r>
              <a:rPr lang="en-US" sz="1800" dirty="0" err="1">
                <a:solidFill>
                  <a:srgbClr val="C00000"/>
                </a:solidFill>
              </a:rPr>
              <a:t>Unggulan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s.d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Triwulan</a:t>
            </a:r>
            <a:r>
              <a:rPr lang="en-US" sz="1800" dirty="0" smtClean="0">
                <a:solidFill>
                  <a:srgbClr val="C00000"/>
                </a:solidFill>
              </a:rPr>
              <a:t> 2 </a:t>
            </a:r>
            <a:r>
              <a:rPr lang="en-US" sz="1800" dirty="0" err="1" smtClean="0">
                <a:solidFill>
                  <a:srgbClr val="C00000"/>
                </a:solidFill>
              </a:rPr>
              <a:t>Tahun</a:t>
            </a:r>
            <a:r>
              <a:rPr lang="en-US" sz="1800" dirty="0" smtClean="0">
                <a:solidFill>
                  <a:srgbClr val="C00000"/>
                </a:solidFill>
              </a:rPr>
              <a:t> 2017:</a:t>
            </a:r>
          </a:p>
          <a:p>
            <a:pPr marL="338138" indent="-233363" algn="just">
              <a:buFont typeface="+mj-lt"/>
              <a:buAutoNum type="arabicPeriod"/>
            </a:pPr>
            <a:r>
              <a:rPr lang="en-US" sz="1600" dirty="0" err="1" smtClean="0">
                <a:solidFill>
                  <a:srgbClr val="003D70"/>
                </a:solidFill>
              </a:rPr>
              <a:t>Permen</a:t>
            </a:r>
            <a:r>
              <a:rPr lang="en-US" sz="1600" dirty="0" smtClean="0">
                <a:solidFill>
                  <a:srgbClr val="003D70"/>
                </a:solidFill>
              </a:rPr>
              <a:t> PPN/</a:t>
            </a:r>
            <a:r>
              <a:rPr lang="en-US" sz="1600" dirty="0" err="1" smtClean="0">
                <a:solidFill>
                  <a:srgbClr val="003D70"/>
                </a:solidFill>
              </a:rPr>
              <a:t>Kepala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Bappenas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Nomor</a:t>
            </a:r>
            <a:r>
              <a:rPr lang="en-US" sz="1600" dirty="0" smtClean="0">
                <a:solidFill>
                  <a:srgbClr val="003D70"/>
                </a:solidFill>
              </a:rPr>
              <a:t> 6 </a:t>
            </a:r>
            <a:r>
              <a:rPr lang="en-US" sz="1600" dirty="0" err="1" smtClean="0">
                <a:solidFill>
                  <a:srgbClr val="003D70"/>
                </a:solidFill>
              </a:rPr>
              <a:t>Tahun</a:t>
            </a:r>
            <a:r>
              <a:rPr lang="en-US" sz="1600" dirty="0" smtClean="0">
                <a:solidFill>
                  <a:srgbClr val="003D70"/>
                </a:solidFill>
              </a:rPr>
              <a:t> 2017 </a:t>
            </a:r>
            <a:r>
              <a:rPr lang="en-US" sz="1600" dirty="0" err="1" smtClean="0">
                <a:solidFill>
                  <a:srgbClr val="003D70"/>
                </a:solidFill>
              </a:rPr>
              <a:t>tentang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Perubahan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atas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Permen</a:t>
            </a:r>
            <a:r>
              <a:rPr lang="en-US" sz="1600" dirty="0" smtClean="0">
                <a:solidFill>
                  <a:srgbClr val="003D70"/>
                </a:solidFill>
              </a:rPr>
              <a:t> PPN/</a:t>
            </a:r>
            <a:r>
              <a:rPr lang="en-US" sz="1600" dirty="0" err="1" smtClean="0">
                <a:solidFill>
                  <a:srgbClr val="003D70"/>
                </a:solidFill>
              </a:rPr>
              <a:t>Kepala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Bappenas</a:t>
            </a:r>
            <a:r>
              <a:rPr lang="en-US" sz="1600" dirty="0" smtClean="0">
                <a:solidFill>
                  <a:srgbClr val="003D70"/>
                </a:solidFill>
              </a:rPr>
              <a:t> No 4 </a:t>
            </a:r>
            <a:r>
              <a:rPr lang="en-US" sz="1600" dirty="0" err="1" smtClean="0">
                <a:solidFill>
                  <a:srgbClr val="003D70"/>
                </a:solidFill>
              </a:rPr>
              <a:t>Tahun</a:t>
            </a:r>
            <a:r>
              <a:rPr lang="en-US" sz="1600" dirty="0" smtClean="0">
                <a:solidFill>
                  <a:srgbClr val="003D70"/>
                </a:solidFill>
              </a:rPr>
              <a:t> 2016 </a:t>
            </a:r>
            <a:r>
              <a:rPr lang="en-US" sz="1600" dirty="0" err="1" smtClean="0">
                <a:solidFill>
                  <a:srgbClr val="003D70"/>
                </a:solidFill>
              </a:rPr>
              <a:t>tentang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Organisasi</a:t>
            </a:r>
            <a:r>
              <a:rPr lang="en-US" sz="1600" dirty="0" smtClean="0">
                <a:solidFill>
                  <a:srgbClr val="003D70"/>
                </a:solidFill>
              </a:rPr>
              <a:t> &amp; Tata </a:t>
            </a:r>
            <a:r>
              <a:rPr lang="en-US" sz="1600" dirty="0" err="1" smtClean="0">
                <a:solidFill>
                  <a:srgbClr val="003D70"/>
                </a:solidFill>
              </a:rPr>
              <a:t>Kerja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Kementerian</a:t>
            </a:r>
            <a:r>
              <a:rPr lang="en-US" sz="1600" dirty="0" smtClean="0">
                <a:solidFill>
                  <a:srgbClr val="003D70"/>
                </a:solidFill>
              </a:rPr>
              <a:t> PPN/</a:t>
            </a:r>
            <a:r>
              <a:rPr lang="en-US" sz="1600" dirty="0" err="1" smtClean="0">
                <a:solidFill>
                  <a:srgbClr val="003D70"/>
                </a:solidFill>
              </a:rPr>
              <a:t>Bappenas</a:t>
            </a:r>
            <a:endParaRPr lang="id-ID" sz="1600" dirty="0" smtClean="0">
              <a:solidFill>
                <a:srgbClr val="003D70"/>
              </a:solidFill>
            </a:endParaRPr>
          </a:p>
          <a:p>
            <a:pPr marL="338138" indent="-233363" algn="just">
              <a:buFont typeface="+mj-lt"/>
              <a:buAutoNum type="arabicPeriod"/>
            </a:pPr>
            <a:r>
              <a:rPr lang="en-US" sz="1600" dirty="0" err="1" smtClean="0">
                <a:solidFill>
                  <a:srgbClr val="003D70"/>
                </a:solidFill>
              </a:rPr>
              <a:t>Permen</a:t>
            </a:r>
            <a:r>
              <a:rPr lang="en-US" sz="1600" dirty="0" smtClean="0">
                <a:solidFill>
                  <a:srgbClr val="003D70"/>
                </a:solidFill>
              </a:rPr>
              <a:t> PPN/</a:t>
            </a:r>
            <a:r>
              <a:rPr lang="en-US" sz="1600" dirty="0" err="1" smtClean="0">
                <a:solidFill>
                  <a:srgbClr val="003D70"/>
                </a:solidFill>
              </a:rPr>
              <a:t>Kepala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Bappenas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Nomor</a:t>
            </a:r>
            <a:r>
              <a:rPr lang="en-US" sz="1600" dirty="0" smtClean="0">
                <a:solidFill>
                  <a:srgbClr val="003D70"/>
                </a:solidFill>
              </a:rPr>
              <a:t> 7 </a:t>
            </a:r>
            <a:r>
              <a:rPr lang="en-US" sz="1600" dirty="0" err="1" smtClean="0">
                <a:solidFill>
                  <a:srgbClr val="003D70"/>
                </a:solidFill>
              </a:rPr>
              <a:t>Tahun</a:t>
            </a:r>
            <a:r>
              <a:rPr lang="en-US" sz="1600" dirty="0" smtClean="0">
                <a:solidFill>
                  <a:srgbClr val="003D70"/>
                </a:solidFill>
              </a:rPr>
              <a:t> 2017 </a:t>
            </a:r>
            <a:r>
              <a:rPr lang="en-US" sz="1600" dirty="0" err="1" smtClean="0">
                <a:solidFill>
                  <a:srgbClr val="003D70"/>
                </a:solidFill>
              </a:rPr>
              <a:t>tentang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Sekretariat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Manajemen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Eksekutif</a:t>
            </a:r>
            <a:r>
              <a:rPr lang="en-US" sz="1600" dirty="0" smtClean="0">
                <a:solidFill>
                  <a:srgbClr val="003D70"/>
                </a:solidFill>
              </a:rPr>
              <a:t> KNKS</a:t>
            </a:r>
          </a:p>
          <a:p>
            <a:pPr algn="just"/>
            <a:endParaRPr lang="en-US" sz="1800" i="1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413468" y="4293096"/>
            <a:ext cx="3726484" cy="19442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11113" lvl="0" indent="-11113" algn="just">
              <a:spcBef>
                <a:spcPct val="20000"/>
              </a:spcBef>
              <a:defRPr/>
            </a:pPr>
            <a:r>
              <a:rPr kumimoji="0" lang="en-US" sz="19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Rencana</a:t>
            </a:r>
            <a:r>
              <a:rPr kumimoji="0" lang="en-US" sz="19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Program </a:t>
            </a:r>
            <a:r>
              <a:rPr lang="en-US" sz="2000" dirty="0" err="1">
                <a:solidFill>
                  <a:srgbClr val="C00000"/>
                </a:solidFill>
              </a:rPr>
              <a:t>Unggulan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1900" dirty="0" err="1" smtClean="0">
                <a:solidFill>
                  <a:srgbClr val="C00000"/>
                </a:solidFill>
              </a:rPr>
              <a:t>hingga</a:t>
            </a:r>
            <a:r>
              <a:rPr lang="en-US" sz="1900" dirty="0" smtClean="0">
                <a:solidFill>
                  <a:srgbClr val="C00000"/>
                </a:solidFill>
              </a:rPr>
              <a:t> Des 2017</a:t>
            </a:r>
            <a:r>
              <a:rPr kumimoji="0" lang="en-US" sz="19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lang="en-US" sz="1900" dirty="0" smtClean="0">
              <a:solidFill>
                <a:srgbClr val="C00000"/>
              </a:solidFill>
            </a:endParaRPr>
          </a:p>
          <a:p>
            <a:pPr marL="334963" marR="0" lvl="0" indent="-22542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err="1" smtClean="0">
                <a:solidFill>
                  <a:srgbClr val="003D70"/>
                </a:solidFill>
              </a:rPr>
              <a:t>Analisis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jabatan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untuk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jabatan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fungsional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umum</a:t>
            </a:r>
            <a:r>
              <a:rPr lang="en-US" dirty="0" smtClean="0">
                <a:solidFill>
                  <a:srgbClr val="003D70"/>
                </a:solidFill>
              </a:rPr>
              <a:t> (</a:t>
            </a:r>
            <a:r>
              <a:rPr lang="en-US" dirty="0" err="1" smtClean="0">
                <a:solidFill>
                  <a:srgbClr val="003D70"/>
                </a:solidFill>
              </a:rPr>
              <a:t>pelaksana</a:t>
            </a:r>
            <a:r>
              <a:rPr lang="en-US" dirty="0" smtClean="0">
                <a:solidFill>
                  <a:srgbClr val="003D70"/>
                </a:solidFill>
              </a:rPr>
              <a:t>)</a:t>
            </a:r>
          </a:p>
          <a:p>
            <a:pPr marL="334963" marR="0" lvl="0" indent="-22542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err="1" smtClean="0">
                <a:solidFill>
                  <a:srgbClr val="003D70"/>
                </a:solidFill>
              </a:rPr>
              <a:t>Telaah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pembentukan</a:t>
            </a:r>
            <a:r>
              <a:rPr lang="en-US" dirty="0" smtClean="0">
                <a:solidFill>
                  <a:srgbClr val="003D70"/>
                </a:solidFill>
              </a:rPr>
              <a:t> ULP </a:t>
            </a:r>
            <a:r>
              <a:rPr lang="en-US" dirty="0" err="1" smtClean="0">
                <a:solidFill>
                  <a:srgbClr val="003D70"/>
                </a:solidFill>
              </a:rPr>
              <a:t>sebagai</a:t>
            </a:r>
            <a:r>
              <a:rPr lang="en-US" dirty="0" smtClean="0">
                <a:solidFill>
                  <a:srgbClr val="003D70"/>
                </a:solidFill>
              </a:rPr>
              <a:t> unit </a:t>
            </a:r>
            <a:r>
              <a:rPr lang="en-US" dirty="0" err="1" smtClean="0">
                <a:solidFill>
                  <a:srgbClr val="003D70"/>
                </a:solidFill>
              </a:rPr>
              <a:t>permanen</a:t>
            </a:r>
            <a:endParaRPr lang="en-US" dirty="0" smtClean="0">
              <a:solidFill>
                <a:srgbClr val="003D70"/>
              </a:solidFill>
            </a:endParaRPr>
          </a:p>
          <a:p>
            <a:pPr marL="334963" marR="0" lvl="0" indent="-22542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err="1" smtClean="0">
                <a:solidFill>
                  <a:srgbClr val="003D70"/>
                </a:solidFill>
              </a:rPr>
              <a:t>Evaluasi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Organisasi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Kementerian</a:t>
            </a:r>
            <a:r>
              <a:rPr lang="en-US" dirty="0" smtClean="0">
                <a:solidFill>
                  <a:srgbClr val="003D70"/>
                </a:solidFill>
              </a:rPr>
              <a:t> PPN/</a:t>
            </a:r>
            <a:r>
              <a:rPr lang="en-US" dirty="0" err="1" smtClean="0">
                <a:solidFill>
                  <a:srgbClr val="003D70"/>
                </a:solidFill>
              </a:rPr>
              <a:t>Bappenas</a:t>
            </a:r>
            <a:endParaRPr lang="en-US" dirty="0" smtClean="0">
              <a:solidFill>
                <a:srgbClr val="003D70"/>
              </a:solidFill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1663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Area 5a: </a:t>
            </a:r>
          </a:p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Penguatan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 Tata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Laksana</a:t>
            </a:r>
            <a: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id-ID" sz="2800" dirty="0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179512" y="1052736"/>
            <a:ext cx="4788024" cy="3312368"/>
          </a:xfrm>
        </p:spPr>
        <p:txBody>
          <a:bodyPr>
            <a:noAutofit/>
          </a:bodyPr>
          <a:lstStyle/>
          <a:p>
            <a:pPr marL="11113" indent="-11113" algn="just">
              <a:spcBef>
                <a:spcPts val="400"/>
              </a:spcBef>
              <a:buNone/>
            </a:pPr>
            <a:r>
              <a:rPr lang="en-US" sz="1800" dirty="0" err="1" smtClean="0">
                <a:solidFill>
                  <a:srgbClr val="C00000"/>
                </a:solidFill>
              </a:rPr>
              <a:t>Capaian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>
                <a:solidFill>
                  <a:srgbClr val="C00000"/>
                </a:solidFill>
              </a:rPr>
              <a:t>Program </a:t>
            </a:r>
            <a:r>
              <a:rPr lang="en-US" sz="1800" dirty="0" err="1">
                <a:solidFill>
                  <a:srgbClr val="C00000"/>
                </a:solidFill>
              </a:rPr>
              <a:t>Unggulan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s.d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Triwulan</a:t>
            </a:r>
            <a:r>
              <a:rPr lang="en-US" sz="1800" dirty="0" smtClean="0">
                <a:solidFill>
                  <a:srgbClr val="C00000"/>
                </a:solidFill>
              </a:rPr>
              <a:t> 2 </a:t>
            </a:r>
            <a:r>
              <a:rPr lang="en-US" sz="1800" dirty="0" err="1" smtClean="0">
                <a:solidFill>
                  <a:srgbClr val="C00000"/>
                </a:solidFill>
              </a:rPr>
              <a:t>Tahun</a:t>
            </a:r>
            <a:r>
              <a:rPr lang="en-US" sz="1800" dirty="0" smtClean="0">
                <a:solidFill>
                  <a:srgbClr val="C00000"/>
                </a:solidFill>
              </a:rPr>
              <a:t> 2017:</a:t>
            </a:r>
            <a:endParaRPr lang="en-US" sz="600" dirty="0" smtClean="0">
              <a:solidFill>
                <a:srgbClr val="C00000"/>
              </a:solidFill>
            </a:endParaRPr>
          </a:p>
          <a:p>
            <a:pPr marL="290513" indent="-233363" algn="just">
              <a:lnSpc>
                <a:spcPct val="80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400" dirty="0" err="1" smtClean="0">
                <a:solidFill>
                  <a:srgbClr val="003D70"/>
                </a:solidFill>
              </a:rPr>
              <a:t>Permen</a:t>
            </a:r>
            <a:r>
              <a:rPr lang="en-US" sz="1400" dirty="0" smtClean="0">
                <a:solidFill>
                  <a:srgbClr val="003D70"/>
                </a:solidFill>
              </a:rPr>
              <a:t> PPN/</a:t>
            </a:r>
            <a:r>
              <a:rPr lang="en-US" sz="1400" dirty="0" err="1" smtClean="0">
                <a:solidFill>
                  <a:srgbClr val="003D70"/>
                </a:solidFill>
              </a:rPr>
              <a:t>Kepala</a:t>
            </a:r>
            <a:r>
              <a:rPr lang="en-US" sz="1400" dirty="0" smtClean="0">
                <a:solidFill>
                  <a:srgbClr val="003D70"/>
                </a:solidFill>
              </a:rPr>
              <a:t> </a:t>
            </a:r>
            <a:r>
              <a:rPr lang="en-US" sz="1400" dirty="0" err="1" smtClean="0">
                <a:solidFill>
                  <a:srgbClr val="003D70"/>
                </a:solidFill>
              </a:rPr>
              <a:t>Bappenas</a:t>
            </a:r>
            <a:r>
              <a:rPr lang="en-US" sz="1400" dirty="0" smtClean="0">
                <a:solidFill>
                  <a:srgbClr val="003D70"/>
                </a:solidFill>
              </a:rPr>
              <a:t> No. 1 </a:t>
            </a:r>
            <a:r>
              <a:rPr lang="en-US" sz="1400" dirty="0" err="1" smtClean="0">
                <a:solidFill>
                  <a:srgbClr val="003D70"/>
                </a:solidFill>
              </a:rPr>
              <a:t>Tahun</a:t>
            </a:r>
            <a:r>
              <a:rPr lang="en-US" sz="1400" dirty="0" smtClean="0">
                <a:solidFill>
                  <a:srgbClr val="003D70"/>
                </a:solidFill>
              </a:rPr>
              <a:t> 2016 </a:t>
            </a:r>
            <a:r>
              <a:rPr lang="en-US" sz="1400" dirty="0" err="1" smtClean="0">
                <a:solidFill>
                  <a:srgbClr val="003D70"/>
                </a:solidFill>
              </a:rPr>
              <a:t>tentang</a:t>
            </a:r>
            <a:r>
              <a:rPr lang="en-US" sz="1400" dirty="0" smtClean="0">
                <a:solidFill>
                  <a:srgbClr val="003D70"/>
                </a:solidFill>
              </a:rPr>
              <a:t> </a:t>
            </a:r>
            <a:r>
              <a:rPr lang="en-US" sz="1400" dirty="0" err="1" smtClean="0">
                <a:solidFill>
                  <a:srgbClr val="003D70"/>
                </a:solidFill>
              </a:rPr>
              <a:t>Pedoman</a:t>
            </a:r>
            <a:r>
              <a:rPr lang="en-US" sz="1400" dirty="0" smtClean="0">
                <a:solidFill>
                  <a:srgbClr val="003D70"/>
                </a:solidFill>
              </a:rPr>
              <a:t> </a:t>
            </a:r>
            <a:r>
              <a:rPr lang="en-US" sz="1400" dirty="0" err="1" smtClean="0">
                <a:solidFill>
                  <a:srgbClr val="003D70"/>
                </a:solidFill>
              </a:rPr>
              <a:t>Penyusunan</a:t>
            </a:r>
            <a:r>
              <a:rPr lang="en-US" sz="1400" dirty="0" smtClean="0">
                <a:solidFill>
                  <a:srgbClr val="003D70"/>
                </a:solidFill>
              </a:rPr>
              <a:t> Tata </a:t>
            </a:r>
            <a:r>
              <a:rPr lang="en-US" sz="1400" dirty="0" err="1" smtClean="0">
                <a:solidFill>
                  <a:srgbClr val="003D70"/>
                </a:solidFill>
              </a:rPr>
              <a:t>Laksana</a:t>
            </a:r>
            <a:r>
              <a:rPr lang="en-US" sz="1400" dirty="0" smtClean="0">
                <a:solidFill>
                  <a:srgbClr val="003D70"/>
                </a:solidFill>
              </a:rPr>
              <a:t> </a:t>
            </a:r>
            <a:r>
              <a:rPr lang="en-US" sz="1400" dirty="0" err="1" smtClean="0">
                <a:solidFill>
                  <a:srgbClr val="003D70"/>
                </a:solidFill>
              </a:rPr>
              <a:t>dan</a:t>
            </a:r>
            <a:r>
              <a:rPr lang="en-US" sz="1400" dirty="0" smtClean="0">
                <a:solidFill>
                  <a:srgbClr val="003D70"/>
                </a:solidFill>
              </a:rPr>
              <a:t> SOP </a:t>
            </a:r>
            <a:r>
              <a:rPr lang="en-US" sz="1400" dirty="0" err="1" smtClean="0">
                <a:solidFill>
                  <a:srgbClr val="003D70"/>
                </a:solidFill>
              </a:rPr>
              <a:t>Administrasi</a:t>
            </a:r>
            <a:r>
              <a:rPr lang="en-US" sz="1400" dirty="0" smtClean="0">
                <a:solidFill>
                  <a:srgbClr val="003D70"/>
                </a:solidFill>
              </a:rPr>
              <a:t> </a:t>
            </a:r>
            <a:r>
              <a:rPr lang="en-US" sz="1400" dirty="0" err="1" smtClean="0">
                <a:solidFill>
                  <a:srgbClr val="003D70"/>
                </a:solidFill>
              </a:rPr>
              <a:t>Pemerintah</a:t>
            </a:r>
            <a:r>
              <a:rPr lang="en-US" sz="1400" dirty="0" smtClean="0">
                <a:solidFill>
                  <a:srgbClr val="003D70"/>
                </a:solidFill>
              </a:rPr>
              <a:t> </a:t>
            </a:r>
            <a:r>
              <a:rPr lang="en-US" sz="1400" dirty="0" err="1" smtClean="0">
                <a:solidFill>
                  <a:srgbClr val="003D70"/>
                </a:solidFill>
              </a:rPr>
              <a:t>di</a:t>
            </a:r>
            <a:r>
              <a:rPr lang="en-US" sz="1400" dirty="0" smtClean="0">
                <a:solidFill>
                  <a:srgbClr val="003D70"/>
                </a:solidFill>
              </a:rPr>
              <a:t> </a:t>
            </a:r>
            <a:r>
              <a:rPr lang="en-US" sz="1400" dirty="0" err="1" smtClean="0">
                <a:solidFill>
                  <a:srgbClr val="003D70"/>
                </a:solidFill>
              </a:rPr>
              <a:t>Kementerian</a:t>
            </a:r>
            <a:r>
              <a:rPr lang="en-US" sz="1400" dirty="0" smtClean="0">
                <a:solidFill>
                  <a:srgbClr val="003D70"/>
                </a:solidFill>
              </a:rPr>
              <a:t> PPN/</a:t>
            </a:r>
            <a:r>
              <a:rPr lang="en-US" sz="1400" dirty="0" err="1" smtClean="0">
                <a:solidFill>
                  <a:srgbClr val="003D70"/>
                </a:solidFill>
              </a:rPr>
              <a:t>Bappenas</a:t>
            </a:r>
            <a:r>
              <a:rPr lang="en-US" sz="1400" dirty="0" smtClean="0">
                <a:solidFill>
                  <a:srgbClr val="003D70"/>
                </a:solidFill>
              </a:rPr>
              <a:t> </a:t>
            </a:r>
          </a:p>
          <a:p>
            <a:pPr marL="290513" indent="-233363" algn="just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400" dirty="0" err="1" smtClean="0">
                <a:solidFill>
                  <a:srgbClr val="003D70"/>
                </a:solidFill>
              </a:rPr>
              <a:t>Permen</a:t>
            </a:r>
            <a:r>
              <a:rPr lang="en-US" sz="1400" dirty="0" smtClean="0">
                <a:solidFill>
                  <a:srgbClr val="003D70"/>
                </a:solidFill>
              </a:rPr>
              <a:t> PPN/</a:t>
            </a:r>
            <a:r>
              <a:rPr lang="en-US" sz="1400" dirty="0" err="1" smtClean="0">
                <a:solidFill>
                  <a:srgbClr val="003D70"/>
                </a:solidFill>
              </a:rPr>
              <a:t>Kepala</a:t>
            </a:r>
            <a:r>
              <a:rPr lang="en-US" sz="1400" dirty="0" smtClean="0">
                <a:solidFill>
                  <a:srgbClr val="003D70"/>
                </a:solidFill>
              </a:rPr>
              <a:t> </a:t>
            </a:r>
            <a:r>
              <a:rPr lang="en-US" sz="1400" dirty="0" err="1" smtClean="0">
                <a:solidFill>
                  <a:srgbClr val="003D70"/>
                </a:solidFill>
              </a:rPr>
              <a:t>Bappenas</a:t>
            </a:r>
            <a:r>
              <a:rPr lang="en-US" sz="1400" dirty="0" smtClean="0">
                <a:solidFill>
                  <a:srgbClr val="003D70"/>
                </a:solidFill>
              </a:rPr>
              <a:t> No. 5 </a:t>
            </a:r>
            <a:r>
              <a:rPr lang="en-US" sz="1400" dirty="0" err="1" smtClean="0">
                <a:solidFill>
                  <a:srgbClr val="003D70"/>
                </a:solidFill>
              </a:rPr>
              <a:t>Tahun</a:t>
            </a:r>
            <a:r>
              <a:rPr lang="en-US" sz="1400" dirty="0" smtClean="0">
                <a:solidFill>
                  <a:srgbClr val="003D70"/>
                </a:solidFill>
              </a:rPr>
              <a:t> 2016 </a:t>
            </a:r>
            <a:r>
              <a:rPr lang="en-US" sz="1400" dirty="0" err="1" smtClean="0">
                <a:solidFill>
                  <a:srgbClr val="003D70"/>
                </a:solidFill>
              </a:rPr>
              <a:t>tentang</a:t>
            </a:r>
            <a:r>
              <a:rPr lang="en-US" sz="1400" dirty="0" smtClean="0">
                <a:solidFill>
                  <a:srgbClr val="003D70"/>
                </a:solidFill>
              </a:rPr>
              <a:t> </a:t>
            </a:r>
            <a:r>
              <a:rPr lang="en-US" sz="1400" dirty="0" err="1" smtClean="0">
                <a:solidFill>
                  <a:srgbClr val="003D70"/>
                </a:solidFill>
              </a:rPr>
              <a:t>Perencanaan</a:t>
            </a:r>
            <a:r>
              <a:rPr lang="en-US" sz="1400" dirty="0" smtClean="0">
                <a:solidFill>
                  <a:srgbClr val="003D70"/>
                </a:solidFill>
              </a:rPr>
              <a:t>, </a:t>
            </a:r>
            <a:r>
              <a:rPr lang="en-US" sz="1400" dirty="0" err="1" smtClean="0">
                <a:solidFill>
                  <a:srgbClr val="003D70"/>
                </a:solidFill>
              </a:rPr>
              <a:t>Pelaksanaan</a:t>
            </a:r>
            <a:r>
              <a:rPr lang="en-US" sz="1400" dirty="0" smtClean="0">
                <a:solidFill>
                  <a:srgbClr val="003D70"/>
                </a:solidFill>
              </a:rPr>
              <a:t>, </a:t>
            </a:r>
            <a:r>
              <a:rPr lang="en-US" sz="1400" dirty="0" err="1" smtClean="0">
                <a:solidFill>
                  <a:srgbClr val="003D70"/>
                </a:solidFill>
              </a:rPr>
              <a:t>Pelaporan</a:t>
            </a:r>
            <a:r>
              <a:rPr lang="en-US" sz="1400" dirty="0" smtClean="0">
                <a:solidFill>
                  <a:srgbClr val="003D70"/>
                </a:solidFill>
              </a:rPr>
              <a:t>, </a:t>
            </a:r>
            <a:r>
              <a:rPr lang="en-US" sz="1400" dirty="0" err="1" smtClean="0">
                <a:solidFill>
                  <a:srgbClr val="003D70"/>
                </a:solidFill>
              </a:rPr>
              <a:t>Pemantauan</a:t>
            </a:r>
            <a:r>
              <a:rPr lang="en-US" sz="1400" dirty="0" smtClean="0">
                <a:solidFill>
                  <a:srgbClr val="003D70"/>
                </a:solidFill>
              </a:rPr>
              <a:t>, &amp; </a:t>
            </a:r>
            <a:r>
              <a:rPr lang="en-US" sz="1400" dirty="0" err="1" smtClean="0">
                <a:solidFill>
                  <a:srgbClr val="003D70"/>
                </a:solidFill>
              </a:rPr>
              <a:t>Evaluasi</a:t>
            </a:r>
            <a:r>
              <a:rPr lang="en-US" sz="1400" dirty="0" smtClean="0">
                <a:solidFill>
                  <a:srgbClr val="003D70"/>
                </a:solidFill>
              </a:rPr>
              <a:t> </a:t>
            </a:r>
            <a:r>
              <a:rPr lang="en-US" sz="1400" dirty="0" err="1" smtClean="0">
                <a:solidFill>
                  <a:srgbClr val="003D70"/>
                </a:solidFill>
              </a:rPr>
              <a:t>Kegiatan</a:t>
            </a:r>
            <a:r>
              <a:rPr lang="en-US" sz="1400" dirty="0" smtClean="0">
                <a:solidFill>
                  <a:srgbClr val="003D70"/>
                </a:solidFill>
              </a:rPr>
              <a:t> &amp; </a:t>
            </a:r>
            <a:r>
              <a:rPr lang="en-US" sz="1400" dirty="0" err="1" smtClean="0">
                <a:solidFill>
                  <a:srgbClr val="003D70"/>
                </a:solidFill>
              </a:rPr>
              <a:t>Anggaran</a:t>
            </a:r>
            <a:endParaRPr lang="en-US" sz="1400" dirty="0" smtClean="0">
              <a:solidFill>
                <a:srgbClr val="003D70"/>
              </a:solidFill>
            </a:endParaRPr>
          </a:p>
          <a:p>
            <a:pPr marL="290513" indent="-233363" algn="just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400" dirty="0" err="1" smtClean="0">
                <a:solidFill>
                  <a:srgbClr val="003D70"/>
                </a:solidFill>
              </a:rPr>
              <a:t>Permen</a:t>
            </a:r>
            <a:r>
              <a:rPr lang="en-US" sz="1400" dirty="0" smtClean="0">
                <a:solidFill>
                  <a:srgbClr val="003D70"/>
                </a:solidFill>
              </a:rPr>
              <a:t> PPN/</a:t>
            </a:r>
            <a:r>
              <a:rPr lang="en-US" sz="1400" dirty="0" err="1" smtClean="0">
                <a:solidFill>
                  <a:srgbClr val="003D70"/>
                </a:solidFill>
              </a:rPr>
              <a:t>Kepala</a:t>
            </a:r>
            <a:r>
              <a:rPr lang="en-US" sz="1400" dirty="0" smtClean="0">
                <a:solidFill>
                  <a:srgbClr val="003D70"/>
                </a:solidFill>
              </a:rPr>
              <a:t> </a:t>
            </a:r>
            <a:r>
              <a:rPr lang="en-US" sz="1400" dirty="0" err="1" smtClean="0">
                <a:solidFill>
                  <a:srgbClr val="003D70"/>
                </a:solidFill>
              </a:rPr>
              <a:t>Bappenas</a:t>
            </a:r>
            <a:r>
              <a:rPr lang="en-US" sz="1400" dirty="0" smtClean="0">
                <a:solidFill>
                  <a:srgbClr val="003D70"/>
                </a:solidFill>
              </a:rPr>
              <a:t> No. 6 </a:t>
            </a:r>
            <a:r>
              <a:rPr lang="en-US" sz="1400" dirty="0" err="1" smtClean="0">
                <a:solidFill>
                  <a:srgbClr val="003D70"/>
                </a:solidFill>
              </a:rPr>
              <a:t>Tahun</a:t>
            </a:r>
            <a:r>
              <a:rPr lang="en-US" sz="1400" dirty="0" smtClean="0">
                <a:solidFill>
                  <a:srgbClr val="003D70"/>
                </a:solidFill>
              </a:rPr>
              <a:t> 2016 </a:t>
            </a:r>
            <a:r>
              <a:rPr lang="en-US" sz="1400" dirty="0" err="1" smtClean="0">
                <a:solidFill>
                  <a:srgbClr val="003D70"/>
                </a:solidFill>
              </a:rPr>
              <a:t>tentang</a:t>
            </a:r>
            <a:r>
              <a:rPr lang="en-US" sz="1400" dirty="0" smtClean="0">
                <a:solidFill>
                  <a:srgbClr val="003D70"/>
                </a:solidFill>
              </a:rPr>
              <a:t> </a:t>
            </a:r>
            <a:r>
              <a:rPr lang="en-US" sz="1400" dirty="0" err="1" smtClean="0">
                <a:solidFill>
                  <a:srgbClr val="003D70"/>
                </a:solidFill>
              </a:rPr>
              <a:t>Pengelolaan</a:t>
            </a:r>
            <a:r>
              <a:rPr lang="en-US" sz="1400" dirty="0" smtClean="0">
                <a:solidFill>
                  <a:srgbClr val="003D70"/>
                </a:solidFill>
              </a:rPr>
              <a:t> PHLN </a:t>
            </a:r>
            <a:r>
              <a:rPr lang="en-US" sz="1400" dirty="0" err="1" smtClean="0">
                <a:solidFill>
                  <a:srgbClr val="003D70"/>
                </a:solidFill>
              </a:rPr>
              <a:t>di</a:t>
            </a:r>
            <a:r>
              <a:rPr lang="en-US" sz="1400" dirty="0" smtClean="0">
                <a:solidFill>
                  <a:srgbClr val="003D70"/>
                </a:solidFill>
              </a:rPr>
              <a:t> </a:t>
            </a:r>
            <a:r>
              <a:rPr lang="en-US" sz="1400" dirty="0" err="1" smtClean="0">
                <a:solidFill>
                  <a:srgbClr val="003D70"/>
                </a:solidFill>
              </a:rPr>
              <a:t>Kementerian</a:t>
            </a:r>
            <a:r>
              <a:rPr lang="en-US" sz="1400" dirty="0" smtClean="0">
                <a:solidFill>
                  <a:srgbClr val="003D70"/>
                </a:solidFill>
              </a:rPr>
              <a:t> PPN/</a:t>
            </a:r>
            <a:r>
              <a:rPr lang="en-US" sz="1400" dirty="0" err="1" smtClean="0">
                <a:solidFill>
                  <a:srgbClr val="003D70"/>
                </a:solidFill>
              </a:rPr>
              <a:t>Bappenas</a:t>
            </a:r>
            <a:endParaRPr lang="en-US" sz="1400" dirty="0" smtClean="0">
              <a:solidFill>
                <a:srgbClr val="003D70"/>
              </a:solidFill>
            </a:endParaRPr>
          </a:p>
          <a:p>
            <a:pPr marL="290513" indent="-233363" algn="just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400" dirty="0" err="1" smtClean="0">
                <a:solidFill>
                  <a:srgbClr val="003D70"/>
                </a:solidFill>
              </a:rPr>
              <a:t>Permen</a:t>
            </a:r>
            <a:r>
              <a:rPr lang="en-US" sz="1400" dirty="0" smtClean="0">
                <a:solidFill>
                  <a:srgbClr val="003D70"/>
                </a:solidFill>
              </a:rPr>
              <a:t> PPN/</a:t>
            </a:r>
            <a:r>
              <a:rPr lang="en-US" sz="1400" dirty="0" err="1" smtClean="0">
                <a:solidFill>
                  <a:srgbClr val="003D70"/>
                </a:solidFill>
              </a:rPr>
              <a:t>Kepala</a:t>
            </a:r>
            <a:r>
              <a:rPr lang="en-US" sz="1400" dirty="0" smtClean="0">
                <a:solidFill>
                  <a:srgbClr val="003D70"/>
                </a:solidFill>
              </a:rPr>
              <a:t> </a:t>
            </a:r>
            <a:r>
              <a:rPr lang="en-US" sz="1400" dirty="0" err="1" smtClean="0">
                <a:solidFill>
                  <a:srgbClr val="003D70"/>
                </a:solidFill>
              </a:rPr>
              <a:t>Bappenas</a:t>
            </a:r>
            <a:r>
              <a:rPr lang="en-US" sz="1400" dirty="0" smtClean="0">
                <a:solidFill>
                  <a:srgbClr val="003D70"/>
                </a:solidFill>
              </a:rPr>
              <a:t> No. 1 </a:t>
            </a:r>
            <a:r>
              <a:rPr lang="en-US" sz="1400" dirty="0" err="1" smtClean="0">
                <a:solidFill>
                  <a:srgbClr val="003D70"/>
                </a:solidFill>
              </a:rPr>
              <a:t>Tahun</a:t>
            </a:r>
            <a:r>
              <a:rPr lang="en-US" sz="1400" dirty="0" smtClean="0">
                <a:solidFill>
                  <a:srgbClr val="003D70"/>
                </a:solidFill>
              </a:rPr>
              <a:t> 2017 </a:t>
            </a:r>
            <a:r>
              <a:rPr lang="en-US" sz="1400" dirty="0" err="1" smtClean="0">
                <a:solidFill>
                  <a:srgbClr val="003D70"/>
                </a:solidFill>
              </a:rPr>
              <a:t>tentang</a:t>
            </a:r>
            <a:r>
              <a:rPr lang="en-US" sz="1400" dirty="0" smtClean="0">
                <a:solidFill>
                  <a:srgbClr val="003D70"/>
                </a:solidFill>
              </a:rPr>
              <a:t> </a:t>
            </a:r>
            <a:r>
              <a:rPr lang="en-US" sz="1400" dirty="0" err="1" smtClean="0">
                <a:solidFill>
                  <a:srgbClr val="003D70"/>
                </a:solidFill>
              </a:rPr>
              <a:t>Pedoman</a:t>
            </a:r>
            <a:r>
              <a:rPr lang="en-US" sz="1400" dirty="0" smtClean="0">
                <a:solidFill>
                  <a:srgbClr val="003D70"/>
                </a:solidFill>
              </a:rPr>
              <a:t> </a:t>
            </a:r>
            <a:r>
              <a:rPr lang="en-US" sz="1400" dirty="0" err="1" smtClean="0">
                <a:solidFill>
                  <a:srgbClr val="003D70"/>
                </a:solidFill>
              </a:rPr>
              <a:t>Evaluasi</a:t>
            </a:r>
            <a:r>
              <a:rPr lang="en-US" sz="1400" dirty="0" smtClean="0">
                <a:solidFill>
                  <a:srgbClr val="003D70"/>
                </a:solidFill>
              </a:rPr>
              <a:t> Pembangunan </a:t>
            </a:r>
            <a:r>
              <a:rPr lang="en-US" sz="1400" dirty="0" err="1" smtClean="0">
                <a:solidFill>
                  <a:srgbClr val="003D70"/>
                </a:solidFill>
              </a:rPr>
              <a:t>Nasional</a:t>
            </a:r>
            <a:endParaRPr lang="en-US" sz="1400" dirty="0" smtClean="0">
              <a:solidFill>
                <a:srgbClr val="003D70"/>
              </a:solidFill>
            </a:endParaRPr>
          </a:p>
          <a:p>
            <a:pPr marL="290513" indent="-233363" algn="just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400" dirty="0" smtClean="0">
                <a:solidFill>
                  <a:srgbClr val="003D70"/>
                </a:solidFill>
              </a:rPr>
              <a:t>Draft </a:t>
            </a:r>
            <a:r>
              <a:rPr lang="en-US" sz="1400" dirty="0" err="1" smtClean="0">
                <a:solidFill>
                  <a:srgbClr val="003D70"/>
                </a:solidFill>
              </a:rPr>
              <a:t>Permen</a:t>
            </a:r>
            <a:r>
              <a:rPr lang="en-US" sz="1400" dirty="0" smtClean="0">
                <a:solidFill>
                  <a:srgbClr val="003D70"/>
                </a:solidFill>
              </a:rPr>
              <a:t> PPN/</a:t>
            </a:r>
            <a:r>
              <a:rPr lang="en-US" sz="1400" dirty="0" err="1" smtClean="0">
                <a:solidFill>
                  <a:srgbClr val="003D70"/>
                </a:solidFill>
              </a:rPr>
              <a:t>Kepala</a:t>
            </a:r>
            <a:r>
              <a:rPr lang="en-US" sz="1400" dirty="0" smtClean="0">
                <a:solidFill>
                  <a:srgbClr val="003D70"/>
                </a:solidFill>
              </a:rPr>
              <a:t> </a:t>
            </a:r>
            <a:r>
              <a:rPr lang="en-US" sz="1400" dirty="0" err="1" smtClean="0">
                <a:solidFill>
                  <a:srgbClr val="003D70"/>
                </a:solidFill>
              </a:rPr>
              <a:t>Bappenas</a:t>
            </a:r>
            <a:r>
              <a:rPr lang="en-US" sz="1400" dirty="0" smtClean="0">
                <a:solidFill>
                  <a:srgbClr val="003D70"/>
                </a:solidFill>
              </a:rPr>
              <a:t> </a:t>
            </a:r>
            <a:r>
              <a:rPr lang="en-US" sz="1400" dirty="0" err="1" smtClean="0">
                <a:solidFill>
                  <a:srgbClr val="003D70"/>
                </a:solidFill>
              </a:rPr>
              <a:t>tentang</a:t>
            </a:r>
            <a:r>
              <a:rPr lang="en-US" sz="1400" dirty="0" smtClean="0">
                <a:solidFill>
                  <a:srgbClr val="003D70"/>
                </a:solidFill>
              </a:rPr>
              <a:t> Tata Cara </a:t>
            </a:r>
            <a:r>
              <a:rPr lang="en-US" sz="1400" dirty="0" err="1" smtClean="0">
                <a:solidFill>
                  <a:srgbClr val="003D70"/>
                </a:solidFill>
              </a:rPr>
              <a:t>Penyusunan</a:t>
            </a:r>
            <a:r>
              <a:rPr lang="en-US" sz="1400" dirty="0" smtClean="0">
                <a:solidFill>
                  <a:srgbClr val="003D70"/>
                </a:solidFill>
              </a:rPr>
              <a:t> RKP (</a:t>
            </a:r>
            <a:r>
              <a:rPr lang="en-US" sz="1400" dirty="0" err="1" smtClean="0">
                <a:solidFill>
                  <a:srgbClr val="003D70"/>
                </a:solidFill>
              </a:rPr>
              <a:t>perubahan</a:t>
            </a:r>
            <a:r>
              <a:rPr lang="en-US" sz="1400" dirty="0" smtClean="0">
                <a:solidFill>
                  <a:srgbClr val="003D70"/>
                </a:solidFill>
              </a:rPr>
              <a:t> </a:t>
            </a:r>
            <a:r>
              <a:rPr lang="en-US" sz="1400" dirty="0" err="1" smtClean="0">
                <a:solidFill>
                  <a:srgbClr val="003D70"/>
                </a:solidFill>
              </a:rPr>
              <a:t>Permen</a:t>
            </a:r>
            <a:r>
              <a:rPr lang="en-US" sz="1400" dirty="0" smtClean="0">
                <a:solidFill>
                  <a:srgbClr val="003D70"/>
                </a:solidFill>
              </a:rPr>
              <a:t> PPN/Ka. </a:t>
            </a:r>
            <a:r>
              <a:rPr lang="en-US" sz="1400" dirty="0" err="1" smtClean="0">
                <a:solidFill>
                  <a:srgbClr val="003D70"/>
                </a:solidFill>
              </a:rPr>
              <a:t>Bappenas</a:t>
            </a:r>
            <a:r>
              <a:rPr lang="en-US" sz="1400" dirty="0" smtClean="0">
                <a:solidFill>
                  <a:srgbClr val="003D70"/>
                </a:solidFill>
              </a:rPr>
              <a:t> No. 8 </a:t>
            </a:r>
            <a:r>
              <a:rPr lang="en-US" sz="1400" dirty="0" err="1" smtClean="0">
                <a:solidFill>
                  <a:srgbClr val="003D70"/>
                </a:solidFill>
              </a:rPr>
              <a:t>Tahun</a:t>
            </a:r>
            <a:r>
              <a:rPr lang="en-US" sz="1400" dirty="0" smtClean="0">
                <a:solidFill>
                  <a:srgbClr val="003D70"/>
                </a:solidFill>
              </a:rPr>
              <a:t> 2007)</a:t>
            </a:r>
            <a:endParaRPr lang="id-ID" sz="1400" dirty="0" smtClean="0">
              <a:solidFill>
                <a:srgbClr val="003D70"/>
              </a:solidFill>
            </a:endParaRPr>
          </a:p>
          <a:p>
            <a:pPr marL="290513" indent="-233363" algn="just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400" dirty="0" smtClean="0">
                <a:solidFill>
                  <a:srgbClr val="003D70"/>
                </a:solidFill>
                <a:sym typeface="Wingdings" pitchFamily="2" charset="2"/>
              </a:rPr>
              <a:t>Draft </a:t>
            </a:r>
            <a:r>
              <a:rPr lang="en-US" sz="1400" dirty="0" err="1" smtClean="0">
                <a:solidFill>
                  <a:srgbClr val="003D70"/>
                </a:solidFill>
                <a:sym typeface="Wingdings" pitchFamily="2" charset="2"/>
              </a:rPr>
              <a:t>Keputusan</a:t>
            </a:r>
            <a:r>
              <a:rPr lang="en-US" sz="1400" dirty="0" smtClean="0">
                <a:solidFill>
                  <a:srgbClr val="003D70"/>
                </a:solidFill>
                <a:sym typeface="Wingdings" pitchFamily="2" charset="2"/>
              </a:rPr>
              <a:t> </a:t>
            </a:r>
            <a:r>
              <a:rPr lang="en-US" sz="1400" dirty="0" err="1" smtClean="0">
                <a:solidFill>
                  <a:srgbClr val="003D70"/>
                </a:solidFill>
                <a:sym typeface="Wingdings" pitchFamily="2" charset="2"/>
              </a:rPr>
              <a:t>Menteri</a:t>
            </a:r>
            <a:r>
              <a:rPr lang="en-US" sz="1400" dirty="0" smtClean="0">
                <a:solidFill>
                  <a:srgbClr val="003D70"/>
                </a:solidFill>
                <a:sym typeface="Wingdings" pitchFamily="2" charset="2"/>
              </a:rPr>
              <a:t> PPN/</a:t>
            </a:r>
            <a:r>
              <a:rPr lang="en-US" sz="1400" dirty="0" err="1" smtClean="0">
                <a:solidFill>
                  <a:srgbClr val="003D70"/>
                </a:solidFill>
                <a:sym typeface="Wingdings" pitchFamily="2" charset="2"/>
              </a:rPr>
              <a:t>Kepala</a:t>
            </a:r>
            <a:r>
              <a:rPr lang="en-US" sz="1400" dirty="0" smtClean="0">
                <a:solidFill>
                  <a:srgbClr val="003D70"/>
                </a:solidFill>
                <a:sym typeface="Wingdings" pitchFamily="2" charset="2"/>
              </a:rPr>
              <a:t> </a:t>
            </a:r>
            <a:r>
              <a:rPr lang="en-US" sz="1400" dirty="0" err="1" smtClean="0">
                <a:solidFill>
                  <a:srgbClr val="003D70"/>
                </a:solidFill>
                <a:sym typeface="Wingdings" pitchFamily="2" charset="2"/>
              </a:rPr>
              <a:t>Bappenas</a:t>
            </a:r>
            <a:r>
              <a:rPr lang="en-US" sz="1400" dirty="0" smtClean="0">
                <a:solidFill>
                  <a:srgbClr val="003D70"/>
                </a:solidFill>
                <a:sym typeface="Wingdings" pitchFamily="2" charset="2"/>
              </a:rPr>
              <a:t> </a:t>
            </a:r>
            <a:r>
              <a:rPr lang="en-US" sz="1400" dirty="0" err="1" smtClean="0">
                <a:solidFill>
                  <a:srgbClr val="003D70"/>
                </a:solidFill>
                <a:sym typeface="Wingdings" pitchFamily="2" charset="2"/>
              </a:rPr>
              <a:t>tentang</a:t>
            </a:r>
            <a:r>
              <a:rPr lang="en-US" sz="1400" dirty="0" smtClean="0">
                <a:solidFill>
                  <a:srgbClr val="003D70"/>
                </a:solidFill>
                <a:sym typeface="Wingdings" pitchFamily="2" charset="2"/>
              </a:rPr>
              <a:t> </a:t>
            </a:r>
            <a:r>
              <a:rPr lang="en-US" sz="1400" dirty="0" err="1" smtClean="0">
                <a:solidFill>
                  <a:srgbClr val="003D70"/>
                </a:solidFill>
                <a:sym typeface="Wingdings" pitchFamily="2" charset="2"/>
              </a:rPr>
              <a:t>Peta</a:t>
            </a:r>
            <a:r>
              <a:rPr lang="en-US" sz="1400" dirty="0" smtClean="0">
                <a:solidFill>
                  <a:srgbClr val="003D70"/>
                </a:solidFill>
                <a:sym typeface="Wingdings" pitchFamily="2" charset="2"/>
              </a:rPr>
              <a:t> Tata </a:t>
            </a:r>
            <a:r>
              <a:rPr lang="en-US" sz="1400" dirty="0" err="1" smtClean="0">
                <a:solidFill>
                  <a:srgbClr val="003D70"/>
                </a:solidFill>
                <a:sym typeface="Wingdings" pitchFamily="2" charset="2"/>
              </a:rPr>
              <a:t>Laksana</a:t>
            </a:r>
            <a:r>
              <a:rPr lang="en-US" sz="1400" dirty="0" smtClean="0">
                <a:solidFill>
                  <a:srgbClr val="003D70"/>
                </a:solidFill>
                <a:sym typeface="Wingdings" pitchFamily="2" charset="2"/>
              </a:rPr>
              <a:t> (</a:t>
            </a:r>
            <a:r>
              <a:rPr lang="en-US" sz="1400" i="1" dirty="0" smtClean="0">
                <a:solidFill>
                  <a:srgbClr val="003D70"/>
                </a:solidFill>
                <a:sym typeface="Wingdings" pitchFamily="2" charset="2"/>
              </a:rPr>
              <a:t>Business Process</a:t>
            </a:r>
            <a:r>
              <a:rPr lang="en-US" sz="1400" dirty="0" smtClean="0">
                <a:solidFill>
                  <a:srgbClr val="003D70"/>
                </a:solidFill>
                <a:sym typeface="Wingdings" pitchFamily="2" charset="2"/>
              </a:rPr>
              <a:t>) </a:t>
            </a:r>
            <a:r>
              <a:rPr lang="en-US" sz="1400" dirty="0" err="1" smtClean="0">
                <a:solidFill>
                  <a:srgbClr val="003D70"/>
                </a:solidFill>
                <a:sym typeface="Wingdings" pitchFamily="2" charset="2"/>
              </a:rPr>
              <a:t>Kementerian</a:t>
            </a:r>
            <a:r>
              <a:rPr lang="en-US" sz="1400" dirty="0" smtClean="0">
                <a:solidFill>
                  <a:srgbClr val="003D70"/>
                </a:solidFill>
                <a:sym typeface="Wingdings" pitchFamily="2" charset="2"/>
              </a:rPr>
              <a:t> PPN/</a:t>
            </a:r>
            <a:r>
              <a:rPr lang="en-US" sz="1400" dirty="0" err="1" smtClean="0">
                <a:solidFill>
                  <a:srgbClr val="003D70"/>
                </a:solidFill>
                <a:sym typeface="Wingdings" pitchFamily="2" charset="2"/>
              </a:rPr>
              <a:t>Bappenas</a:t>
            </a:r>
            <a:endParaRPr lang="en-US" sz="1400" dirty="0" smtClean="0">
              <a:solidFill>
                <a:srgbClr val="003D70"/>
              </a:solidFill>
            </a:endParaRPr>
          </a:p>
          <a:p>
            <a:pPr marL="338138" indent="-233363" algn="just">
              <a:buFont typeface="+mj-lt"/>
              <a:buAutoNum type="arabicPeriod"/>
            </a:pPr>
            <a:endParaRPr lang="en-US" sz="700" dirty="0" smtClean="0"/>
          </a:p>
          <a:p>
            <a:pPr algn="just"/>
            <a:endParaRPr lang="en-US" sz="600" i="1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4967536" y="1124744"/>
            <a:ext cx="3924944" cy="1800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11113" marR="0" lvl="0" indent="-11113" algn="just" fontAlgn="auto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lang="en-US" dirty="0" err="1" smtClean="0">
                <a:solidFill>
                  <a:srgbClr val="C00000"/>
                </a:solidFill>
              </a:rPr>
              <a:t>Rencana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Program </a:t>
            </a:r>
            <a:r>
              <a:rPr lang="en-US" dirty="0" err="1">
                <a:solidFill>
                  <a:srgbClr val="C00000"/>
                </a:solidFill>
              </a:rPr>
              <a:t>Unggulan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hingga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Des 2017:</a:t>
            </a:r>
            <a:endParaRPr lang="en-US" sz="1700" dirty="0" smtClean="0">
              <a:solidFill>
                <a:srgbClr val="C00000"/>
              </a:solidFill>
            </a:endParaRPr>
          </a:p>
          <a:p>
            <a:pPr marL="290513" indent="-233363" algn="just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en-US" sz="1600" dirty="0" err="1" smtClean="0">
                <a:solidFill>
                  <a:srgbClr val="003D70"/>
                </a:solidFill>
              </a:rPr>
              <a:t>Finalisasi</a:t>
            </a:r>
            <a:r>
              <a:rPr lang="en-US" sz="1600" dirty="0" smtClean="0">
                <a:solidFill>
                  <a:srgbClr val="003D70"/>
                </a:solidFill>
              </a:rPr>
              <a:t> draft </a:t>
            </a:r>
            <a:r>
              <a:rPr lang="en-US" sz="1600" dirty="0" err="1" smtClean="0">
                <a:solidFill>
                  <a:srgbClr val="003D70"/>
                </a:solidFill>
              </a:rPr>
              <a:t>Permen</a:t>
            </a:r>
            <a:r>
              <a:rPr lang="en-US" sz="1600" dirty="0" smtClean="0">
                <a:solidFill>
                  <a:srgbClr val="003D70"/>
                </a:solidFill>
              </a:rPr>
              <a:t> PPN/</a:t>
            </a:r>
            <a:r>
              <a:rPr lang="en-US" sz="1600" dirty="0" err="1" smtClean="0">
                <a:solidFill>
                  <a:srgbClr val="003D70"/>
                </a:solidFill>
              </a:rPr>
              <a:t>Kepala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Bappenas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tentang</a:t>
            </a:r>
            <a:r>
              <a:rPr lang="en-US" sz="1600" dirty="0" smtClean="0">
                <a:solidFill>
                  <a:srgbClr val="003D70"/>
                </a:solidFill>
              </a:rPr>
              <a:t> Tata Cara </a:t>
            </a:r>
            <a:r>
              <a:rPr lang="en-US" sz="1600" dirty="0" err="1" smtClean="0">
                <a:solidFill>
                  <a:srgbClr val="003D70"/>
                </a:solidFill>
              </a:rPr>
              <a:t>Penyusunan</a:t>
            </a:r>
            <a:r>
              <a:rPr lang="en-US" sz="1600" dirty="0" smtClean="0">
                <a:solidFill>
                  <a:srgbClr val="003D70"/>
                </a:solidFill>
              </a:rPr>
              <a:t> RKP (</a:t>
            </a:r>
            <a:r>
              <a:rPr lang="en-US" sz="1600" dirty="0" err="1" smtClean="0">
                <a:solidFill>
                  <a:srgbClr val="003D70"/>
                </a:solidFill>
              </a:rPr>
              <a:t>perubahan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Permen</a:t>
            </a:r>
            <a:r>
              <a:rPr lang="en-US" sz="1600" dirty="0" smtClean="0">
                <a:solidFill>
                  <a:srgbClr val="003D70"/>
                </a:solidFill>
              </a:rPr>
              <a:t> PPN/Ka. </a:t>
            </a:r>
            <a:r>
              <a:rPr lang="en-US" sz="1600" dirty="0" err="1" smtClean="0">
                <a:solidFill>
                  <a:srgbClr val="003D70"/>
                </a:solidFill>
              </a:rPr>
              <a:t>Bappenas</a:t>
            </a:r>
            <a:r>
              <a:rPr lang="en-US" sz="1600" dirty="0" smtClean="0">
                <a:solidFill>
                  <a:srgbClr val="003D70"/>
                </a:solidFill>
              </a:rPr>
              <a:t> No. 8 </a:t>
            </a:r>
            <a:r>
              <a:rPr lang="en-US" sz="1600" dirty="0" err="1" smtClean="0">
                <a:solidFill>
                  <a:srgbClr val="003D70"/>
                </a:solidFill>
              </a:rPr>
              <a:t>Tahun</a:t>
            </a:r>
            <a:r>
              <a:rPr lang="en-US" sz="1600" dirty="0" smtClean="0">
                <a:solidFill>
                  <a:srgbClr val="003D70"/>
                </a:solidFill>
              </a:rPr>
              <a:t> 2007)</a:t>
            </a:r>
            <a:endParaRPr lang="id-ID" sz="1600" dirty="0" smtClean="0">
              <a:solidFill>
                <a:srgbClr val="003D70"/>
              </a:solidFill>
            </a:endParaRPr>
          </a:p>
          <a:p>
            <a:pPr marL="290513" indent="-233363"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en-US" sz="1600" dirty="0" err="1" smtClean="0">
                <a:solidFill>
                  <a:srgbClr val="003D70"/>
                </a:solidFill>
              </a:rPr>
              <a:t>Penyusunan</a:t>
            </a:r>
            <a:r>
              <a:rPr lang="en-US" sz="1600" dirty="0" smtClean="0">
                <a:solidFill>
                  <a:srgbClr val="003D70"/>
                </a:solidFill>
              </a:rPr>
              <a:t> proses </a:t>
            </a:r>
            <a:r>
              <a:rPr lang="en-US" sz="1600" dirty="0" err="1" smtClean="0">
                <a:solidFill>
                  <a:srgbClr val="003D70"/>
                </a:solidFill>
              </a:rPr>
              <a:t>bisnis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untuk</a:t>
            </a:r>
            <a:r>
              <a:rPr lang="en-US" sz="1600" dirty="0" smtClean="0">
                <a:solidFill>
                  <a:srgbClr val="003D70"/>
                </a:solidFill>
              </a:rPr>
              <a:t> proses </a:t>
            </a:r>
            <a:r>
              <a:rPr lang="en-US" sz="1600" dirty="0" err="1" smtClean="0">
                <a:solidFill>
                  <a:srgbClr val="003D70"/>
                </a:solidFill>
              </a:rPr>
              <a:t>bisnis</a:t>
            </a:r>
            <a:r>
              <a:rPr lang="en-US" sz="1600" dirty="0" smtClean="0">
                <a:solidFill>
                  <a:srgbClr val="003D70"/>
                </a:solidFill>
              </a:rPr>
              <a:t> inti </a:t>
            </a:r>
            <a:r>
              <a:rPr lang="en-US" sz="1600" dirty="0" err="1" smtClean="0">
                <a:solidFill>
                  <a:srgbClr val="003D70"/>
                </a:solidFill>
              </a:rPr>
              <a:t>dan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pendukung</a:t>
            </a:r>
            <a:endParaRPr lang="en-US" sz="1600" dirty="0" smtClean="0">
              <a:solidFill>
                <a:srgbClr val="003D70"/>
              </a:solidFill>
            </a:endParaRPr>
          </a:p>
          <a:p>
            <a:pPr marL="234950" marR="0" lvl="0" indent="-165100" algn="just" fontAlgn="auto">
              <a:lnSpc>
                <a:spcPct val="80000"/>
              </a:lnSpc>
              <a:spcAft>
                <a:spcPts val="40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000" dirty="0" smtClean="0"/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902" y="4653136"/>
            <a:ext cx="1649962" cy="2160240"/>
          </a:xfrm>
          <a:prstGeom prst="rect">
            <a:avLst/>
          </a:prstGeom>
          <a:ln w="127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41"/>
          <a:stretch>
            <a:fillRect/>
          </a:stretch>
        </p:blipFill>
        <p:spPr>
          <a:xfrm>
            <a:off x="2699792" y="4581128"/>
            <a:ext cx="1738730" cy="2160240"/>
          </a:xfrm>
          <a:prstGeom prst="rect">
            <a:avLst/>
          </a:prstGeom>
          <a:ln w="127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22" b="6667"/>
          <a:stretch>
            <a:fillRect/>
          </a:stretch>
        </p:blipFill>
        <p:spPr>
          <a:xfrm>
            <a:off x="4064585" y="4725144"/>
            <a:ext cx="1633352" cy="2016224"/>
          </a:xfrm>
          <a:prstGeom prst="rect">
            <a:avLst/>
          </a:prstGeom>
          <a:ln w="127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/>
          <p:nvPr/>
        </p:nvPicPr>
        <p:blipFill>
          <a:blip r:embed="rId5" cstate="print"/>
          <a:srcRect l="27270" t="12920" r="29457" b="5168"/>
          <a:stretch>
            <a:fillRect/>
          </a:stretch>
        </p:blipFill>
        <p:spPr bwMode="auto">
          <a:xfrm>
            <a:off x="5436096" y="3573016"/>
            <a:ext cx="2066616" cy="23316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130300"/>
            <a:ext cx="2016224" cy="2314924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1663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Area 5b: </a:t>
            </a:r>
          </a:p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Penguatan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 Tata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Laksana</a:t>
            </a:r>
            <a: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id-ID" sz="2800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5111552" y="1196752"/>
            <a:ext cx="3924944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113" marR="0" lvl="0" indent="-11113" algn="just" fontAlgn="auto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lang="en-US" dirty="0" err="1" smtClean="0">
                <a:solidFill>
                  <a:srgbClr val="C00000"/>
                </a:solidFill>
              </a:rPr>
              <a:t>Rencana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Program </a:t>
            </a:r>
            <a:r>
              <a:rPr lang="en-US" dirty="0" err="1">
                <a:solidFill>
                  <a:srgbClr val="C00000"/>
                </a:solidFill>
              </a:rPr>
              <a:t>Unggulan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hingga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Des 2017:</a:t>
            </a:r>
            <a:endParaRPr lang="en-US" sz="1700" dirty="0" smtClean="0">
              <a:solidFill>
                <a:srgbClr val="C00000"/>
              </a:solidFill>
            </a:endParaRPr>
          </a:p>
          <a:p>
            <a:pPr marL="290513" indent="-233363" algn="just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en-US" sz="1500" dirty="0" err="1" smtClean="0">
                <a:solidFill>
                  <a:srgbClr val="003D70"/>
                </a:solidFill>
              </a:rPr>
              <a:t>Penyempurnaan</a:t>
            </a:r>
            <a:r>
              <a:rPr lang="en-US" sz="1500" dirty="0" smtClean="0">
                <a:solidFill>
                  <a:srgbClr val="003D70"/>
                </a:solidFill>
              </a:rPr>
              <a:t> </a:t>
            </a:r>
            <a:r>
              <a:rPr lang="en-US" sz="1500" dirty="0" err="1" smtClean="0">
                <a:solidFill>
                  <a:srgbClr val="003D70"/>
                </a:solidFill>
              </a:rPr>
              <a:t>aplikasi</a:t>
            </a:r>
            <a:r>
              <a:rPr lang="en-US" sz="1500" dirty="0" smtClean="0">
                <a:solidFill>
                  <a:srgbClr val="003D70"/>
                </a:solidFill>
              </a:rPr>
              <a:t> </a:t>
            </a:r>
            <a:r>
              <a:rPr lang="en-US" sz="1500" i="1" dirty="0" smtClean="0">
                <a:solidFill>
                  <a:srgbClr val="003D70"/>
                </a:solidFill>
              </a:rPr>
              <a:t>e-planning</a:t>
            </a:r>
          </a:p>
          <a:p>
            <a:pPr marL="290513" indent="-233363" algn="just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en-US" sz="1500" dirty="0" err="1" smtClean="0">
                <a:solidFill>
                  <a:srgbClr val="003D70"/>
                </a:solidFill>
              </a:rPr>
              <a:t>Penyempurnaan</a:t>
            </a:r>
            <a:r>
              <a:rPr lang="en-US" sz="1500" dirty="0" smtClean="0">
                <a:solidFill>
                  <a:srgbClr val="003D70"/>
                </a:solidFill>
              </a:rPr>
              <a:t> </a:t>
            </a:r>
            <a:r>
              <a:rPr lang="en-US" sz="1500" dirty="0" err="1" smtClean="0">
                <a:solidFill>
                  <a:srgbClr val="003D70"/>
                </a:solidFill>
              </a:rPr>
              <a:t>aplikasi</a:t>
            </a:r>
            <a:r>
              <a:rPr lang="en-US" sz="1500" dirty="0" smtClean="0">
                <a:solidFill>
                  <a:srgbClr val="003D70"/>
                </a:solidFill>
              </a:rPr>
              <a:t> </a:t>
            </a:r>
            <a:r>
              <a:rPr lang="en-US" sz="1500" i="1" dirty="0" smtClean="0">
                <a:solidFill>
                  <a:srgbClr val="003D70"/>
                </a:solidFill>
              </a:rPr>
              <a:t>e-</a:t>
            </a:r>
            <a:r>
              <a:rPr lang="en-US" sz="1500" i="1" dirty="0" err="1" smtClean="0">
                <a:solidFill>
                  <a:srgbClr val="003D70"/>
                </a:solidFill>
              </a:rPr>
              <a:t>gov</a:t>
            </a:r>
            <a:r>
              <a:rPr lang="en-US" sz="1500" dirty="0" smtClean="0">
                <a:solidFill>
                  <a:srgbClr val="003D70"/>
                </a:solidFill>
              </a:rPr>
              <a:t> internal</a:t>
            </a:r>
          </a:p>
          <a:p>
            <a:pPr marL="234950" marR="0" lvl="0" indent="-165100" algn="just" fontAlgn="auto">
              <a:lnSpc>
                <a:spcPct val="80000"/>
              </a:lnSpc>
              <a:spcAft>
                <a:spcPts val="40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000" dirty="0" smtClean="0"/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222" b="5442"/>
          <a:stretch>
            <a:fillRect/>
          </a:stretch>
        </p:blipFill>
        <p:spPr>
          <a:xfrm>
            <a:off x="323528" y="4365104"/>
            <a:ext cx="1940387" cy="2376264"/>
          </a:xfrm>
          <a:prstGeom prst="rect">
            <a:avLst/>
          </a:prstGeom>
          <a:ln w="127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6877"/>
          <a:stretch>
            <a:fillRect/>
          </a:stretch>
        </p:blipFill>
        <p:spPr>
          <a:xfrm>
            <a:off x="1475656" y="4365104"/>
            <a:ext cx="1837937" cy="2376264"/>
          </a:xfrm>
          <a:prstGeom prst="rect">
            <a:avLst/>
          </a:prstGeom>
          <a:ln w="127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/>
          <p:nvPr/>
        </p:nvPicPr>
        <p:blipFill>
          <a:blip r:embed="rId4" cstate="print"/>
          <a:srcRect b="33824"/>
          <a:stretch>
            <a:fillRect/>
          </a:stretch>
        </p:blipFill>
        <p:spPr>
          <a:xfrm>
            <a:off x="2641722" y="4365104"/>
            <a:ext cx="1786262" cy="2376264"/>
          </a:xfrm>
          <a:prstGeom prst="rect">
            <a:avLst/>
          </a:prstGeom>
          <a:ln w="127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Jumper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85"/>
          <a:stretch>
            <a:fillRect/>
          </a:stretch>
        </p:blipFill>
        <p:spPr bwMode="auto">
          <a:xfrm>
            <a:off x="3779912" y="4941168"/>
            <a:ext cx="2376264" cy="1636601"/>
          </a:xfrm>
          <a:prstGeom prst="rect">
            <a:avLst/>
          </a:prstGeom>
          <a:ln w="127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509120"/>
            <a:ext cx="1558963" cy="1880832"/>
          </a:xfrm>
          <a:prstGeom prst="rect">
            <a:avLst/>
          </a:prstGeom>
          <a:ln w="127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164320"/>
            <a:ext cx="2517800" cy="1488816"/>
          </a:xfrm>
          <a:prstGeom prst="rect">
            <a:avLst/>
          </a:prstGeom>
          <a:ln w="127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511" y="3356992"/>
            <a:ext cx="2333969" cy="1584176"/>
          </a:xfrm>
          <a:prstGeom prst="rect">
            <a:avLst/>
          </a:prstGeom>
          <a:ln w="127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98"/>
          <a:stretch/>
        </p:blipFill>
        <p:spPr bwMode="auto">
          <a:xfrm>
            <a:off x="6372200" y="4725144"/>
            <a:ext cx="2304256" cy="1728192"/>
          </a:xfrm>
          <a:prstGeom prst="rect">
            <a:avLst/>
          </a:prstGeom>
          <a:ln w="127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179512" y="1124744"/>
            <a:ext cx="4824536" cy="3096344"/>
          </a:xfrm>
        </p:spPr>
        <p:txBody>
          <a:bodyPr>
            <a:noAutofit/>
          </a:bodyPr>
          <a:lstStyle/>
          <a:p>
            <a:pPr marL="11113" indent="-11113" algn="just">
              <a:spcBef>
                <a:spcPts val="400"/>
              </a:spcBef>
              <a:buNone/>
            </a:pPr>
            <a:r>
              <a:rPr lang="en-US" sz="1800" dirty="0" err="1" smtClean="0">
                <a:solidFill>
                  <a:srgbClr val="C00000"/>
                </a:solidFill>
              </a:rPr>
              <a:t>Capaian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>
                <a:solidFill>
                  <a:srgbClr val="C00000"/>
                </a:solidFill>
              </a:rPr>
              <a:t>Program </a:t>
            </a:r>
            <a:r>
              <a:rPr lang="en-US" sz="1800" dirty="0" err="1">
                <a:solidFill>
                  <a:srgbClr val="C00000"/>
                </a:solidFill>
              </a:rPr>
              <a:t>Unggulan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s.d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Triwulan</a:t>
            </a:r>
            <a:r>
              <a:rPr lang="en-US" sz="1800" dirty="0" smtClean="0">
                <a:solidFill>
                  <a:srgbClr val="C00000"/>
                </a:solidFill>
              </a:rPr>
              <a:t> 2 </a:t>
            </a:r>
            <a:r>
              <a:rPr lang="en-US" sz="1800" dirty="0" err="1" smtClean="0">
                <a:solidFill>
                  <a:srgbClr val="C00000"/>
                </a:solidFill>
              </a:rPr>
              <a:t>Tahun</a:t>
            </a:r>
            <a:r>
              <a:rPr lang="en-US" sz="1800" dirty="0" smtClean="0">
                <a:solidFill>
                  <a:srgbClr val="C00000"/>
                </a:solidFill>
              </a:rPr>
              <a:t> 2017:</a:t>
            </a:r>
            <a:endParaRPr lang="en-US" sz="600" dirty="0" smtClean="0">
              <a:solidFill>
                <a:srgbClr val="C00000"/>
              </a:solidFill>
            </a:endParaRPr>
          </a:p>
          <a:p>
            <a:pPr marL="290513" indent="-233363" algn="just">
              <a:lnSpc>
                <a:spcPct val="80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500" dirty="0" err="1" smtClean="0">
                <a:solidFill>
                  <a:srgbClr val="003D70"/>
                </a:solidFill>
              </a:rPr>
              <a:t>Rencana</a:t>
            </a:r>
            <a:r>
              <a:rPr lang="en-US" sz="1500" dirty="0" smtClean="0">
                <a:solidFill>
                  <a:srgbClr val="003D70"/>
                </a:solidFill>
              </a:rPr>
              <a:t> </a:t>
            </a:r>
            <a:r>
              <a:rPr lang="en-US" sz="1500" dirty="0" err="1" smtClean="0">
                <a:solidFill>
                  <a:srgbClr val="003D70"/>
                </a:solidFill>
              </a:rPr>
              <a:t>Strategis</a:t>
            </a:r>
            <a:r>
              <a:rPr lang="en-US" sz="1500" dirty="0" smtClean="0">
                <a:solidFill>
                  <a:srgbClr val="003D70"/>
                </a:solidFill>
              </a:rPr>
              <a:t> </a:t>
            </a:r>
            <a:r>
              <a:rPr lang="en-US" sz="1500" dirty="0" err="1" smtClean="0">
                <a:solidFill>
                  <a:srgbClr val="003D70"/>
                </a:solidFill>
              </a:rPr>
              <a:t>Teknologi</a:t>
            </a:r>
            <a:r>
              <a:rPr lang="en-US" sz="1500" dirty="0" smtClean="0">
                <a:solidFill>
                  <a:srgbClr val="003D70"/>
                </a:solidFill>
              </a:rPr>
              <a:t> </a:t>
            </a:r>
            <a:r>
              <a:rPr lang="en-US" sz="1500" dirty="0" err="1" smtClean="0">
                <a:solidFill>
                  <a:srgbClr val="003D70"/>
                </a:solidFill>
              </a:rPr>
              <a:t>Informasi</a:t>
            </a:r>
            <a:r>
              <a:rPr lang="en-US" sz="1500" dirty="0" smtClean="0">
                <a:solidFill>
                  <a:srgbClr val="003D70"/>
                </a:solidFill>
              </a:rPr>
              <a:t> </a:t>
            </a:r>
            <a:r>
              <a:rPr lang="en-US" sz="1500" dirty="0" err="1" smtClean="0">
                <a:solidFill>
                  <a:srgbClr val="003D70"/>
                </a:solidFill>
              </a:rPr>
              <a:t>dan</a:t>
            </a:r>
            <a:r>
              <a:rPr lang="en-US" sz="1500" dirty="0" smtClean="0">
                <a:solidFill>
                  <a:srgbClr val="003D70"/>
                </a:solidFill>
              </a:rPr>
              <a:t> </a:t>
            </a:r>
            <a:r>
              <a:rPr lang="en-US" sz="1500" dirty="0" err="1" smtClean="0">
                <a:solidFill>
                  <a:srgbClr val="003D70"/>
                </a:solidFill>
              </a:rPr>
              <a:t>Komunikasi</a:t>
            </a:r>
            <a:r>
              <a:rPr lang="en-US" sz="1500" dirty="0" smtClean="0">
                <a:solidFill>
                  <a:srgbClr val="003D70"/>
                </a:solidFill>
              </a:rPr>
              <a:t> 2016-2020</a:t>
            </a:r>
          </a:p>
          <a:p>
            <a:pPr marL="290513" indent="-233363" algn="just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500" dirty="0" err="1" smtClean="0">
                <a:solidFill>
                  <a:srgbClr val="003D70"/>
                </a:solidFill>
              </a:rPr>
              <a:t>Laporan</a:t>
            </a:r>
            <a:r>
              <a:rPr lang="en-US" sz="1500" dirty="0" smtClean="0">
                <a:solidFill>
                  <a:srgbClr val="003D70"/>
                </a:solidFill>
              </a:rPr>
              <a:t> </a:t>
            </a:r>
            <a:r>
              <a:rPr lang="en-US" sz="1500" dirty="0" err="1" smtClean="0">
                <a:solidFill>
                  <a:srgbClr val="003D70"/>
                </a:solidFill>
              </a:rPr>
              <a:t>Kajian</a:t>
            </a:r>
            <a:r>
              <a:rPr lang="en-US" sz="1500" dirty="0" smtClean="0">
                <a:solidFill>
                  <a:srgbClr val="003D70"/>
                </a:solidFill>
              </a:rPr>
              <a:t> Tata </a:t>
            </a:r>
            <a:r>
              <a:rPr lang="en-US" sz="1500" dirty="0" err="1" smtClean="0">
                <a:solidFill>
                  <a:srgbClr val="003D70"/>
                </a:solidFill>
              </a:rPr>
              <a:t>Kelola</a:t>
            </a:r>
            <a:r>
              <a:rPr lang="en-US" sz="1500" dirty="0" smtClean="0">
                <a:solidFill>
                  <a:srgbClr val="003D70"/>
                </a:solidFill>
              </a:rPr>
              <a:t> </a:t>
            </a:r>
            <a:r>
              <a:rPr lang="en-US" sz="1500" i="1" dirty="0" smtClean="0">
                <a:solidFill>
                  <a:srgbClr val="003D70"/>
                </a:solidFill>
              </a:rPr>
              <a:t>E-Government</a:t>
            </a:r>
          </a:p>
          <a:p>
            <a:pPr marL="290513" indent="-233363" algn="just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500" dirty="0" err="1" smtClean="0">
                <a:solidFill>
                  <a:srgbClr val="003D70"/>
                </a:solidFill>
              </a:rPr>
              <a:t>Aplikasi</a:t>
            </a:r>
            <a:r>
              <a:rPr lang="en-US" sz="1500" dirty="0" smtClean="0">
                <a:solidFill>
                  <a:srgbClr val="003D70"/>
                </a:solidFill>
              </a:rPr>
              <a:t> </a:t>
            </a:r>
            <a:r>
              <a:rPr lang="en-US" sz="1500" i="1" dirty="0" smtClean="0">
                <a:solidFill>
                  <a:srgbClr val="003D70"/>
                </a:solidFill>
              </a:rPr>
              <a:t>e-planning</a:t>
            </a:r>
            <a:r>
              <a:rPr lang="en-US" sz="1500" dirty="0" smtClean="0">
                <a:solidFill>
                  <a:srgbClr val="003D70"/>
                </a:solidFill>
              </a:rPr>
              <a:t> </a:t>
            </a:r>
            <a:r>
              <a:rPr lang="en-US" sz="1500" dirty="0" err="1" smtClean="0">
                <a:solidFill>
                  <a:srgbClr val="003D70"/>
                </a:solidFill>
              </a:rPr>
              <a:t>Bappenas</a:t>
            </a:r>
            <a:r>
              <a:rPr lang="en-US" sz="1500" dirty="0" smtClean="0">
                <a:solidFill>
                  <a:srgbClr val="003D70"/>
                </a:solidFill>
              </a:rPr>
              <a:t>: </a:t>
            </a:r>
            <a:r>
              <a:rPr lang="en-US" sz="1500" dirty="0" err="1" smtClean="0">
                <a:solidFill>
                  <a:srgbClr val="003D70"/>
                </a:solidFill>
              </a:rPr>
              <a:t>aplikasi</a:t>
            </a:r>
            <a:r>
              <a:rPr lang="en-US" sz="1500" dirty="0" smtClean="0">
                <a:solidFill>
                  <a:srgbClr val="003D70"/>
                </a:solidFill>
              </a:rPr>
              <a:t> KRISNA </a:t>
            </a:r>
            <a:r>
              <a:rPr lang="fi-FI" sz="1500" dirty="0" smtClean="0">
                <a:solidFill>
                  <a:srgbClr val="003D70"/>
                </a:solidFill>
              </a:rPr>
              <a:t>(Kolaborasi Perencanaan dan Informasi Kinerja Anggaran) &amp; aplikasi SIMU (Sistem Informasi Multilateral</a:t>
            </a:r>
            <a:endParaRPr lang="en-US" sz="1500" dirty="0" smtClean="0">
              <a:solidFill>
                <a:srgbClr val="003D70"/>
              </a:solidFill>
            </a:endParaRPr>
          </a:p>
          <a:p>
            <a:pPr marL="290513" indent="-233363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500" dirty="0" smtClean="0">
                <a:solidFill>
                  <a:srgbClr val="003D70"/>
                </a:solidFill>
              </a:rPr>
              <a:t>Portal </a:t>
            </a:r>
            <a:r>
              <a:rPr lang="pt-BR" sz="1500" dirty="0" smtClean="0">
                <a:solidFill>
                  <a:srgbClr val="003D70"/>
                </a:solidFill>
              </a:rPr>
              <a:t>Satu Data Bappenas (</a:t>
            </a:r>
            <a:r>
              <a:rPr lang="pt-BR" sz="1500" dirty="0" smtClean="0">
                <a:solidFill>
                  <a:srgbClr val="003D70"/>
                </a:solidFill>
                <a:hlinkClick r:id="rId11"/>
              </a:rPr>
              <a:t>http://satudata.bappenas.go.id</a:t>
            </a:r>
            <a:r>
              <a:rPr lang="pt-BR" sz="1500" dirty="0" smtClean="0">
                <a:solidFill>
                  <a:srgbClr val="003D70"/>
                </a:solidFill>
              </a:rPr>
              <a:t>)</a:t>
            </a:r>
          </a:p>
          <a:p>
            <a:pPr marL="290513" indent="-233363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pt-BR" sz="1500" dirty="0" smtClean="0">
                <a:solidFill>
                  <a:srgbClr val="003D70"/>
                </a:solidFill>
              </a:rPr>
              <a:t>Permohonan data mikro </a:t>
            </a:r>
            <a:r>
              <a:rPr lang="pt-BR" sz="1500" i="1" dirty="0" smtClean="0">
                <a:solidFill>
                  <a:srgbClr val="003D70"/>
                </a:solidFill>
              </a:rPr>
              <a:t>online</a:t>
            </a:r>
          </a:p>
          <a:p>
            <a:pPr marL="290513" indent="-233363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pt-BR" sz="1500" dirty="0" smtClean="0">
                <a:solidFill>
                  <a:srgbClr val="003D70"/>
                </a:solidFill>
              </a:rPr>
              <a:t>SOP Penyediaan Data Mikro BPS</a:t>
            </a:r>
            <a:endParaRPr lang="en-US" sz="1500" dirty="0" smtClean="0">
              <a:solidFill>
                <a:srgbClr val="003D70"/>
              </a:solidFill>
            </a:endParaRPr>
          </a:p>
          <a:p>
            <a:pPr marL="290513" indent="-233363" algn="just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500" dirty="0" smtClean="0">
                <a:solidFill>
                  <a:srgbClr val="003D70"/>
                </a:solidFill>
              </a:rPr>
              <a:t>E-</a:t>
            </a:r>
            <a:r>
              <a:rPr lang="en-US" sz="1500" dirty="0" err="1" smtClean="0">
                <a:solidFill>
                  <a:srgbClr val="003D70"/>
                </a:solidFill>
              </a:rPr>
              <a:t>gov</a:t>
            </a:r>
            <a:r>
              <a:rPr lang="en-US" sz="1500" dirty="0" smtClean="0">
                <a:solidFill>
                  <a:srgbClr val="003D70"/>
                </a:solidFill>
              </a:rPr>
              <a:t> internal, </a:t>
            </a:r>
            <a:r>
              <a:rPr lang="en-US" sz="1500" dirty="0" err="1" smtClean="0">
                <a:solidFill>
                  <a:srgbClr val="003D70"/>
                </a:solidFill>
              </a:rPr>
              <a:t>seperti</a:t>
            </a:r>
            <a:r>
              <a:rPr lang="en-US" sz="1500" dirty="0" smtClean="0">
                <a:solidFill>
                  <a:srgbClr val="003D70"/>
                </a:solidFill>
              </a:rPr>
              <a:t>: e-</a:t>
            </a:r>
            <a:r>
              <a:rPr lang="en-US" sz="1500" dirty="0" err="1" smtClean="0">
                <a:solidFill>
                  <a:srgbClr val="003D70"/>
                </a:solidFill>
              </a:rPr>
              <a:t>naskah</a:t>
            </a:r>
            <a:r>
              <a:rPr lang="en-US" sz="1500" dirty="0" smtClean="0">
                <a:solidFill>
                  <a:srgbClr val="003D70"/>
                </a:solidFill>
              </a:rPr>
              <a:t> </a:t>
            </a:r>
            <a:r>
              <a:rPr lang="en-US" sz="1500" dirty="0" err="1" smtClean="0">
                <a:solidFill>
                  <a:srgbClr val="003D70"/>
                </a:solidFill>
              </a:rPr>
              <a:t>dinas</a:t>
            </a:r>
            <a:r>
              <a:rPr lang="en-US" sz="1500" dirty="0" smtClean="0">
                <a:solidFill>
                  <a:srgbClr val="003D70"/>
                </a:solidFill>
              </a:rPr>
              <a:t>, </a:t>
            </a:r>
            <a:r>
              <a:rPr lang="en-US" sz="1500" i="1" dirty="0" smtClean="0">
                <a:solidFill>
                  <a:srgbClr val="003D70"/>
                </a:solidFill>
              </a:rPr>
              <a:t>e-performance</a:t>
            </a:r>
            <a:r>
              <a:rPr lang="en-US" sz="1500" dirty="0" smtClean="0">
                <a:solidFill>
                  <a:srgbClr val="003D70"/>
                </a:solidFill>
              </a:rPr>
              <a:t>, </a:t>
            </a:r>
            <a:r>
              <a:rPr lang="en-US" sz="1500" dirty="0" err="1" smtClean="0">
                <a:solidFill>
                  <a:srgbClr val="003D70"/>
                </a:solidFill>
              </a:rPr>
              <a:t>Sistem</a:t>
            </a:r>
            <a:r>
              <a:rPr lang="en-US" sz="1500" dirty="0" smtClean="0">
                <a:solidFill>
                  <a:srgbClr val="003D70"/>
                </a:solidFill>
              </a:rPr>
              <a:t> </a:t>
            </a:r>
            <a:r>
              <a:rPr lang="en-US" sz="1500" dirty="0" err="1" smtClean="0">
                <a:solidFill>
                  <a:srgbClr val="003D70"/>
                </a:solidFill>
              </a:rPr>
              <a:t>Kepegawaian</a:t>
            </a:r>
            <a:r>
              <a:rPr lang="en-US" sz="1500" dirty="0" smtClean="0">
                <a:solidFill>
                  <a:srgbClr val="003D70"/>
                </a:solidFill>
              </a:rPr>
              <a:t>, </a:t>
            </a:r>
            <a:r>
              <a:rPr lang="en-US" sz="1500" dirty="0" err="1" smtClean="0">
                <a:solidFill>
                  <a:srgbClr val="003D70"/>
                </a:solidFill>
              </a:rPr>
              <a:t>dll</a:t>
            </a:r>
            <a:r>
              <a:rPr lang="en-US" sz="1500" dirty="0" smtClean="0">
                <a:solidFill>
                  <a:srgbClr val="003D7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646E-8A71-4229-9321-274B093DFD02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5" name="Tampungan Konten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962109472"/>
              </p:ext>
            </p:extLst>
          </p:nvPr>
        </p:nvGraphicFramePr>
        <p:xfrm>
          <a:off x="1014415" y="2534476"/>
          <a:ext cx="7558085" cy="1994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Kotak Teks 5"/>
          <p:cNvSpPr txBox="1"/>
          <p:nvPr/>
        </p:nvSpPr>
        <p:spPr>
          <a:xfrm>
            <a:off x="1401267" y="3163615"/>
            <a:ext cx="506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1</a:t>
            </a:r>
          </a:p>
        </p:txBody>
      </p:sp>
    </p:spTree>
    <p:extLst>
      <p:ext uri="{BB962C8B-B14F-4D97-AF65-F5344CB8AC3E}">
        <p14:creationId xmlns="" xmlns:p14="http://schemas.microsoft.com/office/powerpoint/2010/main" val="83917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1663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Area 6: </a:t>
            </a:r>
          </a:p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Penguatan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Sistem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Manajemen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 SDM ASN</a:t>
            </a:r>
            <a: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id-ID" sz="2800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79512" y="1142160"/>
            <a:ext cx="4176464" cy="375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1113" indent="-11113">
              <a:spcAft>
                <a:spcPts val="400"/>
              </a:spcAft>
            </a:pPr>
            <a:r>
              <a:rPr lang="en-US" dirty="0" err="1" smtClean="0">
                <a:solidFill>
                  <a:srgbClr val="C00000"/>
                </a:solidFill>
              </a:rPr>
              <a:t>Capaian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Program </a:t>
            </a:r>
            <a:r>
              <a:rPr lang="en-US" dirty="0" err="1">
                <a:solidFill>
                  <a:srgbClr val="C00000"/>
                </a:solidFill>
              </a:rPr>
              <a:t>Unggulan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s.d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Triwulan</a:t>
            </a:r>
            <a:r>
              <a:rPr lang="en-US" dirty="0" smtClean="0">
                <a:solidFill>
                  <a:srgbClr val="C00000"/>
                </a:solidFill>
              </a:rPr>
              <a:t> 2 </a:t>
            </a:r>
            <a:r>
              <a:rPr lang="en-US" dirty="0" err="1" smtClean="0">
                <a:solidFill>
                  <a:srgbClr val="C00000"/>
                </a:solidFill>
              </a:rPr>
              <a:t>Tahun</a:t>
            </a:r>
            <a:r>
              <a:rPr lang="en-US" dirty="0" smtClean="0">
                <a:solidFill>
                  <a:srgbClr val="C00000"/>
                </a:solidFill>
              </a:rPr>
              <a:t> 2017:</a:t>
            </a: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id-ID" sz="1600" dirty="0" smtClean="0">
                <a:solidFill>
                  <a:srgbClr val="003D70"/>
                </a:solidFill>
              </a:rPr>
              <a:t>Rekrutmen </a:t>
            </a:r>
            <a:r>
              <a:rPr lang="id-ID" sz="1600" dirty="0">
                <a:solidFill>
                  <a:srgbClr val="003D70"/>
                </a:solidFill>
              </a:rPr>
              <a:t>CPNS secara transparan melalui </a:t>
            </a:r>
            <a:r>
              <a:rPr lang="id-ID" sz="1600" i="1" dirty="0">
                <a:solidFill>
                  <a:srgbClr val="003D70"/>
                </a:solidFill>
              </a:rPr>
              <a:t>website</a:t>
            </a:r>
            <a:endParaRPr lang="id-ID" sz="1600" i="1" dirty="0" smtClean="0">
              <a:solidFill>
                <a:srgbClr val="003D70"/>
              </a:solidFill>
            </a:endParaRP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id-ID" sz="1600" dirty="0" smtClean="0">
                <a:solidFill>
                  <a:srgbClr val="003D70"/>
                </a:solidFill>
              </a:rPr>
              <a:t>Terlaksananya </a:t>
            </a:r>
            <a:r>
              <a:rPr lang="id-ID" sz="1600" dirty="0">
                <a:solidFill>
                  <a:srgbClr val="003D70"/>
                </a:solidFill>
              </a:rPr>
              <a:t>promosi terbuka untuk </a:t>
            </a:r>
            <a:r>
              <a:rPr lang="id-ID" sz="1600" dirty="0" smtClean="0">
                <a:solidFill>
                  <a:srgbClr val="003D70"/>
                </a:solidFill>
              </a:rPr>
              <a:t>JPT Pratama dan Madya</a:t>
            </a: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id-ID" sz="1600" dirty="0" smtClean="0">
                <a:solidFill>
                  <a:srgbClr val="003D70"/>
                </a:solidFill>
              </a:rPr>
              <a:t>Peringkat ke-3 kategori Implementasi Penilaian Kinerja BKN Award 2016</a:t>
            </a:r>
            <a:endParaRPr lang="en-US" sz="1600" dirty="0" smtClean="0">
              <a:solidFill>
                <a:srgbClr val="003D70"/>
              </a:solidFill>
            </a:endParaRP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1600" dirty="0" err="1" smtClean="0">
                <a:solidFill>
                  <a:srgbClr val="003D70"/>
                </a:solidFill>
              </a:rPr>
              <a:t>Permen</a:t>
            </a:r>
            <a:r>
              <a:rPr lang="en-US" sz="1600" dirty="0" smtClean="0">
                <a:solidFill>
                  <a:srgbClr val="003D70"/>
                </a:solidFill>
              </a:rPr>
              <a:t> PPN/</a:t>
            </a:r>
            <a:r>
              <a:rPr lang="en-US" sz="1600" dirty="0" err="1" smtClean="0">
                <a:solidFill>
                  <a:srgbClr val="003D70"/>
                </a:solidFill>
              </a:rPr>
              <a:t>Kepala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Bappenas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Nomor</a:t>
            </a:r>
            <a:r>
              <a:rPr lang="en-US" sz="1600" dirty="0" smtClean="0">
                <a:solidFill>
                  <a:srgbClr val="003D70"/>
                </a:solidFill>
              </a:rPr>
              <a:t> 8 </a:t>
            </a:r>
            <a:r>
              <a:rPr lang="en-US" sz="1600" dirty="0" err="1" smtClean="0">
                <a:solidFill>
                  <a:srgbClr val="003D70"/>
                </a:solidFill>
              </a:rPr>
              <a:t>Tahun</a:t>
            </a:r>
            <a:r>
              <a:rPr lang="en-US" sz="1600" dirty="0" smtClean="0">
                <a:solidFill>
                  <a:srgbClr val="003D70"/>
                </a:solidFill>
              </a:rPr>
              <a:t> 2016 </a:t>
            </a:r>
            <a:r>
              <a:rPr lang="en-US" sz="1600" dirty="0" err="1" smtClean="0">
                <a:solidFill>
                  <a:srgbClr val="003D70"/>
                </a:solidFill>
              </a:rPr>
              <a:t>tentang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Kode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Etik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dan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Kode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Perilaku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Pegawai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Kementerian</a:t>
            </a:r>
            <a:r>
              <a:rPr lang="en-US" sz="1600" dirty="0" smtClean="0">
                <a:solidFill>
                  <a:srgbClr val="003D70"/>
                </a:solidFill>
              </a:rPr>
              <a:t> PPN/</a:t>
            </a:r>
            <a:r>
              <a:rPr lang="en-US" sz="1600" dirty="0" err="1" smtClean="0">
                <a:solidFill>
                  <a:srgbClr val="003D70"/>
                </a:solidFill>
              </a:rPr>
              <a:t>Bappenas</a:t>
            </a:r>
            <a:endParaRPr lang="en-US" sz="1600" dirty="0" smtClean="0">
              <a:solidFill>
                <a:srgbClr val="003D70"/>
              </a:solidFill>
            </a:endParaRP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1600" dirty="0" err="1" smtClean="0">
                <a:solidFill>
                  <a:srgbClr val="003D70"/>
                </a:solidFill>
              </a:rPr>
              <a:t>Permen</a:t>
            </a:r>
            <a:r>
              <a:rPr lang="en-US" sz="1600" dirty="0" smtClean="0">
                <a:solidFill>
                  <a:srgbClr val="003D70"/>
                </a:solidFill>
              </a:rPr>
              <a:t> PPN/</a:t>
            </a:r>
            <a:r>
              <a:rPr lang="en-US" sz="1600" dirty="0" err="1" smtClean="0">
                <a:solidFill>
                  <a:srgbClr val="003D70"/>
                </a:solidFill>
              </a:rPr>
              <a:t>Kepala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Bappenas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Nomor</a:t>
            </a:r>
            <a:r>
              <a:rPr lang="en-US" sz="1600" dirty="0" smtClean="0">
                <a:solidFill>
                  <a:srgbClr val="003D70"/>
                </a:solidFill>
              </a:rPr>
              <a:t> 5 </a:t>
            </a:r>
            <a:r>
              <a:rPr lang="en-US" sz="1600" dirty="0" err="1" smtClean="0">
                <a:solidFill>
                  <a:srgbClr val="003D70"/>
                </a:solidFill>
              </a:rPr>
              <a:t>Tahun</a:t>
            </a:r>
            <a:r>
              <a:rPr lang="en-US" sz="1600" dirty="0" smtClean="0">
                <a:solidFill>
                  <a:srgbClr val="003D70"/>
                </a:solidFill>
              </a:rPr>
              <a:t> 2017 </a:t>
            </a:r>
            <a:r>
              <a:rPr lang="en-US" sz="1600" dirty="0" err="1" smtClean="0">
                <a:solidFill>
                  <a:srgbClr val="003D70"/>
                </a:solidFill>
              </a:rPr>
              <a:t>tentang</a:t>
            </a:r>
            <a:r>
              <a:rPr lang="en-US" sz="1600" dirty="0" smtClean="0">
                <a:solidFill>
                  <a:srgbClr val="003D70"/>
                </a:solidFill>
              </a:rPr>
              <a:t> Tata Cara </a:t>
            </a:r>
            <a:r>
              <a:rPr lang="en-US" sz="1600" dirty="0" err="1" smtClean="0">
                <a:solidFill>
                  <a:srgbClr val="003D70"/>
                </a:solidFill>
              </a:rPr>
              <a:t>Penunjukan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Pelaksana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Tugas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di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Kementerian</a:t>
            </a:r>
            <a:r>
              <a:rPr lang="en-US" sz="1600" dirty="0" smtClean="0">
                <a:solidFill>
                  <a:srgbClr val="003D70"/>
                </a:solidFill>
              </a:rPr>
              <a:t> PPN/</a:t>
            </a:r>
            <a:r>
              <a:rPr lang="en-US" sz="1600" dirty="0" err="1" smtClean="0">
                <a:solidFill>
                  <a:srgbClr val="003D70"/>
                </a:solidFill>
              </a:rPr>
              <a:t>Bappenas</a:t>
            </a:r>
            <a:endParaRPr lang="en-US" sz="1600" dirty="0" smtClean="0">
              <a:solidFill>
                <a:srgbClr val="003D7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209" r="16637" b="-268"/>
          <a:stretch/>
        </p:blipFill>
        <p:spPr bwMode="auto">
          <a:xfrm>
            <a:off x="4644008" y="1124744"/>
            <a:ext cx="302433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51520" y="4797152"/>
            <a:ext cx="4824536" cy="155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spcAft>
                <a:spcPts val="400"/>
              </a:spcAft>
            </a:pPr>
            <a:r>
              <a:rPr lang="en-US" dirty="0" err="1" smtClean="0">
                <a:solidFill>
                  <a:srgbClr val="C00000"/>
                </a:solidFill>
              </a:rPr>
              <a:t>Rencana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Program </a:t>
            </a:r>
            <a:r>
              <a:rPr lang="en-US" dirty="0" err="1">
                <a:solidFill>
                  <a:srgbClr val="C00000"/>
                </a:solidFill>
              </a:rPr>
              <a:t>Unggulan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hingga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Des 2017:</a:t>
            </a: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Arial" pitchFamily="34" charset="0"/>
              <a:buChar char="•"/>
            </a:pPr>
            <a:r>
              <a:rPr lang="id-ID" sz="1600" i="1" dirty="0" smtClean="0">
                <a:solidFill>
                  <a:srgbClr val="003D70"/>
                </a:solidFill>
              </a:rPr>
              <a:t>Cascading</a:t>
            </a:r>
            <a:r>
              <a:rPr lang="id-ID" sz="1600" dirty="0" smtClean="0">
                <a:solidFill>
                  <a:srgbClr val="003D70"/>
                </a:solidFill>
              </a:rPr>
              <a:t> </a:t>
            </a:r>
            <a:r>
              <a:rPr lang="id-ID" sz="1600" dirty="0">
                <a:solidFill>
                  <a:srgbClr val="003D70"/>
                </a:solidFill>
              </a:rPr>
              <a:t>SKP berdasarkan IKU </a:t>
            </a:r>
            <a:r>
              <a:rPr lang="id-ID" sz="1600" dirty="0" smtClean="0">
                <a:solidFill>
                  <a:srgbClr val="003D70"/>
                </a:solidFill>
              </a:rPr>
              <a:t>organisasi</a:t>
            </a: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3D70"/>
                </a:solidFill>
              </a:rPr>
              <a:t>Pembangunan </a:t>
            </a:r>
            <a:r>
              <a:rPr lang="en-US" sz="1600" dirty="0" err="1" smtClean="0">
                <a:solidFill>
                  <a:srgbClr val="003D70"/>
                </a:solidFill>
              </a:rPr>
              <a:t>sistem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penilaian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kinerja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individu</a:t>
            </a:r>
            <a:r>
              <a:rPr lang="en-US" sz="1600" dirty="0" smtClean="0">
                <a:solidFill>
                  <a:srgbClr val="003D70"/>
                </a:solidFill>
              </a:rPr>
              <a:t> (SKP)</a:t>
            </a:r>
            <a:r>
              <a:rPr lang="id-ID" sz="1600" dirty="0" smtClean="0">
                <a:solidFill>
                  <a:srgbClr val="003D70"/>
                </a:solidFill>
              </a:rPr>
              <a:t> </a:t>
            </a:r>
            <a:endParaRPr lang="en-US" sz="1600" dirty="0" smtClean="0">
              <a:solidFill>
                <a:srgbClr val="003D70"/>
              </a:solidFill>
            </a:endParaRP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Arial" pitchFamily="34" charset="0"/>
              <a:buChar char="•"/>
            </a:pPr>
            <a:r>
              <a:rPr lang="en-US" sz="1600" dirty="0" err="1" smtClean="0">
                <a:solidFill>
                  <a:srgbClr val="003D70"/>
                </a:solidFill>
              </a:rPr>
              <a:t>Penyusunan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Analisis</a:t>
            </a:r>
            <a:r>
              <a:rPr lang="en-US" sz="1600" dirty="0" smtClean="0">
                <a:solidFill>
                  <a:srgbClr val="003D70"/>
                </a:solidFill>
              </a:rPr>
              <a:t> Beban </a:t>
            </a:r>
            <a:r>
              <a:rPr lang="en-US" sz="1600" dirty="0" err="1" smtClean="0">
                <a:solidFill>
                  <a:srgbClr val="003D70"/>
                </a:solidFill>
              </a:rPr>
              <a:t>Kerja</a:t>
            </a:r>
            <a:endParaRPr lang="id-ID" sz="1600" dirty="0" smtClean="0">
              <a:solidFill>
                <a:srgbClr val="003D70"/>
              </a:solidFill>
            </a:endParaRP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Arial" pitchFamily="34" charset="0"/>
              <a:buChar char="•"/>
            </a:pPr>
            <a:r>
              <a:rPr lang="en-US" sz="1600" dirty="0" err="1">
                <a:solidFill>
                  <a:srgbClr val="003D70"/>
                </a:solidFill>
              </a:rPr>
              <a:t>Penyusunan</a:t>
            </a:r>
            <a:r>
              <a:rPr lang="en-US" sz="1600" dirty="0">
                <a:solidFill>
                  <a:srgbClr val="003D70"/>
                </a:solidFill>
              </a:rPr>
              <a:t> </a:t>
            </a:r>
            <a:r>
              <a:rPr lang="id-ID" sz="1600" i="1" dirty="0">
                <a:solidFill>
                  <a:srgbClr val="003D70"/>
                </a:solidFill>
              </a:rPr>
              <a:t>Human Capital Development Plan</a:t>
            </a:r>
            <a:r>
              <a:rPr lang="id-ID" sz="1600" dirty="0">
                <a:solidFill>
                  <a:srgbClr val="003D70"/>
                </a:solidFill>
              </a:rPr>
              <a:t> (</a:t>
            </a:r>
            <a:r>
              <a:rPr lang="en-US" sz="1600" dirty="0">
                <a:solidFill>
                  <a:srgbClr val="003D70"/>
                </a:solidFill>
              </a:rPr>
              <a:t>HCDP</a:t>
            </a:r>
            <a:r>
              <a:rPr lang="id-ID" sz="1600" dirty="0">
                <a:solidFill>
                  <a:srgbClr val="003D70"/>
                </a:solidFill>
              </a:rPr>
              <a:t>)</a:t>
            </a:r>
            <a:r>
              <a:rPr lang="en-US" sz="1600" dirty="0">
                <a:solidFill>
                  <a:srgbClr val="003D70"/>
                </a:solidFill>
              </a:rPr>
              <a:t> </a:t>
            </a:r>
            <a:r>
              <a:rPr lang="en-US" sz="1600" dirty="0" smtClean="0">
                <a:solidFill>
                  <a:srgbClr val="003D70"/>
                </a:solidFill>
              </a:rPr>
              <a:t>2020-2024</a:t>
            </a:r>
            <a:endParaRPr lang="en-US" sz="1600" dirty="0">
              <a:solidFill>
                <a:srgbClr val="003D70"/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3" cstate="print"/>
          <a:srcRect l="24380" t="16524" r="28315" b="5698"/>
          <a:stretch>
            <a:fillRect/>
          </a:stretch>
        </p:blipFill>
        <p:spPr bwMode="auto">
          <a:xfrm>
            <a:off x="6084168" y="2060848"/>
            <a:ext cx="2484784" cy="2304256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4" cstate="print"/>
          <a:srcRect l="25763" t="10714" r="26485" b="6190"/>
          <a:stretch>
            <a:fillRect/>
          </a:stretch>
        </p:blipFill>
        <p:spPr bwMode="auto">
          <a:xfrm>
            <a:off x="5292080" y="3933056"/>
            <a:ext cx="2664296" cy="2592288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1663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Area 7: </a:t>
            </a:r>
          </a:p>
          <a:p>
            <a:pPr>
              <a:lnSpc>
                <a:spcPct val="80000"/>
              </a:lnSpc>
            </a:pP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</a:rPr>
              <a:t>Penguatan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</a:rPr>
              <a:t>Peraturan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 Per-UU-an </a:t>
            </a:r>
            <a: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id-ID" sz="3200" dirty="0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788024" y="1124744"/>
            <a:ext cx="4104456" cy="2952328"/>
          </a:xfrm>
        </p:spPr>
        <p:txBody>
          <a:bodyPr>
            <a:normAutofit fontScale="62500" lnSpcReduction="20000"/>
          </a:bodyPr>
          <a:lstStyle/>
          <a:p>
            <a:pPr marL="11113" indent="-11113" algn="just">
              <a:buNone/>
            </a:pPr>
            <a:r>
              <a:rPr lang="en-US" sz="2400" dirty="0" err="1" smtClean="0">
                <a:solidFill>
                  <a:srgbClr val="C00000"/>
                </a:solidFill>
              </a:rPr>
              <a:t>Capaian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Program </a:t>
            </a:r>
            <a:r>
              <a:rPr lang="en-US" sz="2400" dirty="0" err="1">
                <a:solidFill>
                  <a:srgbClr val="C00000"/>
                </a:solidFill>
              </a:rPr>
              <a:t>Unggulan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s.d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Triwulan</a:t>
            </a:r>
            <a:r>
              <a:rPr lang="en-US" sz="2400" dirty="0" smtClean="0">
                <a:solidFill>
                  <a:srgbClr val="C00000"/>
                </a:solidFill>
              </a:rPr>
              <a:t> 2 </a:t>
            </a:r>
            <a:r>
              <a:rPr lang="en-US" sz="2400" dirty="0" err="1" smtClean="0">
                <a:solidFill>
                  <a:srgbClr val="C00000"/>
                </a:solidFill>
              </a:rPr>
              <a:t>Tahun</a:t>
            </a:r>
            <a:r>
              <a:rPr lang="en-US" sz="2400" dirty="0" smtClean="0">
                <a:solidFill>
                  <a:srgbClr val="C00000"/>
                </a:solidFill>
              </a:rPr>
              <a:t> 2017:</a:t>
            </a:r>
          </a:p>
          <a:p>
            <a:pPr indent="-233363">
              <a:buFont typeface="+mj-lt"/>
              <a:buAutoNum type="arabicPeriod"/>
            </a:pPr>
            <a:r>
              <a:rPr lang="en-US" sz="2100" dirty="0" smtClean="0">
                <a:solidFill>
                  <a:srgbClr val="003D70"/>
                </a:solidFill>
              </a:rPr>
              <a:t>PP </a:t>
            </a:r>
            <a:r>
              <a:rPr lang="en-US" sz="2100" dirty="0" err="1" smtClean="0">
                <a:solidFill>
                  <a:srgbClr val="003D70"/>
                </a:solidFill>
              </a:rPr>
              <a:t>Nomor</a:t>
            </a:r>
            <a:r>
              <a:rPr lang="en-US" sz="2100" dirty="0" smtClean="0">
                <a:solidFill>
                  <a:srgbClr val="003D70"/>
                </a:solidFill>
              </a:rPr>
              <a:t> 17 </a:t>
            </a:r>
            <a:r>
              <a:rPr lang="en-US" sz="2100" dirty="0" err="1" smtClean="0">
                <a:solidFill>
                  <a:srgbClr val="003D70"/>
                </a:solidFill>
              </a:rPr>
              <a:t>Tahun</a:t>
            </a:r>
            <a:r>
              <a:rPr lang="en-US" sz="2100" dirty="0" smtClean="0">
                <a:solidFill>
                  <a:srgbClr val="003D70"/>
                </a:solidFill>
              </a:rPr>
              <a:t> 2017 </a:t>
            </a:r>
            <a:r>
              <a:rPr lang="en-US" sz="2100" dirty="0" err="1" smtClean="0">
                <a:solidFill>
                  <a:srgbClr val="003D70"/>
                </a:solidFill>
              </a:rPr>
              <a:t>tentang</a:t>
            </a:r>
            <a:r>
              <a:rPr lang="en-US" sz="2100" dirty="0" smtClean="0">
                <a:solidFill>
                  <a:srgbClr val="003D70"/>
                </a:solidFill>
              </a:rPr>
              <a:t> </a:t>
            </a:r>
            <a:r>
              <a:rPr lang="en-US" sz="2100" dirty="0" err="1" smtClean="0">
                <a:solidFill>
                  <a:srgbClr val="003D70"/>
                </a:solidFill>
              </a:rPr>
              <a:t>Sinkronisasi</a:t>
            </a:r>
            <a:r>
              <a:rPr lang="en-US" sz="2100" dirty="0" smtClean="0">
                <a:solidFill>
                  <a:srgbClr val="003D70"/>
                </a:solidFill>
              </a:rPr>
              <a:t> </a:t>
            </a:r>
            <a:r>
              <a:rPr lang="en-US" sz="2100" dirty="0" err="1" smtClean="0">
                <a:solidFill>
                  <a:srgbClr val="003D70"/>
                </a:solidFill>
              </a:rPr>
              <a:t>Proses</a:t>
            </a:r>
            <a:r>
              <a:rPr lang="en-US" sz="2100" dirty="0" smtClean="0">
                <a:solidFill>
                  <a:srgbClr val="003D70"/>
                </a:solidFill>
              </a:rPr>
              <a:t> </a:t>
            </a:r>
            <a:r>
              <a:rPr lang="en-US" sz="2100" dirty="0" err="1" smtClean="0">
                <a:solidFill>
                  <a:srgbClr val="003D70"/>
                </a:solidFill>
              </a:rPr>
              <a:t>Perencanaan</a:t>
            </a:r>
            <a:r>
              <a:rPr lang="en-US" sz="2100" dirty="0" smtClean="0">
                <a:solidFill>
                  <a:srgbClr val="003D70"/>
                </a:solidFill>
              </a:rPr>
              <a:t> &amp; </a:t>
            </a:r>
            <a:r>
              <a:rPr lang="en-US" sz="2100" dirty="0" err="1" smtClean="0">
                <a:solidFill>
                  <a:srgbClr val="003D70"/>
                </a:solidFill>
              </a:rPr>
              <a:t>Penganggaran</a:t>
            </a:r>
            <a:r>
              <a:rPr lang="en-US" sz="2100" dirty="0" smtClean="0">
                <a:solidFill>
                  <a:srgbClr val="003D70"/>
                </a:solidFill>
              </a:rPr>
              <a:t> Pembangunan </a:t>
            </a:r>
            <a:r>
              <a:rPr lang="en-US" sz="2100" dirty="0" err="1" smtClean="0">
                <a:solidFill>
                  <a:srgbClr val="003D70"/>
                </a:solidFill>
              </a:rPr>
              <a:t>Nasional</a:t>
            </a:r>
            <a:endParaRPr lang="en-US" sz="2100" dirty="0" smtClean="0">
              <a:solidFill>
                <a:srgbClr val="003D70"/>
              </a:solidFill>
            </a:endParaRPr>
          </a:p>
          <a:p>
            <a:pPr indent="-233363">
              <a:buFont typeface="+mj-lt"/>
              <a:buAutoNum type="arabicPeriod"/>
            </a:pPr>
            <a:r>
              <a:rPr lang="id-ID" sz="2100" dirty="0" smtClean="0">
                <a:solidFill>
                  <a:srgbClr val="003D70"/>
                </a:solidFill>
              </a:rPr>
              <a:t>SIHARUN (Sistem Harmonisasi Peraturan Perundang-undangan)</a:t>
            </a:r>
            <a:endParaRPr lang="en-US" sz="2100" dirty="0" smtClean="0">
              <a:solidFill>
                <a:srgbClr val="003D70"/>
              </a:solidFill>
            </a:endParaRPr>
          </a:p>
          <a:p>
            <a:pPr indent="-233363">
              <a:buFont typeface="+mj-lt"/>
              <a:buAutoNum type="arabicPeriod"/>
            </a:pPr>
            <a:r>
              <a:rPr lang="id-ID" sz="2100" dirty="0" smtClean="0">
                <a:solidFill>
                  <a:srgbClr val="003D70"/>
                </a:solidFill>
              </a:rPr>
              <a:t>SIPEPI (Sistem Pemantauan </a:t>
            </a:r>
            <a:r>
              <a:rPr lang="en-US" sz="2100" dirty="0" err="1" smtClean="0">
                <a:solidFill>
                  <a:srgbClr val="003D70"/>
                </a:solidFill>
              </a:rPr>
              <a:t>dan</a:t>
            </a:r>
            <a:r>
              <a:rPr lang="id-ID" sz="2100" dirty="0" smtClean="0">
                <a:solidFill>
                  <a:srgbClr val="003D70"/>
                </a:solidFill>
              </a:rPr>
              <a:t> Evaluasi  Peraturan Perundang-undangan Partisipatif)</a:t>
            </a:r>
            <a:endParaRPr lang="en-US" sz="2100" dirty="0" smtClean="0">
              <a:solidFill>
                <a:srgbClr val="003D70"/>
              </a:solidFill>
            </a:endParaRPr>
          </a:p>
          <a:p>
            <a:pPr indent="-233363">
              <a:buFont typeface="+mj-lt"/>
              <a:buAutoNum type="arabicPeriod"/>
            </a:pPr>
            <a:r>
              <a:rPr lang="id-ID" sz="2100" dirty="0" smtClean="0">
                <a:solidFill>
                  <a:srgbClr val="003D70"/>
                </a:solidFill>
              </a:rPr>
              <a:t>SITELUR (Sistem Informasi Telusur Rancangan Peraturan Perundang-Undangan)</a:t>
            </a:r>
            <a:endParaRPr lang="en-US" sz="2100" dirty="0" smtClean="0">
              <a:solidFill>
                <a:srgbClr val="003D70"/>
              </a:solidFill>
            </a:endParaRPr>
          </a:p>
          <a:p>
            <a:pPr indent="-233363">
              <a:buFont typeface="+mj-lt"/>
              <a:buAutoNum type="arabicPeriod"/>
            </a:pPr>
            <a:r>
              <a:rPr lang="en-US" sz="2100" dirty="0" smtClean="0">
                <a:solidFill>
                  <a:srgbClr val="003D70"/>
                </a:solidFill>
              </a:rPr>
              <a:t>Draft r</a:t>
            </a:r>
            <a:r>
              <a:rPr lang="id-ID" sz="2100" dirty="0" smtClean="0">
                <a:solidFill>
                  <a:srgbClr val="003D70"/>
                </a:solidFill>
              </a:rPr>
              <a:t>eviu Permen 7 Tahun 2014 tentang Pedoman Penyusunan Peraturan Perundang-Undangan dan Keputusan di Kementerian PPN/Bappenas</a:t>
            </a:r>
          </a:p>
          <a:p>
            <a:pPr algn="just">
              <a:buNone/>
            </a:pPr>
            <a:endParaRPr lang="en-US" sz="1800" i="1" dirty="0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4716016" y="4221088"/>
            <a:ext cx="4032448" cy="23762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kumimoji="0" lang="en-US" sz="21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Rencana</a:t>
            </a:r>
            <a:r>
              <a:rPr kumimoji="0" lang="en-US" sz="21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Program </a:t>
            </a:r>
            <a:r>
              <a:rPr lang="en-US" sz="2000" dirty="0" err="1">
                <a:solidFill>
                  <a:srgbClr val="C00000"/>
                </a:solidFill>
              </a:rPr>
              <a:t>Unggulan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100" dirty="0" err="1" smtClean="0">
                <a:solidFill>
                  <a:srgbClr val="C00000"/>
                </a:solidFill>
              </a:rPr>
              <a:t>hingga</a:t>
            </a:r>
            <a:r>
              <a:rPr lang="en-US" sz="2100" dirty="0" smtClean="0">
                <a:solidFill>
                  <a:srgbClr val="C00000"/>
                </a:solidFill>
              </a:rPr>
              <a:t> Des 2017</a:t>
            </a:r>
            <a:r>
              <a:rPr kumimoji="0" lang="en-US" sz="21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233363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dirty="0" err="1" smtClean="0">
                <a:solidFill>
                  <a:srgbClr val="003D70"/>
                </a:solidFill>
              </a:rPr>
              <a:t>Penyempurnaan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aplikasi</a:t>
            </a:r>
            <a:r>
              <a:rPr lang="en-US" dirty="0" smtClean="0">
                <a:solidFill>
                  <a:srgbClr val="003D70"/>
                </a:solidFill>
              </a:rPr>
              <a:t>/</a:t>
            </a:r>
            <a:r>
              <a:rPr lang="en-US" dirty="0" err="1" smtClean="0">
                <a:solidFill>
                  <a:srgbClr val="003D70"/>
                </a:solidFill>
              </a:rPr>
              <a:t>simplifikasi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aplikasi</a:t>
            </a:r>
            <a:endParaRPr lang="en-US" dirty="0" smtClean="0">
              <a:solidFill>
                <a:srgbClr val="003D70"/>
              </a:solidFill>
            </a:endParaRPr>
          </a:p>
          <a:p>
            <a:pPr marL="342900" lvl="0" indent="-233363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003D70"/>
                </a:solidFill>
              </a:rPr>
              <a:t>Finalisasi</a:t>
            </a:r>
            <a:r>
              <a:rPr lang="en-US" dirty="0" smtClean="0">
                <a:solidFill>
                  <a:srgbClr val="003D70"/>
                </a:solidFill>
              </a:rPr>
              <a:t> r</a:t>
            </a:r>
            <a:r>
              <a:rPr lang="id-ID" dirty="0" smtClean="0">
                <a:solidFill>
                  <a:srgbClr val="003D70"/>
                </a:solidFill>
              </a:rPr>
              <a:t>eviu Permen 7 Tahun 2014 tentang Pedoman Penyusunan Peraturan Perundang-Undangan dan Keputusan di Kementerian PPN/Bappenas</a:t>
            </a:r>
            <a:endParaRPr lang="en-US" dirty="0" smtClean="0">
              <a:solidFill>
                <a:srgbClr val="003D70"/>
              </a:solidFill>
            </a:endParaRPr>
          </a:p>
          <a:p>
            <a:pPr marL="342900" lvl="0" indent="-233363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003D70"/>
                </a:solidFill>
              </a:rPr>
              <a:t>Penyusunan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Peraturan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Menteri</a:t>
            </a:r>
            <a:r>
              <a:rPr lang="en-US" dirty="0" smtClean="0">
                <a:solidFill>
                  <a:srgbClr val="003D70"/>
                </a:solidFill>
              </a:rPr>
              <a:t> yang </a:t>
            </a:r>
            <a:r>
              <a:rPr lang="en-US" dirty="0" err="1" smtClean="0">
                <a:solidFill>
                  <a:srgbClr val="003D70"/>
                </a:solidFill>
              </a:rPr>
              <a:t>telah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diusulkan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untuk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disusun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di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tahun</a:t>
            </a:r>
            <a:r>
              <a:rPr lang="en-US" dirty="0" smtClean="0">
                <a:solidFill>
                  <a:srgbClr val="003D70"/>
                </a:solidFill>
              </a:rPr>
              <a:t> 2017 </a:t>
            </a:r>
            <a:r>
              <a:rPr lang="en-US" dirty="0" err="1" smtClean="0">
                <a:solidFill>
                  <a:srgbClr val="003D70"/>
                </a:solidFill>
              </a:rPr>
              <a:t>dan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Peraturan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Menteri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turunan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dari</a:t>
            </a:r>
            <a:r>
              <a:rPr lang="en-US" dirty="0" smtClean="0">
                <a:solidFill>
                  <a:srgbClr val="003D70"/>
                </a:solidFill>
              </a:rPr>
              <a:t> PP 17 </a:t>
            </a:r>
            <a:r>
              <a:rPr lang="en-US" dirty="0" err="1" smtClean="0">
                <a:solidFill>
                  <a:srgbClr val="003D70"/>
                </a:solidFill>
              </a:rPr>
              <a:t>Tahun</a:t>
            </a:r>
            <a:r>
              <a:rPr lang="en-US" dirty="0" smtClean="0">
                <a:solidFill>
                  <a:srgbClr val="003D70"/>
                </a:solidFill>
              </a:rPr>
              <a:t> 2017 (</a:t>
            </a:r>
            <a:r>
              <a:rPr lang="en-US" dirty="0" err="1" smtClean="0">
                <a:solidFill>
                  <a:srgbClr val="003D70"/>
                </a:solidFill>
              </a:rPr>
              <a:t>antara</a:t>
            </a:r>
            <a:r>
              <a:rPr lang="en-US" dirty="0" smtClean="0">
                <a:solidFill>
                  <a:srgbClr val="003D70"/>
                </a:solidFill>
              </a:rPr>
              <a:t> lain: </a:t>
            </a:r>
            <a:r>
              <a:rPr lang="en-US" dirty="0" err="1" smtClean="0">
                <a:solidFill>
                  <a:srgbClr val="003D70"/>
                </a:solidFill>
              </a:rPr>
              <a:t>Pedoman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Penyusunan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dan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Penelaahan</a:t>
            </a:r>
            <a:r>
              <a:rPr lang="en-US" dirty="0" smtClean="0">
                <a:solidFill>
                  <a:srgbClr val="003D70"/>
                </a:solidFill>
              </a:rPr>
              <a:t> </a:t>
            </a:r>
            <a:r>
              <a:rPr lang="en-US" dirty="0" err="1" smtClean="0">
                <a:solidFill>
                  <a:srgbClr val="003D70"/>
                </a:solidFill>
              </a:rPr>
              <a:t>Renja</a:t>
            </a:r>
            <a:r>
              <a:rPr lang="en-US" dirty="0" smtClean="0">
                <a:solidFill>
                  <a:srgbClr val="003D70"/>
                </a:solidFill>
              </a:rPr>
              <a:t> K/L)</a:t>
            </a:r>
            <a:endParaRPr lang="id-ID" dirty="0" smtClean="0">
              <a:solidFill>
                <a:srgbClr val="003D70"/>
              </a:solidFill>
            </a:endParaRPr>
          </a:p>
          <a:p>
            <a:pPr marL="342900" lvl="0" indent="-233363">
              <a:spcBef>
                <a:spcPct val="20000"/>
              </a:spcBef>
              <a:buFont typeface="Arial" pitchFamily="34" charset="0"/>
              <a:buChar char="•"/>
            </a:pPr>
            <a:endParaRPr kumimoji="0" lang="id-ID" sz="15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/>
          <p:cNvPicPr/>
          <p:nvPr/>
        </p:nvPicPr>
        <p:blipFill>
          <a:blip r:embed="rId2" cstate="print"/>
          <a:srcRect l="27950" t="21652" r="27223" b="11396"/>
          <a:stretch>
            <a:fillRect/>
          </a:stretch>
        </p:blipFill>
        <p:spPr bwMode="auto">
          <a:xfrm>
            <a:off x="251520" y="1124744"/>
            <a:ext cx="2664296" cy="2238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552" y="1556792"/>
            <a:ext cx="2560448" cy="23762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8208"/>
          <a:stretch>
            <a:fillRect/>
          </a:stretch>
        </p:blipFill>
        <p:spPr bwMode="auto">
          <a:xfrm>
            <a:off x="1403648" y="2924944"/>
            <a:ext cx="2376264" cy="275149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2733908" cy="24482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365104"/>
            <a:ext cx="2592288" cy="222785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1663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Area 8a : </a:t>
            </a:r>
          </a:p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Peningkatan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Kualitas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Pelayanan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Publik</a:t>
            </a:r>
            <a: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id-ID" sz="2800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1519" y="1020522"/>
            <a:ext cx="4809857" cy="238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1113" indent="-11113">
              <a:spcAft>
                <a:spcPts val="1200"/>
              </a:spcAft>
            </a:pPr>
            <a:r>
              <a:rPr lang="en-US" dirty="0" err="1" smtClean="0">
                <a:solidFill>
                  <a:srgbClr val="C00000"/>
                </a:solidFill>
              </a:rPr>
              <a:t>Capaian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Program </a:t>
            </a:r>
            <a:r>
              <a:rPr lang="en-US" dirty="0" err="1">
                <a:solidFill>
                  <a:srgbClr val="C00000"/>
                </a:solidFill>
              </a:rPr>
              <a:t>Unggulan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s.d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Triwulan</a:t>
            </a:r>
            <a:r>
              <a:rPr lang="en-US" dirty="0" smtClean="0">
                <a:solidFill>
                  <a:srgbClr val="C00000"/>
                </a:solidFill>
              </a:rPr>
              <a:t> 2 </a:t>
            </a:r>
            <a:r>
              <a:rPr lang="en-US" dirty="0" err="1" smtClean="0">
                <a:solidFill>
                  <a:srgbClr val="C00000"/>
                </a:solidFill>
              </a:rPr>
              <a:t>Tahun</a:t>
            </a:r>
            <a:r>
              <a:rPr lang="en-US" dirty="0" smtClean="0">
                <a:solidFill>
                  <a:srgbClr val="C00000"/>
                </a:solidFill>
              </a:rPr>
              <a:t> 2017:</a:t>
            </a: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1600" dirty="0" err="1" smtClean="0">
                <a:solidFill>
                  <a:srgbClr val="003D70"/>
                </a:solidFill>
              </a:rPr>
              <a:t>Diseminasi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kegiatan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Kementerian</a:t>
            </a:r>
            <a:r>
              <a:rPr lang="en-US" sz="1600" dirty="0" smtClean="0">
                <a:solidFill>
                  <a:srgbClr val="003D70"/>
                </a:solidFill>
              </a:rPr>
              <a:t> PPN/</a:t>
            </a:r>
            <a:r>
              <a:rPr lang="en-US" sz="1600" dirty="0" err="1" smtClean="0">
                <a:solidFill>
                  <a:srgbClr val="003D70"/>
                </a:solidFill>
              </a:rPr>
              <a:t>Bappenas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melalui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facebook</a:t>
            </a:r>
            <a:r>
              <a:rPr lang="en-US" sz="1600" dirty="0" smtClean="0">
                <a:solidFill>
                  <a:srgbClr val="003D70"/>
                </a:solidFill>
              </a:rPr>
              <a:t>, twitter, </a:t>
            </a:r>
            <a:r>
              <a:rPr lang="en-US" sz="1600" dirty="0" err="1" smtClean="0">
                <a:solidFill>
                  <a:srgbClr val="003D70"/>
                </a:solidFill>
              </a:rPr>
              <a:t>youtube</a:t>
            </a:r>
            <a:r>
              <a:rPr lang="en-US" sz="1600" dirty="0" smtClean="0">
                <a:solidFill>
                  <a:srgbClr val="003D70"/>
                </a:solidFill>
              </a:rPr>
              <a:t>, &amp; </a:t>
            </a:r>
            <a:r>
              <a:rPr lang="en-US" sz="1600" dirty="0" err="1" smtClean="0">
                <a:solidFill>
                  <a:srgbClr val="003D70"/>
                </a:solidFill>
              </a:rPr>
              <a:t>Bappenas</a:t>
            </a:r>
            <a:r>
              <a:rPr lang="en-US" sz="1600" dirty="0" smtClean="0">
                <a:solidFill>
                  <a:srgbClr val="003D70"/>
                </a:solidFill>
              </a:rPr>
              <a:t> TV</a:t>
            </a: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1600" dirty="0" err="1" smtClean="0">
                <a:solidFill>
                  <a:srgbClr val="003D70"/>
                </a:solidFill>
              </a:rPr>
              <a:t>Mendukung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kegiatan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i="1" dirty="0" smtClean="0">
                <a:solidFill>
                  <a:srgbClr val="003D70"/>
                </a:solidFill>
              </a:rPr>
              <a:t>Government Public Relations </a:t>
            </a:r>
            <a:r>
              <a:rPr lang="en-US" sz="1600" dirty="0" smtClean="0">
                <a:solidFill>
                  <a:srgbClr val="003D70"/>
                </a:solidFill>
              </a:rPr>
              <a:t>(GPR)</a:t>
            </a: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1600" dirty="0" err="1" smtClean="0">
                <a:solidFill>
                  <a:srgbClr val="003D70"/>
                </a:solidFill>
              </a:rPr>
              <a:t>Standar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Pelayanan</a:t>
            </a:r>
            <a:r>
              <a:rPr lang="en-US" sz="1600" dirty="0" smtClean="0">
                <a:solidFill>
                  <a:srgbClr val="003D70"/>
                </a:solidFill>
              </a:rPr>
              <a:t> PPID</a:t>
            </a: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1600" dirty="0" err="1" smtClean="0">
                <a:solidFill>
                  <a:srgbClr val="003D70"/>
                </a:solidFill>
              </a:rPr>
              <a:t>Renstra</a:t>
            </a:r>
            <a:r>
              <a:rPr lang="en-US" sz="1600" dirty="0" smtClean="0">
                <a:solidFill>
                  <a:srgbClr val="003D70"/>
                </a:solidFill>
              </a:rPr>
              <a:t> PPID</a:t>
            </a: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1600" dirty="0" err="1" smtClean="0">
                <a:solidFill>
                  <a:srgbClr val="003D70"/>
                </a:solidFill>
              </a:rPr>
              <a:t>Pengelolaan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Pengaduan</a:t>
            </a:r>
            <a:endParaRPr lang="en-US" sz="1600" dirty="0" smtClean="0">
              <a:solidFill>
                <a:srgbClr val="003D7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957" y="1268760"/>
            <a:ext cx="3517475" cy="232701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284984"/>
            <a:ext cx="1944216" cy="281353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D:\AL\RB\Data Dukung\RB PROGRAM 4 &amp; PELAYANAN PUBLIK (B.HUMAS)\Bukti Dukung RB Biro Humas dan TU Pimpinan\Peningkatan Kualitas Pelayanan Publik\3. Pengelolaan Pengaduan\8.3.a Pengelolaan Pengaduan Pelayanan Informasi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487" t="32834" b="8794"/>
          <a:stretch>
            <a:fillRect/>
          </a:stretch>
        </p:blipFill>
        <p:spPr bwMode="auto">
          <a:xfrm>
            <a:off x="5364088" y="2924944"/>
            <a:ext cx="2393825" cy="28525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AL\RB\Data Dukung\RB PROGRAM 4 &amp; PELAYANAN PUBLIK (B.HUMAS)\Bukti Dukung RB Biro Humas dan TU Pimpinan\Peningkatan Kualitas Pelayanan Publik\2. Budaya Pelayanan Prima\8.2.b FB Twitter Bappena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788208"/>
            <a:ext cx="1944216" cy="202516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AL\RB\Data Dukung\RB PROGRAM 4 &amp; PELAYANAN PUBLIK (B.HUMAS)\Bukti Dukung RB Biro Humas dan TU Pimpinan\Peningkatan Kualitas Pelayanan Publik\2. Budaya Pelayanan Prima\8.2.b Youtube Bappena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71" y="4797152"/>
            <a:ext cx="1953821" cy="201622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AL\RB\Data Dukung\RB PROGRAM 4 &amp; PELAYANAN PUBLIK (B.HUMAS)\Bukti Dukung RB Biro Humas dan TU Pimpinan\Peningkatan Kualitas Pelayanan Publik\2. Budaya Pelayanan Prima\8.2.e Government Public Relations (GPR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918" t="20000"/>
          <a:stretch>
            <a:fillRect/>
          </a:stretch>
        </p:blipFill>
        <p:spPr bwMode="auto">
          <a:xfrm>
            <a:off x="6284763" y="3861048"/>
            <a:ext cx="2391693" cy="244827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1520" y="3369514"/>
            <a:ext cx="3441705" cy="144244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marL="11113" indent="-11113">
              <a:spcAft>
                <a:spcPts val="1200"/>
              </a:spcAft>
            </a:pPr>
            <a:r>
              <a:rPr lang="en-US" dirty="0" err="1" smtClean="0">
                <a:solidFill>
                  <a:srgbClr val="C00000"/>
                </a:solidFill>
              </a:rPr>
              <a:t>Rencana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Program </a:t>
            </a:r>
            <a:r>
              <a:rPr lang="en-US" dirty="0" err="1">
                <a:solidFill>
                  <a:srgbClr val="C00000"/>
                </a:solidFill>
              </a:rPr>
              <a:t>Unggulan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hingga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Des 2017:</a:t>
            </a: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Arial" pitchFamily="34" charset="0"/>
              <a:buChar char="•"/>
            </a:pPr>
            <a:r>
              <a:rPr lang="en-US" sz="1600" dirty="0" err="1" smtClean="0">
                <a:solidFill>
                  <a:srgbClr val="003D70"/>
                </a:solidFill>
              </a:rPr>
              <a:t>Peningkatan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layanan</a:t>
            </a:r>
            <a:r>
              <a:rPr lang="en-US" sz="1600" dirty="0" smtClean="0">
                <a:solidFill>
                  <a:srgbClr val="003D70"/>
                </a:solidFill>
              </a:rPr>
              <a:t> PPID </a:t>
            </a:r>
            <a:r>
              <a:rPr lang="en-US" sz="1600" dirty="0" err="1" smtClean="0">
                <a:solidFill>
                  <a:srgbClr val="003D70"/>
                </a:solidFill>
              </a:rPr>
              <a:t>melalui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pengembangan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teknologi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informasi</a:t>
            </a:r>
            <a:endParaRPr lang="en-US" sz="1600" dirty="0" smtClean="0">
              <a:solidFill>
                <a:srgbClr val="003D70"/>
              </a:solidFill>
            </a:endParaRP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Arial" pitchFamily="34" charset="0"/>
              <a:buChar char="•"/>
            </a:pPr>
            <a:r>
              <a:rPr lang="en-US" sz="1600" dirty="0" err="1" smtClean="0">
                <a:solidFill>
                  <a:srgbClr val="003D70"/>
                </a:solidFill>
              </a:rPr>
              <a:t>Diklat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untuk</a:t>
            </a:r>
            <a:r>
              <a:rPr lang="en-US" sz="1600" dirty="0" smtClean="0">
                <a:solidFill>
                  <a:srgbClr val="003D70"/>
                </a:solidFill>
              </a:rPr>
              <a:t> SDM  </a:t>
            </a:r>
            <a:r>
              <a:rPr lang="en-US" sz="1600" dirty="0" err="1" smtClean="0">
                <a:solidFill>
                  <a:srgbClr val="003D70"/>
                </a:solidFill>
              </a:rPr>
              <a:t>Sekretariat</a:t>
            </a:r>
            <a:r>
              <a:rPr lang="en-US" sz="1600" dirty="0" smtClean="0">
                <a:solidFill>
                  <a:srgbClr val="003D70"/>
                </a:solidFill>
              </a:rPr>
              <a:t> PPID</a:t>
            </a:r>
            <a:endParaRPr lang="id-ID" sz="1600" dirty="0" err="1" smtClean="0">
              <a:solidFill>
                <a:srgbClr val="003D7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1663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Area 8b: </a:t>
            </a:r>
          </a:p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Peningkatan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Kualitas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Pelayanan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Publik</a:t>
            </a:r>
            <a: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id-ID" sz="2800" dirty="0"/>
          </a:p>
        </p:txBody>
      </p:sp>
      <p:sp>
        <p:nvSpPr>
          <p:cNvPr id="12" name="Content Placeholder 1"/>
          <p:cNvSpPr>
            <a:spLocks noGrp="1"/>
          </p:cNvSpPr>
          <p:nvPr>
            <p:ph idx="1"/>
          </p:nvPr>
        </p:nvSpPr>
        <p:spPr>
          <a:xfrm>
            <a:off x="3203848" y="1412776"/>
            <a:ext cx="3037004" cy="2664296"/>
          </a:xfrm>
        </p:spPr>
        <p:txBody>
          <a:bodyPr>
            <a:noAutofit/>
          </a:bodyPr>
          <a:lstStyle/>
          <a:p>
            <a:pPr marL="177800" indent="-173038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1600" dirty="0">
                <a:solidFill>
                  <a:srgbClr val="003D70"/>
                </a:solidFill>
              </a:rPr>
              <a:t>Pemanfaatan Teknologi </a:t>
            </a:r>
            <a:r>
              <a:rPr lang="id-ID" sz="1600" dirty="0" smtClean="0">
                <a:solidFill>
                  <a:srgbClr val="003D70"/>
                </a:solidFill>
              </a:rPr>
              <a:t>Informasi</a:t>
            </a:r>
          </a:p>
          <a:p>
            <a:pPr marL="177800" indent="-173038" algn="just">
              <a:lnSpc>
                <a:spcPct val="100000"/>
              </a:lnSpc>
              <a:spcBef>
                <a:spcPts val="0"/>
              </a:spcBef>
              <a:buNone/>
            </a:pPr>
            <a:endParaRPr lang="id-ID" sz="700" dirty="0"/>
          </a:p>
          <a:p>
            <a:pPr marL="177800" indent="-173038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id-ID" sz="1300" i="1" dirty="0">
                <a:solidFill>
                  <a:srgbClr val="003D70"/>
                </a:solidFill>
              </a:rPr>
              <a:t>Website</a:t>
            </a:r>
            <a:r>
              <a:rPr lang="id-ID" sz="1300" dirty="0">
                <a:solidFill>
                  <a:srgbClr val="003D70"/>
                </a:solidFill>
              </a:rPr>
              <a:t> </a:t>
            </a:r>
            <a:r>
              <a:rPr lang="id-ID" sz="1300" dirty="0">
                <a:solidFill>
                  <a:srgbClr val="003D70"/>
                </a:solidFill>
                <a:hlinkClick r:id="rId2"/>
              </a:rPr>
              <a:t>pusbindiklatren@bappenas.go.id</a:t>
            </a:r>
            <a:endParaRPr lang="id-ID" sz="1300" dirty="0">
              <a:solidFill>
                <a:srgbClr val="003D70"/>
              </a:solidFill>
            </a:endParaRPr>
          </a:p>
          <a:p>
            <a:pPr marL="177800" indent="-173038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id-ID" sz="1300" dirty="0" smtClean="0">
                <a:solidFill>
                  <a:srgbClr val="003D70"/>
                </a:solidFill>
              </a:rPr>
              <a:t>Membangun koneksi antara </a:t>
            </a:r>
            <a:r>
              <a:rPr lang="id-ID" sz="1300" i="1" dirty="0" smtClean="0">
                <a:solidFill>
                  <a:srgbClr val="003D70"/>
                </a:solidFill>
              </a:rPr>
              <a:t>website</a:t>
            </a:r>
            <a:r>
              <a:rPr lang="id-ID" sz="1300" dirty="0" smtClean="0">
                <a:solidFill>
                  <a:srgbClr val="003D70"/>
                </a:solidFill>
              </a:rPr>
              <a:t> </a:t>
            </a:r>
            <a:r>
              <a:rPr lang="id-ID" sz="1300" dirty="0">
                <a:solidFill>
                  <a:srgbClr val="003D70"/>
                </a:solidFill>
              </a:rPr>
              <a:t>Pusbindiklatren dengan </a:t>
            </a:r>
            <a:r>
              <a:rPr lang="id-ID" sz="1300" i="1" dirty="0">
                <a:solidFill>
                  <a:srgbClr val="003D70"/>
                </a:solidFill>
              </a:rPr>
              <a:t>website</a:t>
            </a:r>
            <a:r>
              <a:rPr lang="id-ID" sz="1300" dirty="0">
                <a:solidFill>
                  <a:srgbClr val="003D70"/>
                </a:solidFill>
              </a:rPr>
              <a:t> pemda</a:t>
            </a:r>
          </a:p>
          <a:p>
            <a:pPr marL="177800" indent="-173038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id-ID" sz="1300" dirty="0">
                <a:solidFill>
                  <a:srgbClr val="003D70"/>
                </a:solidFill>
              </a:rPr>
              <a:t>Pendaftaran diklat </a:t>
            </a:r>
            <a:r>
              <a:rPr lang="id-ID" sz="1300" i="1" dirty="0">
                <a:solidFill>
                  <a:srgbClr val="003D70"/>
                </a:solidFill>
              </a:rPr>
              <a:t>online</a:t>
            </a:r>
            <a:r>
              <a:rPr lang="id-ID" sz="1300" dirty="0">
                <a:solidFill>
                  <a:srgbClr val="003D70"/>
                </a:solidFill>
              </a:rPr>
              <a:t> </a:t>
            </a:r>
            <a:r>
              <a:rPr lang="en-US" sz="1300" dirty="0" err="1">
                <a:solidFill>
                  <a:srgbClr val="003D70"/>
                </a:solidFill>
              </a:rPr>
              <a:t>untuk</a:t>
            </a:r>
            <a:r>
              <a:rPr lang="en-US" sz="1300" dirty="0">
                <a:solidFill>
                  <a:srgbClr val="003D70"/>
                </a:solidFill>
              </a:rPr>
              <a:t> </a:t>
            </a:r>
            <a:r>
              <a:rPr lang="en-US" sz="1300" dirty="0" err="1">
                <a:solidFill>
                  <a:srgbClr val="003D70"/>
                </a:solidFill>
              </a:rPr>
              <a:t>diklat</a:t>
            </a:r>
            <a:r>
              <a:rPr lang="id-ID" sz="1300" dirty="0">
                <a:solidFill>
                  <a:srgbClr val="003D70"/>
                </a:solidFill>
              </a:rPr>
              <a:t> gelar </a:t>
            </a:r>
            <a:r>
              <a:rPr lang="en-US" sz="1300" dirty="0" err="1">
                <a:solidFill>
                  <a:srgbClr val="003D70"/>
                </a:solidFill>
              </a:rPr>
              <a:t>dan</a:t>
            </a:r>
            <a:r>
              <a:rPr lang="en-US" sz="1300" dirty="0">
                <a:solidFill>
                  <a:srgbClr val="003D70"/>
                </a:solidFill>
              </a:rPr>
              <a:t> </a:t>
            </a:r>
            <a:r>
              <a:rPr lang="id-ID" sz="1300" dirty="0">
                <a:solidFill>
                  <a:srgbClr val="003D70"/>
                </a:solidFill>
              </a:rPr>
              <a:t>non gelar</a:t>
            </a:r>
            <a:endParaRPr lang="en-US" sz="1300" dirty="0">
              <a:solidFill>
                <a:srgbClr val="003D70"/>
              </a:solidFill>
            </a:endParaRPr>
          </a:p>
          <a:p>
            <a:pPr marL="177800" indent="-173038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rgbClr val="003D70"/>
                </a:solidFill>
              </a:rPr>
              <a:t>E-</a:t>
            </a:r>
            <a:r>
              <a:rPr lang="en-US" sz="1300" dirty="0" err="1">
                <a:solidFill>
                  <a:srgbClr val="003D70"/>
                </a:solidFill>
              </a:rPr>
              <a:t>Monev</a:t>
            </a:r>
            <a:r>
              <a:rPr lang="en-US" sz="1300" dirty="0">
                <a:solidFill>
                  <a:srgbClr val="003D70"/>
                </a:solidFill>
              </a:rPr>
              <a:t> </a:t>
            </a:r>
            <a:r>
              <a:rPr lang="en-US" sz="1300" dirty="0" err="1">
                <a:solidFill>
                  <a:srgbClr val="003D70"/>
                </a:solidFill>
                <a:sym typeface="Wingdings" panose="05000000000000000000" pitchFamily="2" charset="2"/>
              </a:rPr>
              <a:t>untuk</a:t>
            </a:r>
            <a:r>
              <a:rPr lang="en-US" sz="1300" dirty="0">
                <a:solidFill>
                  <a:srgbClr val="003D70"/>
                </a:solidFill>
                <a:sym typeface="Wingdings" panose="05000000000000000000" pitchFamily="2" charset="2"/>
              </a:rPr>
              <a:t> </a:t>
            </a:r>
            <a:r>
              <a:rPr lang="en-US" sz="1300" dirty="0" err="1">
                <a:solidFill>
                  <a:srgbClr val="003D70"/>
                </a:solidFill>
                <a:sym typeface="Wingdings" panose="05000000000000000000" pitchFamily="2" charset="2"/>
              </a:rPr>
              <a:t>karyasiswa</a:t>
            </a:r>
            <a:endParaRPr lang="id-ID" sz="1300" dirty="0">
              <a:solidFill>
                <a:srgbClr val="003D70"/>
              </a:solidFill>
            </a:endParaRPr>
          </a:p>
          <a:p>
            <a:pPr marL="177800" indent="-173038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id-ID" sz="1300" dirty="0">
                <a:solidFill>
                  <a:srgbClr val="003D70"/>
                </a:solidFill>
              </a:rPr>
              <a:t>JFP </a:t>
            </a:r>
            <a:r>
              <a:rPr lang="id-ID" sz="1300" i="1" dirty="0">
                <a:solidFill>
                  <a:srgbClr val="003D70"/>
                </a:solidFill>
              </a:rPr>
              <a:t>Account</a:t>
            </a:r>
            <a:r>
              <a:rPr lang="en-US" sz="1300" dirty="0">
                <a:solidFill>
                  <a:srgbClr val="003D70"/>
                </a:solidFill>
              </a:rPr>
              <a:t> </a:t>
            </a:r>
            <a:r>
              <a:rPr lang="en-US" sz="1300" dirty="0">
                <a:solidFill>
                  <a:srgbClr val="003D70"/>
                </a:solidFill>
                <a:sym typeface="Wingdings" panose="05000000000000000000" pitchFamily="2" charset="2"/>
              </a:rPr>
              <a:t> </a:t>
            </a:r>
            <a:r>
              <a:rPr lang="en-US" sz="1300" dirty="0" err="1">
                <a:solidFill>
                  <a:srgbClr val="003D70"/>
                </a:solidFill>
              </a:rPr>
              <a:t>pendataan</a:t>
            </a:r>
            <a:r>
              <a:rPr lang="en-US" sz="1300" dirty="0">
                <a:solidFill>
                  <a:srgbClr val="003D70"/>
                </a:solidFill>
              </a:rPr>
              <a:t> </a:t>
            </a:r>
            <a:r>
              <a:rPr lang="en-US" sz="1300" dirty="0" err="1">
                <a:solidFill>
                  <a:srgbClr val="003D70"/>
                </a:solidFill>
              </a:rPr>
              <a:t>pejabat</a:t>
            </a:r>
            <a:r>
              <a:rPr lang="en-US" sz="1300" dirty="0">
                <a:solidFill>
                  <a:srgbClr val="003D70"/>
                </a:solidFill>
              </a:rPr>
              <a:t> </a:t>
            </a:r>
            <a:r>
              <a:rPr lang="en-US" sz="1300" dirty="0" err="1">
                <a:solidFill>
                  <a:srgbClr val="003D70"/>
                </a:solidFill>
              </a:rPr>
              <a:t>fungsional</a:t>
            </a:r>
            <a:r>
              <a:rPr lang="en-US" sz="1300" dirty="0">
                <a:solidFill>
                  <a:srgbClr val="003D70"/>
                </a:solidFill>
              </a:rPr>
              <a:t> </a:t>
            </a:r>
            <a:r>
              <a:rPr lang="en-US" sz="1300" dirty="0" err="1">
                <a:solidFill>
                  <a:srgbClr val="003D70"/>
                </a:solidFill>
              </a:rPr>
              <a:t>perencana</a:t>
            </a:r>
            <a:r>
              <a:rPr lang="en-US" sz="1300" dirty="0">
                <a:solidFill>
                  <a:srgbClr val="003D70"/>
                </a:solidFill>
              </a:rPr>
              <a:t> </a:t>
            </a:r>
            <a:r>
              <a:rPr lang="en-US" sz="1300" dirty="0" err="1">
                <a:solidFill>
                  <a:srgbClr val="003D70"/>
                </a:solidFill>
              </a:rPr>
              <a:t>secara</a:t>
            </a:r>
            <a:r>
              <a:rPr lang="en-US" sz="1300" dirty="0">
                <a:solidFill>
                  <a:srgbClr val="003D70"/>
                </a:solidFill>
              </a:rPr>
              <a:t> </a:t>
            </a:r>
            <a:r>
              <a:rPr lang="en-US" sz="1300" i="1" dirty="0">
                <a:solidFill>
                  <a:srgbClr val="003D70"/>
                </a:solidFill>
              </a:rPr>
              <a:t>online</a:t>
            </a:r>
            <a:r>
              <a:rPr lang="id-ID" sz="1300" i="1" dirty="0">
                <a:solidFill>
                  <a:srgbClr val="003D70"/>
                </a:solidFill>
              </a:rPr>
              <a:t> </a:t>
            </a:r>
            <a:endParaRPr lang="en-US" sz="1300" i="1" dirty="0">
              <a:solidFill>
                <a:srgbClr val="003D70"/>
              </a:solidFill>
            </a:endParaRPr>
          </a:p>
          <a:p>
            <a:pPr marL="177800" indent="-173038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rgbClr val="003D70"/>
                </a:solidFill>
              </a:rPr>
              <a:t>E-</a:t>
            </a:r>
            <a:r>
              <a:rPr lang="en-US" sz="1300" dirty="0" err="1">
                <a:solidFill>
                  <a:srgbClr val="003D70"/>
                </a:solidFill>
              </a:rPr>
              <a:t>Arsip</a:t>
            </a:r>
            <a:r>
              <a:rPr lang="en-US" sz="1300" dirty="0">
                <a:solidFill>
                  <a:srgbClr val="003D70"/>
                </a:solidFill>
              </a:rPr>
              <a:t> </a:t>
            </a:r>
            <a:r>
              <a:rPr lang="en-US" sz="1300" dirty="0" smtClean="0">
                <a:solidFill>
                  <a:srgbClr val="003D70"/>
                </a:solidFill>
                <a:sym typeface="Wingdings" pitchFamily="2" charset="2"/>
              </a:rPr>
              <a:t></a:t>
            </a:r>
            <a:r>
              <a:rPr lang="en-US" sz="1300" dirty="0" err="1" smtClean="0">
                <a:solidFill>
                  <a:srgbClr val="003D70"/>
                </a:solidFill>
              </a:rPr>
              <a:t>otomasi</a:t>
            </a:r>
            <a:r>
              <a:rPr lang="en-US" sz="1300" dirty="0" smtClean="0">
                <a:solidFill>
                  <a:srgbClr val="003D70"/>
                </a:solidFill>
              </a:rPr>
              <a:t> </a:t>
            </a:r>
            <a:r>
              <a:rPr lang="en-US" sz="1300" dirty="0" err="1">
                <a:solidFill>
                  <a:srgbClr val="003D70"/>
                </a:solidFill>
              </a:rPr>
              <a:t>dari</a:t>
            </a:r>
            <a:r>
              <a:rPr lang="en-US" sz="1300" dirty="0">
                <a:solidFill>
                  <a:srgbClr val="003D70"/>
                </a:solidFill>
              </a:rPr>
              <a:t> </a:t>
            </a:r>
            <a:r>
              <a:rPr lang="en-US" sz="1300" dirty="0" err="1">
                <a:solidFill>
                  <a:srgbClr val="003D70"/>
                </a:solidFill>
              </a:rPr>
              <a:t>sistem</a:t>
            </a:r>
            <a:r>
              <a:rPr lang="en-US" sz="1300" dirty="0">
                <a:solidFill>
                  <a:srgbClr val="003D70"/>
                </a:solidFill>
              </a:rPr>
              <a:t> </a:t>
            </a:r>
            <a:r>
              <a:rPr lang="en-US" sz="1300" dirty="0" err="1">
                <a:solidFill>
                  <a:srgbClr val="003D70"/>
                </a:solidFill>
              </a:rPr>
              <a:t>arsip</a:t>
            </a:r>
            <a:r>
              <a:rPr lang="en-US" sz="1300" dirty="0">
                <a:solidFill>
                  <a:srgbClr val="003D70"/>
                </a:solidFill>
              </a:rPr>
              <a:t> </a:t>
            </a:r>
            <a:r>
              <a:rPr lang="en-US" sz="1300" dirty="0" smtClean="0">
                <a:solidFill>
                  <a:srgbClr val="003D70"/>
                </a:solidFill>
              </a:rPr>
              <a:t>manual.</a:t>
            </a:r>
            <a:endParaRPr lang="id-ID" sz="800" dirty="0"/>
          </a:p>
        </p:txBody>
      </p:sp>
      <p:sp>
        <p:nvSpPr>
          <p:cNvPr id="15" name="Content Placeholder 1"/>
          <p:cNvSpPr txBox="1">
            <a:spLocks/>
          </p:cNvSpPr>
          <p:nvPr/>
        </p:nvSpPr>
        <p:spPr>
          <a:xfrm>
            <a:off x="179512" y="1412776"/>
            <a:ext cx="3024336" cy="3888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D7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08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08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508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508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id-ID" sz="1600" dirty="0"/>
              <a:t>Penyempurnaan </a:t>
            </a:r>
            <a:r>
              <a:rPr lang="id-ID" sz="1600" dirty="0" smtClean="0"/>
              <a:t>Standar  Pelayanan Fasilitasi Diklat Perencanaan Pusat-Daerah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d-ID" sz="700" dirty="0" smtClean="0"/>
          </a:p>
          <a:p>
            <a:pPr marL="177800" indent="-177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id-ID" sz="1300" dirty="0" smtClean="0"/>
              <a:t>Buku Panduan Penyelenggaraan </a:t>
            </a:r>
            <a:r>
              <a:rPr lang="id-ID" sz="1300" dirty="0"/>
              <a:t>Diklat Gelar dan </a:t>
            </a:r>
            <a:r>
              <a:rPr lang="id-ID" sz="1300" dirty="0" smtClean="0"/>
              <a:t>Non Gelar</a:t>
            </a:r>
          </a:p>
          <a:p>
            <a:pPr marL="177800" indent="-177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id-ID" sz="1300" dirty="0" smtClean="0"/>
              <a:t>Buku </a:t>
            </a:r>
            <a:r>
              <a:rPr lang="id-ID" sz="1300" dirty="0"/>
              <a:t>Pedoman Karyasiswa </a:t>
            </a:r>
            <a:r>
              <a:rPr lang="id-ID" sz="1300" dirty="0" smtClean="0"/>
              <a:t>Gelar Pusbindiklatren</a:t>
            </a:r>
            <a:endParaRPr lang="id-ID" sz="1300" dirty="0"/>
          </a:p>
          <a:p>
            <a:pPr marL="177800" indent="-177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id-ID" sz="1300" dirty="0" smtClean="0"/>
              <a:t>Booklet  </a:t>
            </a:r>
            <a:r>
              <a:rPr lang="id-ID" sz="1300" dirty="0"/>
              <a:t>Pusbindiklatren </a:t>
            </a:r>
          </a:p>
          <a:p>
            <a:pPr marL="177800" indent="-177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id-ID" sz="1300" dirty="0"/>
              <a:t>Rintisan Program dengan program studi baru untuk memenuhi  kebutuhan (</a:t>
            </a:r>
            <a:r>
              <a:rPr lang="id-ID" sz="1300" dirty="0" smtClean="0"/>
              <a:t>magister transportasi</a:t>
            </a:r>
            <a:r>
              <a:rPr lang="id-ID" sz="1300" dirty="0"/>
              <a:t>, Perencanaan </a:t>
            </a:r>
            <a:r>
              <a:rPr lang="id-ID" sz="1300" dirty="0" smtClean="0"/>
              <a:t>Keuangan Daerah</a:t>
            </a:r>
            <a:r>
              <a:rPr lang="id-ID" sz="1300" dirty="0"/>
              <a:t>)</a:t>
            </a:r>
          </a:p>
          <a:p>
            <a:pPr marL="177800" indent="-177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id-ID" sz="1300" dirty="0"/>
              <a:t>Penjajakan kerjasama diklat dengan lembaga donor internasional</a:t>
            </a:r>
            <a:r>
              <a:rPr lang="en-US" sz="1300" dirty="0"/>
              <a:t> </a:t>
            </a:r>
            <a:r>
              <a:rPr lang="id-ID" sz="1300" dirty="0"/>
              <a:t>(</a:t>
            </a:r>
            <a:r>
              <a:rPr lang="en-US" sz="1300" dirty="0" err="1"/>
              <a:t>AAS</a:t>
            </a:r>
            <a:r>
              <a:rPr lang="en-US" sz="1300" dirty="0"/>
              <a:t>, </a:t>
            </a:r>
            <a:r>
              <a:rPr lang="en-US" sz="1300" dirty="0" err="1" smtClean="0"/>
              <a:t>Neso</a:t>
            </a:r>
            <a:r>
              <a:rPr lang="id-ID" sz="1300" dirty="0" smtClean="0"/>
              <a:t> </a:t>
            </a:r>
            <a:r>
              <a:rPr lang="en-US" sz="1300" dirty="0" err="1" smtClean="0"/>
              <a:t>dan</a:t>
            </a:r>
            <a:r>
              <a:rPr lang="en-US" sz="1300" dirty="0" smtClean="0"/>
              <a:t> </a:t>
            </a:r>
            <a:r>
              <a:rPr lang="en-US" sz="1300" dirty="0" err="1"/>
              <a:t>Norwegia</a:t>
            </a:r>
            <a:r>
              <a:rPr lang="id-ID" sz="1300" dirty="0"/>
              <a:t>) </a:t>
            </a:r>
          </a:p>
          <a:p>
            <a:pPr marL="177800" indent="-177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id-ID" sz="1300" dirty="0"/>
              <a:t>Penerbitan Majalah Simpul Perencana menjadi 3 kali dalam setahun, sebelumnya </a:t>
            </a:r>
            <a:r>
              <a:rPr lang="id-ID" sz="1300" dirty="0" smtClean="0"/>
              <a:t>2 kali setahun</a:t>
            </a:r>
            <a:endParaRPr lang="id-ID" sz="1300" dirty="0"/>
          </a:p>
        </p:txBody>
      </p:sp>
      <p:sp>
        <p:nvSpPr>
          <p:cNvPr id="17" name="Content Placeholder 1"/>
          <p:cNvSpPr txBox="1">
            <a:spLocks/>
          </p:cNvSpPr>
          <p:nvPr/>
        </p:nvSpPr>
        <p:spPr>
          <a:xfrm>
            <a:off x="6444208" y="1196752"/>
            <a:ext cx="2520280" cy="20162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D7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08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08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508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508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d-ID" altLang="id-ID" sz="1600" dirty="0" smtClean="0"/>
              <a:t>Inovasi dalam Metode Pembelajaran</a:t>
            </a:r>
          </a:p>
          <a:p>
            <a:pPr marL="0" indent="0">
              <a:buNone/>
            </a:pPr>
            <a:r>
              <a:rPr lang="en-US" altLang="id-ID" sz="1400" dirty="0" err="1" smtClean="0"/>
              <a:t>Pembelajaran</a:t>
            </a:r>
            <a:r>
              <a:rPr lang="en-US" altLang="id-ID" sz="1400" dirty="0" smtClean="0"/>
              <a:t> </a:t>
            </a:r>
            <a:r>
              <a:rPr lang="en-US" altLang="id-ID" sz="1400" dirty="0" err="1" smtClean="0"/>
              <a:t>jarak</a:t>
            </a:r>
            <a:r>
              <a:rPr lang="en-US" altLang="id-ID" sz="1400" dirty="0" smtClean="0"/>
              <a:t> </a:t>
            </a:r>
            <a:r>
              <a:rPr lang="en-US" altLang="id-ID" sz="1400" dirty="0" err="1" smtClean="0"/>
              <a:t>jauh</a:t>
            </a:r>
            <a:r>
              <a:rPr lang="en-US" altLang="id-ID" sz="1400" dirty="0" smtClean="0"/>
              <a:t> </a:t>
            </a:r>
            <a:r>
              <a:rPr lang="id-ID" sz="1400" dirty="0" smtClean="0"/>
              <a:t>melalui </a:t>
            </a:r>
            <a:r>
              <a:rPr lang="en-US" sz="1400" i="1" dirty="0"/>
              <a:t>web conferencing, video conferencing, </a:t>
            </a:r>
            <a:r>
              <a:rPr lang="en-US" sz="1400" dirty="0" err="1"/>
              <a:t>televisi</a:t>
            </a:r>
            <a:r>
              <a:rPr lang="en-US" sz="1400" dirty="0"/>
              <a:t> </a:t>
            </a:r>
            <a:r>
              <a:rPr lang="en-US" sz="1400" dirty="0" err="1"/>
              <a:t>pendidikan</a:t>
            </a:r>
            <a:r>
              <a:rPr lang="en-US" sz="1400" dirty="0"/>
              <a:t>, </a:t>
            </a:r>
            <a:r>
              <a:rPr lang="en-US" sz="1400" dirty="0" err="1"/>
              <a:t>televisi</a:t>
            </a:r>
            <a:r>
              <a:rPr lang="en-US" sz="1400" dirty="0"/>
              <a:t> </a:t>
            </a:r>
            <a:r>
              <a:rPr lang="en-US" sz="1400" dirty="0" err="1"/>
              <a:t>instruksional</a:t>
            </a:r>
            <a:r>
              <a:rPr lang="en-US" sz="1400" dirty="0"/>
              <a:t>, </a:t>
            </a:r>
            <a:r>
              <a:rPr lang="en-US" sz="1400" i="1" dirty="0"/>
              <a:t>direct broadcasting-satellite/DBS, </a:t>
            </a:r>
            <a:r>
              <a:rPr lang="en-US" sz="1400" dirty="0"/>
              <a:t>internet radio, </a:t>
            </a:r>
            <a:r>
              <a:rPr lang="en-US" sz="1400" i="1" dirty="0"/>
              <a:t>live streaming, </a:t>
            </a:r>
            <a:r>
              <a:rPr lang="en-US" sz="1400" dirty="0" err="1"/>
              <a:t>telepon</a:t>
            </a:r>
            <a:r>
              <a:rPr lang="en-US" sz="1400" dirty="0"/>
              <a:t>, </a:t>
            </a:r>
            <a:r>
              <a:rPr lang="en-US" sz="1400" dirty="0" err="1"/>
              <a:t>dan</a:t>
            </a:r>
            <a:r>
              <a:rPr lang="en-US" sz="1400" dirty="0"/>
              <a:t> </a:t>
            </a:r>
            <a:r>
              <a:rPr lang="en-US" sz="1400" dirty="0" smtClean="0"/>
              <a:t>VOIP (SIPENA – </a:t>
            </a:r>
            <a:r>
              <a:rPr lang="en-US" sz="1400" dirty="0" err="1" smtClean="0"/>
              <a:t>Sistem</a:t>
            </a:r>
            <a:r>
              <a:rPr lang="en-US" sz="1400" dirty="0" smtClean="0"/>
              <a:t> </a:t>
            </a:r>
            <a:r>
              <a:rPr lang="en-US" sz="1400" dirty="0" err="1" smtClean="0"/>
              <a:t>Informasi</a:t>
            </a:r>
            <a:r>
              <a:rPr lang="en-US" sz="1400" dirty="0" smtClean="0"/>
              <a:t> &amp; </a:t>
            </a:r>
            <a:r>
              <a:rPr lang="en-US" sz="1400" dirty="0" err="1" smtClean="0"/>
              <a:t>Pembelajaran</a:t>
            </a:r>
            <a:r>
              <a:rPr lang="en-US" sz="1400" dirty="0" smtClean="0"/>
              <a:t> </a:t>
            </a:r>
            <a:r>
              <a:rPr lang="en-US" sz="1400" dirty="0" err="1" smtClean="0"/>
              <a:t>Elektronik</a:t>
            </a:r>
            <a:r>
              <a:rPr lang="en-US" sz="1400" dirty="0" smtClean="0"/>
              <a:t> </a:t>
            </a:r>
            <a:r>
              <a:rPr lang="en-US" sz="1400" dirty="0" err="1" smtClean="0"/>
              <a:t>Perencana</a:t>
            </a:r>
            <a:r>
              <a:rPr lang="en-US" sz="1400" dirty="0" smtClean="0"/>
              <a:t>)</a:t>
            </a:r>
            <a:endParaRPr lang="en-US" sz="1400" dirty="0"/>
          </a:p>
          <a:p>
            <a:pPr marL="0" indent="0" algn="just">
              <a:buNone/>
            </a:pPr>
            <a:endParaRPr lang="en-US" sz="11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278" t="30256" r="25973" b="54470"/>
          <a:stretch/>
        </p:blipFill>
        <p:spPr bwMode="auto">
          <a:xfrm>
            <a:off x="3468890" y="4077072"/>
            <a:ext cx="2615278" cy="134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3356992"/>
            <a:ext cx="2376264" cy="1488996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909" t="47019" r="25584" b="42766"/>
          <a:stretch/>
        </p:blipFill>
        <p:spPr bwMode="auto">
          <a:xfrm>
            <a:off x="539552" y="5301208"/>
            <a:ext cx="2399545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1043444"/>
            <a:ext cx="4887107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spcAft>
                <a:spcPts val="1200"/>
              </a:spcAft>
            </a:pPr>
            <a:r>
              <a:rPr lang="en-US" sz="1700" dirty="0" err="1" smtClean="0">
                <a:solidFill>
                  <a:srgbClr val="C00000"/>
                </a:solidFill>
              </a:rPr>
              <a:t>Capaian</a:t>
            </a:r>
            <a:r>
              <a:rPr lang="en-US" sz="1700" dirty="0" smtClean="0">
                <a:solidFill>
                  <a:srgbClr val="C00000"/>
                </a:solidFill>
              </a:rPr>
              <a:t> </a:t>
            </a:r>
            <a:r>
              <a:rPr lang="en-US" sz="1600" dirty="0">
                <a:solidFill>
                  <a:srgbClr val="C00000"/>
                </a:solidFill>
              </a:rPr>
              <a:t>Program </a:t>
            </a:r>
            <a:r>
              <a:rPr lang="en-US" sz="1600" dirty="0" err="1">
                <a:solidFill>
                  <a:srgbClr val="C00000"/>
                </a:solidFill>
              </a:rPr>
              <a:t>Unggulan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700" dirty="0" err="1" smtClean="0">
                <a:solidFill>
                  <a:srgbClr val="C00000"/>
                </a:solidFill>
              </a:rPr>
              <a:t>s.d</a:t>
            </a:r>
            <a:r>
              <a:rPr lang="en-US" sz="1700" dirty="0" smtClean="0">
                <a:solidFill>
                  <a:srgbClr val="C00000"/>
                </a:solidFill>
              </a:rPr>
              <a:t> </a:t>
            </a:r>
            <a:r>
              <a:rPr lang="en-US" sz="1700" dirty="0" err="1" smtClean="0">
                <a:solidFill>
                  <a:srgbClr val="C00000"/>
                </a:solidFill>
              </a:rPr>
              <a:t>Triwulan</a:t>
            </a:r>
            <a:r>
              <a:rPr lang="en-US" sz="1700" dirty="0" smtClean="0">
                <a:solidFill>
                  <a:srgbClr val="C00000"/>
                </a:solidFill>
              </a:rPr>
              <a:t> 2 </a:t>
            </a:r>
            <a:r>
              <a:rPr lang="en-US" sz="1700" dirty="0" err="1" smtClean="0">
                <a:solidFill>
                  <a:srgbClr val="C00000"/>
                </a:solidFill>
              </a:rPr>
              <a:t>Tahun</a:t>
            </a:r>
            <a:r>
              <a:rPr lang="en-US" sz="1700" dirty="0" smtClean="0">
                <a:solidFill>
                  <a:srgbClr val="C00000"/>
                </a:solidFill>
              </a:rPr>
              <a:t> 2017: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283968" y="5411193"/>
            <a:ext cx="4104456" cy="1288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7625" indent="-47625">
              <a:spcAft>
                <a:spcPts val="400"/>
              </a:spcAft>
            </a:pPr>
            <a:r>
              <a:rPr lang="en-US" dirty="0" err="1" smtClean="0">
                <a:solidFill>
                  <a:srgbClr val="C00000"/>
                </a:solidFill>
              </a:rPr>
              <a:t>Rencana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Program </a:t>
            </a:r>
            <a:r>
              <a:rPr lang="en-US" dirty="0" err="1">
                <a:solidFill>
                  <a:srgbClr val="C00000"/>
                </a:solidFill>
              </a:rPr>
              <a:t>Unggulan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hingga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Des 2017:</a:t>
            </a:r>
          </a:p>
          <a:p>
            <a:pPr marL="290513" indent="-225425">
              <a:lnSpc>
                <a:spcPct val="80000"/>
              </a:lnSpc>
              <a:spcAft>
                <a:spcPts val="400"/>
              </a:spcAft>
              <a:buFont typeface="Arial" pitchFamily="34" charset="0"/>
              <a:buChar char="•"/>
            </a:pPr>
            <a:r>
              <a:rPr lang="en-US" sz="1600" dirty="0" err="1" smtClean="0">
                <a:solidFill>
                  <a:srgbClr val="003D70"/>
                </a:solidFill>
              </a:rPr>
              <a:t>Pengembangan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sistem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dan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mekanisme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untuk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pelayanan</a:t>
            </a:r>
            <a:r>
              <a:rPr lang="en-US" sz="1600" dirty="0" smtClean="0">
                <a:solidFill>
                  <a:srgbClr val="003D70"/>
                </a:solidFill>
              </a:rPr>
              <a:t> </a:t>
            </a:r>
            <a:r>
              <a:rPr lang="en-US" sz="1600" dirty="0" err="1" smtClean="0">
                <a:solidFill>
                  <a:srgbClr val="003D70"/>
                </a:solidFill>
              </a:rPr>
              <a:t>Pusbindiklatren</a:t>
            </a:r>
            <a:r>
              <a:rPr lang="en-US" sz="1600" dirty="0" smtClean="0">
                <a:solidFill>
                  <a:srgbClr val="003D70"/>
                </a:solidFill>
              </a:rPr>
              <a:t> (</a:t>
            </a:r>
            <a:r>
              <a:rPr lang="en-US" sz="1600" dirty="0" err="1" smtClean="0">
                <a:solidFill>
                  <a:srgbClr val="003D70"/>
                </a:solidFill>
              </a:rPr>
              <a:t>pendaftaran</a:t>
            </a:r>
            <a:r>
              <a:rPr lang="en-US" sz="1600" dirty="0" smtClean="0">
                <a:solidFill>
                  <a:srgbClr val="003D70"/>
                </a:solidFill>
              </a:rPr>
              <a:t>, </a:t>
            </a:r>
            <a:r>
              <a:rPr lang="en-US" sz="1600" dirty="0" err="1" smtClean="0">
                <a:solidFill>
                  <a:srgbClr val="003D70"/>
                </a:solidFill>
              </a:rPr>
              <a:t>monev</a:t>
            </a:r>
            <a:r>
              <a:rPr lang="en-US" sz="1600" dirty="0" smtClean="0">
                <a:solidFill>
                  <a:srgbClr val="003D70"/>
                </a:solidFill>
              </a:rPr>
              <a:t>,  </a:t>
            </a:r>
            <a:r>
              <a:rPr lang="en-US" sz="1600" dirty="0" err="1" smtClean="0">
                <a:solidFill>
                  <a:srgbClr val="003D70"/>
                </a:solidFill>
              </a:rPr>
              <a:t>kurikulum</a:t>
            </a:r>
            <a:r>
              <a:rPr lang="en-US" sz="1600" dirty="0" smtClean="0">
                <a:solidFill>
                  <a:srgbClr val="003D70"/>
                </a:solidFill>
              </a:rPr>
              <a:t>, database)</a:t>
            </a:r>
            <a:endParaRPr lang="id-ID" sz="1600" dirty="0" err="1" smtClean="0">
              <a:solidFill>
                <a:srgbClr val="003D7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3052" y="1624092"/>
            <a:ext cx="8568952" cy="2160240"/>
          </a:xfrm>
        </p:spPr>
        <p:txBody>
          <a:bodyPr>
            <a:normAutofit fontScale="92500" lnSpcReduction="20000"/>
          </a:bodyPr>
          <a:lstStyle/>
          <a:p>
            <a:pPr algn="just">
              <a:spcAft>
                <a:spcPts val="600"/>
              </a:spcAft>
            </a:pPr>
            <a:r>
              <a:rPr lang="en-US" sz="1800" dirty="0" err="1" smtClean="0"/>
              <a:t>Renstra</a:t>
            </a:r>
            <a:r>
              <a:rPr lang="en-US" sz="1800" dirty="0" smtClean="0"/>
              <a:t> </a:t>
            </a:r>
            <a:r>
              <a:rPr lang="en-US" sz="1800" dirty="0" err="1" smtClean="0"/>
              <a:t>menjadi</a:t>
            </a:r>
            <a:r>
              <a:rPr lang="en-US" sz="1800" dirty="0" smtClean="0"/>
              <a:t> </a:t>
            </a:r>
            <a:r>
              <a:rPr lang="en-US" sz="1800" dirty="0" err="1" smtClean="0"/>
              <a:t>acuan</a:t>
            </a:r>
            <a:r>
              <a:rPr lang="en-US" sz="1800" dirty="0" smtClean="0"/>
              <a:t> </a:t>
            </a:r>
            <a:r>
              <a:rPr lang="en-US" sz="1800" dirty="0" err="1" smtClean="0"/>
              <a:t>penyusunan</a:t>
            </a:r>
            <a:r>
              <a:rPr lang="en-US" sz="1800" dirty="0" smtClean="0"/>
              <a:t> </a:t>
            </a:r>
            <a:r>
              <a:rPr lang="en-US" sz="1800" dirty="0" err="1" smtClean="0"/>
              <a:t>Renja</a:t>
            </a:r>
            <a:r>
              <a:rPr lang="en-US" sz="1800" dirty="0" smtClean="0"/>
              <a:t> &amp; RKA </a:t>
            </a:r>
            <a:r>
              <a:rPr lang="en-US" sz="1800" dirty="0" err="1" smtClean="0"/>
              <a:t>Bappenas</a:t>
            </a:r>
            <a:r>
              <a:rPr lang="en-US" sz="1800" dirty="0" smtClean="0"/>
              <a:t> </a:t>
            </a:r>
            <a:r>
              <a:rPr lang="en-US" sz="1800" dirty="0" err="1" smtClean="0"/>
              <a:t>dengan</a:t>
            </a:r>
            <a:r>
              <a:rPr lang="en-US" sz="1800" dirty="0" smtClean="0"/>
              <a:t> </a:t>
            </a:r>
            <a:r>
              <a:rPr lang="en-US" sz="1800" dirty="0" err="1" smtClean="0"/>
              <a:t>dilandasi</a:t>
            </a:r>
            <a:r>
              <a:rPr lang="en-US" sz="1800" dirty="0" smtClean="0"/>
              <a:t> </a:t>
            </a:r>
            <a:r>
              <a:rPr lang="en-US" sz="1800" dirty="0" err="1" smtClean="0"/>
              <a:t>oleh</a:t>
            </a:r>
            <a:r>
              <a:rPr lang="en-US" sz="1800" dirty="0" smtClean="0"/>
              <a:t> </a:t>
            </a:r>
            <a:r>
              <a:rPr lang="en-US" sz="1800" dirty="0" err="1" smtClean="0"/>
              <a:t>semangat</a:t>
            </a:r>
            <a:r>
              <a:rPr lang="en-US" sz="1800" dirty="0" smtClean="0"/>
              <a:t> </a:t>
            </a:r>
            <a:r>
              <a:rPr lang="en-US" sz="1800" dirty="0" err="1" smtClean="0"/>
              <a:t>terselenggaranya</a:t>
            </a:r>
            <a:r>
              <a:rPr lang="en-US" sz="1800" dirty="0" smtClean="0"/>
              <a:t> </a:t>
            </a:r>
            <a:r>
              <a:rPr lang="en-US" sz="1800" i="1" dirty="0" smtClean="0"/>
              <a:t>money follow program </a:t>
            </a:r>
            <a:r>
              <a:rPr lang="en-US" sz="1800" dirty="0" err="1" smtClean="0"/>
              <a:t>dan</a:t>
            </a:r>
            <a:r>
              <a:rPr lang="en-US" sz="1800" dirty="0" smtClean="0"/>
              <a:t> </a:t>
            </a:r>
            <a:r>
              <a:rPr lang="en-US" sz="1800" dirty="0" err="1" smtClean="0"/>
              <a:t>pendekatan</a:t>
            </a:r>
            <a:r>
              <a:rPr lang="en-US" sz="1800" dirty="0" smtClean="0"/>
              <a:t> </a:t>
            </a:r>
            <a:r>
              <a:rPr lang="en-US" sz="1800" dirty="0" err="1" smtClean="0"/>
              <a:t>Tematik</a:t>
            </a:r>
            <a:r>
              <a:rPr lang="en-US" sz="1800" dirty="0" smtClean="0"/>
              <a:t> </a:t>
            </a:r>
            <a:r>
              <a:rPr lang="en-US" sz="1800" dirty="0" err="1" smtClean="0"/>
              <a:t>Holistik</a:t>
            </a:r>
            <a:r>
              <a:rPr lang="en-US" sz="1800" dirty="0" smtClean="0"/>
              <a:t> </a:t>
            </a:r>
            <a:r>
              <a:rPr lang="en-US" sz="1800" dirty="0" err="1" smtClean="0"/>
              <a:t>Integratif</a:t>
            </a:r>
            <a:r>
              <a:rPr lang="en-US" sz="1800" dirty="0" smtClean="0"/>
              <a:t> </a:t>
            </a:r>
            <a:r>
              <a:rPr lang="en-US" sz="1800" dirty="0" err="1" smtClean="0"/>
              <a:t>Spasial</a:t>
            </a:r>
            <a:r>
              <a:rPr lang="en-US" sz="1800" dirty="0" smtClean="0"/>
              <a:t> (THIS), agar </a:t>
            </a:r>
            <a:r>
              <a:rPr lang="en-US" sz="1800" dirty="0" err="1" smtClean="0"/>
              <a:t>tercapai</a:t>
            </a:r>
            <a:r>
              <a:rPr lang="en-US" sz="1800" dirty="0" smtClean="0"/>
              <a:t> </a:t>
            </a:r>
            <a:r>
              <a:rPr lang="en-US" sz="1800" dirty="0" err="1" smtClean="0"/>
              <a:t>perencanaan</a:t>
            </a:r>
            <a:r>
              <a:rPr lang="en-US" sz="1800" dirty="0" smtClean="0"/>
              <a:t> yang </a:t>
            </a:r>
            <a:r>
              <a:rPr lang="en-US" sz="1800" dirty="0" err="1" smtClean="0"/>
              <a:t>berkualitas</a:t>
            </a:r>
            <a:r>
              <a:rPr lang="en-US" sz="1800" dirty="0" smtClean="0"/>
              <a:t>, yang </a:t>
            </a:r>
            <a:r>
              <a:rPr lang="en-US" sz="1800" dirty="0" err="1" smtClean="0"/>
              <a:t>mampu</a:t>
            </a:r>
            <a:r>
              <a:rPr lang="en-US" sz="1800" dirty="0" smtClean="0"/>
              <a:t> </a:t>
            </a:r>
            <a:r>
              <a:rPr lang="en-US" sz="1800" dirty="0" err="1" smtClean="0"/>
              <a:t>menjawab</a:t>
            </a:r>
            <a:r>
              <a:rPr lang="en-US" sz="1800" dirty="0" smtClean="0"/>
              <a:t> </a:t>
            </a:r>
            <a:r>
              <a:rPr lang="en-US" sz="1800" dirty="0" err="1" smtClean="0"/>
              <a:t>tantangan</a:t>
            </a:r>
            <a:r>
              <a:rPr lang="en-US" sz="1800" dirty="0" smtClean="0"/>
              <a:t> &amp; </a:t>
            </a:r>
            <a:r>
              <a:rPr lang="en-US" sz="1800" dirty="0" err="1" smtClean="0"/>
              <a:t>tuntutan</a:t>
            </a:r>
            <a:r>
              <a:rPr lang="en-US" sz="1800" dirty="0" smtClean="0"/>
              <a:t> </a:t>
            </a:r>
            <a:r>
              <a:rPr lang="en-US" sz="1800" dirty="0" err="1" smtClean="0"/>
              <a:t>pembangunan</a:t>
            </a:r>
            <a:r>
              <a:rPr lang="en-US" sz="1800" dirty="0" smtClean="0"/>
              <a:t> </a:t>
            </a:r>
            <a:r>
              <a:rPr lang="en-US" sz="1800" dirty="0" err="1" smtClean="0"/>
              <a:t>nasional</a:t>
            </a:r>
            <a:r>
              <a:rPr lang="en-US" sz="1800" dirty="0" smtClean="0"/>
              <a:t>.</a:t>
            </a:r>
          </a:p>
          <a:p>
            <a:pPr algn="just">
              <a:spcAft>
                <a:spcPts val="600"/>
              </a:spcAft>
            </a:pPr>
            <a:r>
              <a:rPr lang="en-US" sz="1800" dirty="0" err="1" smtClean="0"/>
              <a:t>Reformasi</a:t>
            </a:r>
            <a:r>
              <a:rPr lang="en-US" sz="1800" dirty="0" smtClean="0"/>
              <a:t> </a:t>
            </a:r>
            <a:r>
              <a:rPr lang="en-US" sz="1800" dirty="0" err="1" smtClean="0"/>
              <a:t>Birokrasi</a:t>
            </a:r>
            <a:r>
              <a:rPr lang="en-US" sz="1800" dirty="0" smtClean="0"/>
              <a:t> </a:t>
            </a:r>
            <a:r>
              <a:rPr lang="en-US" sz="1800" dirty="0" err="1" smtClean="0"/>
              <a:t>menjadi</a:t>
            </a:r>
            <a:r>
              <a:rPr lang="en-US" sz="1800" dirty="0" smtClean="0"/>
              <a:t> </a:t>
            </a:r>
            <a:r>
              <a:rPr lang="en-US" sz="1800" dirty="0" err="1" smtClean="0"/>
              <a:t>penuntun</a:t>
            </a:r>
            <a:r>
              <a:rPr lang="en-US" sz="1800" dirty="0" smtClean="0"/>
              <a:t> </a:t>
            </a:r>
            <a:r>
              <a:rPr lang="en-US" sz="1800" dirty="0" err="1" smtClean="0"/>
              <a:t>dalam</a:t>
            </a:r>
            <a:r>
              <a:rPr lang="en-US" sz="1800" dirty="0" smtClean="0"/>
              <a:t> </a:t>
            </a:r>
            <a:r>
              <a:rPr lang="en-US" sz="1800" dirty="0" err="1" smtClean="0"/>
              <a:t>pelaksanaan</a:t>
            </a:r>
            <a:r>
              <a:rPr lang="en-US" sz="1800" dirty="0" smtClean="0"/>
              <a:t> </a:t>
            </a:r>
            <a:r>
              <a:rPr lang="en-US" sz="1800" dirty="0" err="1" smtClean="0"/>
              <a:t>Renstra</a:t>
            </a:r>
            <a:r>
              <a:rPr lang="en-US" sz="1800" dirty="0" smtClean="0"/>
              <a:t>, </a:t>
            </a:r>
            <a:r>
              <a:rPr lang="en-US" sz="1800" dirty="0" err="1" smtClean="0"/>
              <a:t>tugas</a:t>
            </a:r>
            <a:r>
              <a:rPr lang="en-US" sz="1800" dirty="0" smtClean="0"/>
              <a:t> </a:t>
            </a:r>
            <a:r>
              <a:rPr lang="en-US" sz="1800" dirty="0" err="1" smtClean="0"/>
              <a:t>dan</a:t>
            </a:r>
            <a:r>
              <a:rPr lang="en-US" sz="1800" dirty="0" smtClean="0"/>
              <a:t> </a:t>
            </a:r>
            <a:r>
              <a:rPr lang="en-US" sz="1800" dirty="0" err="1" smtClean="0"/>
              <a:t>fungsi</a:t>
            </a:r>
            <a:r>
              <a:rPr lang="en-US" sz="1800" dirty="0" smtClean="0"/>
              <a:t> </a:t>
            </a:r>
            <a:r>
              <a:rPr lang="en-US" sz="1800" dirty="0" err="1" smtClean="0"/>
              <a:t>Kementerian</a:t>
            </a:r>
            <a:r>
              <a:rPr lang="en-US" sz="1800" dirty="0" smtClean="0"/>
              <a:t> PPN/</a:t>
            </a:r>
            <a:r>
              <a:rPr lang="en-US" sz="1800" dirty="0" err="1" smtClean="0"/>
              <a:t>Bappenas</a:t>
            </a:r>
            <a:r>
              <a:rPr lang="en-US" sz="1800" dirty="0" smtClean="0"/>
              <a:t>.</a:t>
            </a:r>
          </a:p>
          <a:p>
            <a:pPr algn="just">
              <a:spcAft>
                <a:spcPts val="600"/>
              </a:spcAft>
            </a:pPr>
            <a:r>
              <a:rPr lang="en-US" sz="1800" dirty="0" err="1" smtClean="0"/>
              <a:t>Sistem</a:t>
            </a:r>
            <a:r>
              <a:rPr lang="en-US" sz="1800" dirty="0" smtClean="0"/>
              <a:t> </a:t>
            </a:r>
            <a:r>
              <a:rPr lang="en-US" sz="1800" dirty="0" err="1" smtClean="0"/>
              <a:t>Pengawasan</a:t>
            </a:r>
            <a:r>
              <a:rPr lang="en-US" sz="1800" dirty="0" smtClean="0"/>
              <a:t> Intern </a:t>
            </a:r>
            <a:r>
              <a:rPr lang="en-US" sz="1800" dirty="0" err="1" smtClean="0"/>
              <a:t>Pemerintah</a:t>
            </a:r>
            <a:r>
              <a:rPr lang="en-US" sz="1800" dirty="0" smtClean="0"/>
              <a:t> (SPIP) </a:t>
            </a:r>
            <a:r>
              <a:rPr lang="en-US" sz="1800" dirty="0" err="1" smtClean="0"/>
              <a:t>menjadi</a:t>
            </a:r>
            <a:r>
              <a:rPr lang="en-US" sz="1800" dirty="0" smtClean="0"/>
              <a:t> </a:t>
            </a:r>
            <a:r>
              <a:rPr lang="en-US" sz="1800" dirty="0" err="1" smtClean="0"/>
              <a:t>instrumen</a:t>
            </a:r>
            <a:r>
              <a:rPr lang="en-US" sz="1800" dirty="0" smtClean="0"/>
              <a:t> </a:t>
            </a:r>
            <a:r>
              <a:rPr lang="en-US" sz="1800" dirty="0" err="1" smtClean="0"/>
              <a:t>untuk</a:t>
            </a:r>
            <a:r>
              <a:rPr lang="en-US" sz="1800" dirty="0" smtClean="0"/>
              <a:t> </a:t>
            </a:r>
            <a:r>
              <a:rPr lang="en-US" sz="1800" dirty="0" err="1" smtClean="0"/>
              <a:t>melakukan</a:t>
            </a:r>
            <a:r>
              <a:rPr lang="en-US" sz="1800" dirty="0" smtClean="0"/>
              <a:t> </a:t>
            </a:r>
            <a:r>
              <a:rPr lang="en-US" sz="1800" dirty="0" err="1" smtClean="0"/>
              <a:t>pengawasan</a:t>
            </a:r>
            <a:r>
              <a:rPr lang="en-US" sz="1800" dirty="0" smtClean="0"/>
              <a:t>  </a:t>
            </a:r>
            <a:r>
              <a:rPr lang="en-US" sz="1800" dirty="0" err="1" smtClean="0"/>
              <a:t>mandiri</a:t>
            </a:r>
            <a:r>
              <a:rPr lang="en-US" sz="1800" dirty="0" smtClean="0"/>
              <a:t> </a:t>
            </a:r>
            <a:r>
              <a:rPr lang="en-US" sz="1800" dirty="0" err="1" smtClean="0"/>
              <a:t>setiap</a:t>
            </a:r>
            <a:r>
              <a:rPr lang="en-US" sz="1800" dirty="0" smtClean="0"/>
              <a:t> unit di </a:t>
            </a:r>
            <a:r>
              <a:rPr lang="en-US" sz="1800" dirty="0" err="1" smtClean="0"/>
              <a:t>Kementerian</a:t>
            </a:r>
            <a:r>
              <a:rPr lang="en-US" sz="1800" dirty="0" smtClean="0"/>
              <a:t> PPN/</a:t>
            </a:r>
            <a:r>
              <a:rPr lang="en-US" sz="1800" dirty="0" err="1" smtClean="0"/>
              <a:t>Bappenas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1663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Kesimpulan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 &amp;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Tindak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</a:rPr>
              <a:t>Lanjut</a:t>
            </a:r>
            <a:endParaRPr lang="id-ID" sz="2800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251520" y="4437112"/>
            <a:ext cx="8568952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just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err="1" smtClean="0"/>
              <a:t>Mengoptimalkan</a:t>
            </a:r>
            <a:r>
              <a:rPr lang="en-US" dirty="0" smtClean="0"/>
              <a:t> </a:t>
            </a:r>
            <a:r>
              <a:rPr lang="en-US" dirty="0" err="1" smtClean="0"/>
              <a:t>pelaksanaan</a:t>
            </a:r>
            <a:r>
              <a:rPr lang="en-US" dirty="0" smtClean="0"/>
              <a:t> </a:t>
            </a:r>
            <a:r>
              <a:rPr lang="en-US" dirty="0" err="1" smtClean="0"/>
              <a:t>Renja</a:t>
            </a:r>
            <a:r>
              <a:rPr lang="en-US" dirty="0" smtClean="0"/>
              <a:t> 2017, </a:t>
            </a:r>
            <a:r>
              <a:rPr lang="en-US" dirty="0" err="1" smtClean="0"/>
              <a:t>menyiapkan</a:t>
            </a:r>
            <a:r>
              <a:rPr lang="en-US" dirty="0" smtClean="0"/>
              <a:t> </a:t>
            </a:r>
            <a:r>
              <a:rPr lang="en-US" dirty="0" err="1" smtClean="0"/>
              <a:t>pelaksanaan</a:t>
            </a:r>
            <a:r>
              <a:rPr lang="en-US" dirty="0" smtClean="0"/>
              <a:t> </a:t>
            </a:r>
            <a:r>
              <a:rPr lang="en-US" dirty="0" err="1" smtClean="0"/>
              <a:t>Renja</a:t>
            </a:r>
            <a:r>
              <a:rPr lang="en-US" dirty="0" smtClean="0"/>
              <a:t> 2018,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merencanakan</a:t>
            </a:r>
            <a:r>
              <a:rPr lang="en-US" dirty="0" smtClean="0"/>
              <a:t> </a:t>
            </a:r>
            <a:r>
              <a:rPr lang="en-US" dirty="0" err="1" smtClean="0"/>
              <a:t>Renja</a:t>
            </a:r>
            <a:r>
              <a:rPr lang="en-US" dirty="0" smtClean="0"/>
              <a:t> 2019 agar </a:t>
            </a:r>
            <a:r>
              <a:rPr lang="en-US" dirty="0" err="1" smtClean="0"/>
              <a:t>tercipta</a:t>
            </a:r>
            <a:r>
              <a:rPr lang="en-US" dirty="0" smtClean="0"/>
              <a:t> </a:t>
            </a:r>
            <a:r>
              <a:rPr lang="en-US" dirty="0" err="1" smtClean="0"/>
              <a:t>perencanaan</a:t>
            </a:r>
            <a:r>
              <a:rPr lang="en-US" dirty="0" smtClean="0"/>
              <a:t> yang </a:t>
            </a:r>
            <a:r>
              <a:rPr lang="en-US" dirty="0" err="1" smtClean="0"/>
              <a:t>mengikuti</a:t>
            </a:r>
            <a:r>
              <a:rPr lang="en-US" dirty="0" smtClean="0"/>
              <a:t> </a:t>
            </a:r>
            <a:r>
              <a:rPr lang="en-US" i="1" dirty="0" smtClean="0"/>
              <a:t>money follow program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pendekatan</a:t>
            </a:r>
            <a:r>
              <a:rPr lang="en-US" dirty="0" smtClean="0"/>
              <a:t> </a:t>
            </a:r>
            <a:r>
              <a:rPr lang="en-US" dirty="0" err="1" smtClean="0"/>
              <a:t>tematik</a:t>
            </a:r>
            <a:r>
              <a:rPr lang="en-US" dirty="0" smtClean="0"/>
              <a:t> </a:t>
            </a:r>
            <a:r>
              <a:rPr lang="en-US" dirty="0" err="1" smtClean="0"/>
              <a:t>holistik</a:t>
            </a:r>
            <a:r>
              <a:rPr lang="en-US" dirty="0" smtClean="0"/>
              <a:t> </a:t>
            </a:r>
            <a:r>
              <a:rPr lang="en-US" dirty="0" err="1" smtClean="0"/>
              <a:t>integratif</a:t>
            </a:r>
            <a:r>
              <a:rPr lang="en-US" dirty="0" smtClean="0"/>
              <a:t> </a:t>
            </a:r>
            <a:r>
              <a:rPr lang="en-US" dirty="0" err="1" smtClean="0"/>
              <a:t>spasial</a:t>
            </a:r>
            <a:r>
              <a:rPr lang="en-US" dirty="0" smtClean="0"/>
              <a:t> (THIS).</a:t>
            </a:r>
          </a:p>
          <a:p>
            <a:pPr marL="342900" lvl="0" indent="-342900" algn="just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Menyiapkan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SDM yang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handal</a:t>
            </a:r>
            <a:r>
              <a:rPr lang="en-US" dirty="0" smtClean="0"/>
              <a:t>, </a:t>
            </a:r>
            <a:r>
              <a:rPr lang="en-US" dirty="0" err="1" smtClean="0"/>
              <a:t>indikator</a:t>
            </a:r>
            <a:r>
              <a:rPr lang="en-US" dirty="0" smtClean="0"/>
              <a:t> </a:t>
            </a:r>
            <a:r>
              <a:rPr lang="en-US" dirty="0" err="1" smtClean="0"/>
              <a:t>kinerja</a:t>
            </a:r>
            <a:r>
              <a:rPr lang="en-US" dirty="0" smtClean="0"/>
              <a:t> yang </a:t>
            </a:r>
            <a:r>
              <a:rPr lang="en-US" dirty="0" err="1" smtClean="0"/>
              <a:t>memenuhi</a:t>
            </a:r>
            <a:r>
              <a:rPr lang="en-US" dirty="0" smtClean="0"/>
              <a:t> </a:t>
            </a:r>
            <a:r>
              <a:rPr lang="en-US" dirty="0" err="1" smtClean="0"/>
              <a:t>kriteria</a:t>
            </a:r>
            <a:r>
              <a:rPr lang="en-US" dirty="0" smtClean="0"/>
              <a:t> SMART (</a:t>
            </a:r>
            <a:r>
              <a:rPr lang="en-US" i="1" dirty="0" err="1" smtClean="0"/>
              <a:t>Spesific</a:t>
            </a:r>
            <a:r>
              <a:rPr lang="en-US" i="1" dirty="0" smtClean="0"/>
              <a:t>, Measurable, Achievable, Reliable, Time-bound</a:t>
            </a:r>
            <a:r>
              <a:rPr lang="en-US" dirty="0" smtClean="0"/>
              <a:t>), </a:t>
            </a:r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pengawasan</a:t>
            </a:r>
            <a:r>
              <a:rPr lang="en-US" dirty="0" smtClean="0"/>
              <a:t> yang </a:t>
            </a:r>
            <a:r>
              <a:rPr lang="en-US" dirty="0" err="1" smtClean="0"/>
              <a:t>antisipatif</a:t>
            </a:r>
            <a:r>
              <a:rPr lang="en-US" dirty="0" smtClean="0"/>
              <a:t> </a:t>
            </a:r>
            <a:r>
              <a:rPr lang="en-US" dirty="0" err="1" smtClean="0"/>
              <a:t>terhadap</a:t>
            </a:r>
            <a:r>
              <a:rPr lang="en-US" dirty="0" smtClean="0"/>
              <a:t> </a:t>
            </a:r>
            <a:r>
              <a:rPr lang="en-US" dirty="0" err="1" smtClean="0"/>
              <a:t>risiko</a:t>
            </a:r>
            <a:r>
              <a:rPr lang="en-US" dirty="0" smtClean="0"/>
              <a:t>, </a:t>
            </a:r>
            <a:r>
              <a:rPr lang="en-US" dirty="0" err="1" smtClean="0"/>
              <a:t>serta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i="1" dirty="0" smtClean="0"/>
              <a:t>reward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i="1" dirty="0" smtClean="0"/>
              <a:t>punishment</a:t>
            </a:r>
            <a:r>
              <a:rPr lang="en-US" dirty="0" smtClean="0"/>
              <a:t> yang </a:t>
            </a:r>
            <a:r>
              <a:rPr lang="en-US" dirty="0" err="1" smtClean="0"/>
              <a:t>adil</a:t>
            </a:r>
            <a:r>
              <a:rPr lang="en-US" dirty="0" smtClean="0"/>
              <a:t>.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4919" y="4005064"/>
            <a:ext cx="1656185" cy="43204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Tindak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Lanjut</a:t>
            </a:r>
            <a:endParaRPr lang="id-ID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5959" y="1117586"/>
            <a:ext cx="1657729" cy="41191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Kesimpulan</a:t>
            </a:r>
            <a:endParaRPr lang="id-ID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896345"/>
            <a:ext cx="8229600" cy="96470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 err="1" smtClean="0"/>
              <a:t>Terima</a:t>
            </a:r>
            <a:r>
              <a:rPr lang="en-US" sz="4400" dirty="0" smtClean="0"/>
              <a:t> </a:t>
            </a:r>
            <a:r>
              <a:rPr lang="en-US" sz="4400" dirty="0" err="1" smtClean="0"/>
              <a:t>kasih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827584" y="116632"/>
            <a:ext cx="7859216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d-ID" sz="2400" b="1" dirty="0" smtClean="0">
                <a:solidFill>
                  <a:schemeClr val="accent4">
                    <a:lumMod val="75000"/>
                  </a:schemeClr>
                </a:solidFill>
              </a:rPr>
              <a:t>Contoh</a:t>
            </a:r>
          </a:p>
          <a:p>
            <a:pPr>
              <a:lnSpc>
                <a:spcPct val="80000"/>
              </a:lnSpc>
            </a:pP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Kamus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Indikator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Kinerja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Utama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(IKU)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Tahun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2017</a:t>
            </a:r>
            <a:r>
              <a:rPr lang="id-ID" sz="2400" b="1" dirty="0">
                <a:solidFill>
                  <a:schemeClr val="accent4">
                    <a:lumMod val="75000"/>
                  </a:schemeClr>
                </a:solidFill>
              </a:rPr>
              <a:t>....(1)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 t="1437"/>
          <a:stretch>
            <a:fillRect/>
          </a:stretch>
        </p:blipFill>
        <p:spPr bwMode="auto">
          <a:xfrm>
            <a:off x="14288" y="1124744"/>
            <a:ext cx="9115425" cy="4938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 t="1437"/>
          <a:stretch>
            <a:fillRect/>
          </a:stretch>
        </p:blipFill>
        <p:spPr bwMode="auto">
          <a:xfrm>
            <a:off x="14288" y="1124744"/>
            <a:ext cx="9115425" cy="4938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27584" y="116632"/>
            <a:ext cx="7859216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d-ID" sz="2400" b="1" dirty="0" smtClean="0">
                <a:solidFill>
                  <a:schemeClr val="accent4">
                    <a:lumMod val="75000"/>
                  </a:schemeClr>
                </a:solidFill>
              </a:rPr>
              <a:t>Contoh</a:t>
            </a:r>
          </a:p>
          <a:p>
            <a:pPr>
              <a:lnSpc>
                <a:spcPct val="80000"/>
              </a:lnSpc>
            </a:pP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Kamus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Indikator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Kinerja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Utama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(IKU)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Tahun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2017</a:t>
            </a:r>
            <a:r>
              <a:rPr lang="id-ID" sz="2400" b="1" dirty="0" smtClean="0">
                <a:solidFill>
                  <a:schemeClr val="accent4">
                    <a:lumMod val="75000"/>
                  </a:schemeClr>
                </a:solidFill>
              </a:rPr>
              <a:t>....(2)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18" y="1163191"/>
            <a:ext cx="8999610" cy="4786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27584" y="116632"/>
            <a:ext cx="7859216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d-ID" sz="2400" b="1" dirty="0" smtClean="0">
                <a:solidFill>
                  <a:schemeClr val="accent4">
                    <a:lumMod val="75000"/>
                  </a:schemeClr>
                </a:solidFill>
              </a:rPr>
              <a:t>Contoh</a:t>
            </a:r>
          </a:p>
          <a:p>
            <a:pPr>
              <a:lnSpc>
                <a:spcPct val="80000"/>
              </a:lnSpc>
            </a:pP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Kamus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Indikator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Kinerja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Utama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(IKU)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Tahun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2017</a:t>
            </a:r>
            <a:r>
              <a:rPr lang="id-ID" sz="2400" b="1" dirty="0" smtClean="0">
                <a:solidFill>
                  <a:schemeClr val="accent4">
                    <a:lumMod val="75000"/>
                  </a:schemeClr>
                </a:solidFill>
              </a:rPr>
              <a:t>....(3)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t="1316"/>
          <a:stretch>
            <a:fillRect/>
          </a:stretch>
        </p:blipFill>
        <p:spPr bwMode="auto">
          <a:xfrm>
            <a:off x="72008" y="1124744"/>
            <a:ext cx="8964488" cy="540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27584" y="116632"/>
            <a:ext cx="7859216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d-ID" sz="2400" b="1" dirty="0" smtClean="0">
                <a:solidFill>
                  <a:schemeClr val="accent4">
                    <a:lumMod val="75000"/>
                  </a:schemeClr>
                </a:solidFill>
              </a:rPr>
              <a:t>Contoh</a:t>
            </a:r>
          </a:p>
          <a:p>
            <a:pPr>
              <a:lnSpc>
                <a:spcPct val="80000"/>
              </a:lnSpc>
            </a:pP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Kamus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Indikator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Kinerja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Utama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(IKU)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Tahun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2017</a:t>
            </a:r>
            <a:r>
              <a:rPr lang="id-ID" sz="2400" b="1" dirty="0" smtClean="0">
                <a:solidFill>
                  <a:schemeClr val="accent4">
                    <a:lumMod val="75000"/>
                  </a:schemeClr>
                </a:solidFill>
              </a:rPr>
              <a:t>....(4)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16632"/>
            <a:ext cx="8229600" cy="85010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  <a:t> Kronologis Penyusunan dan Penyempurnaan</a:t>
            </a:r>
            <a:b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  <a:t>Renstra 2015-2019 </a:t>
            </a:r>
            <a:br>
              <a:rPr lang="id-ID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id-ID" sz="2800" dirty="0"/>
          </a:p>
        </p:txBody>
      </p:sp>
      <p:graphicFrame>
        <p:nvGraphicFramePr>
          <p:cNvPr id="6" name="Diagram 5"/>
          <p:cNvGraphicFramePr/>
          <p:nvPr/>
        </p:nvGraphicFramePr>
        <p:xfrm>
          <a:off x="179512" y="762582"/>
          <a:ext cx="8712968" cy="2767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3528" y="249079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67744" y="1226182"/>
            <a:ext cx="1800200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en-US" dirty="0" err="1" smtClean="0"/>
              <a:t>Rancangan</a:t>
            </a:r>
            <a:r>
              <a:rPr lang="en-US" dirty="0" smtClean="0"/>
              <a:t> </a:t>
            </a:r>
            <a:r>
              <a:rPr lang="en-US" dirty="0" err="1" smtClean="0"/>
              <a:t>Awal</a:t>
            </a:r>
            <a:endParaRPr lang="en-US" dirty="0" smtClean="0"/>
          </a:p>
          <a:p>
            <a:pPr lvl="0" algn="ctr">
              <a:lnSpc>
                <a:spcPct val="80000"/>
              </a:lnSpc>
            </a:pPr>
            <a:r>
              <a:rPr lang="en-US" dirty="0" smtClean="0"/>
              <a:t>(Des 2015)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58484" y="248150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7400" y="3292317"/>
            <a:ext cx="2070344" cy="3154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80000"/>
              </a:lnSpc>
              <a:spcAft>
                <a:spcPts val="400"/>
              </a:spcAft>
              <a:buFont typeface="Arial" pitchFamily="34" charset="0"/>
              <a:buChar char="•"/>
            </a:pPr>
            <a:r>
              <a:rPr lang="id-ID" sz="1600" dirty="0" smtClean="0"/>
              <a:t>Perpres 24/2010 </a:t>
            </a:r>
            <a:r>
              <a:rPr lang="en-US" sz="1600" dirty="0" err="1" smtClean="0"/>
              <a:t>tentang</a:t>
            </a:r>
            <a:r>
              <a:rPr lang="en-US" sz="1600" dirty="0" smtClean="0"/>
              <a:t> </a:t>
            </a:r>
            <a:r>
              <a:rPr lang="id-ID" sz="1600" dirty="0" smtClean="0"/>
              <a:t>Kedudukan, Tugas, dan Fungsi Kementerian Negara serta Susunan Organisasi, Tugas dan Fungsi Eselon I Kementerian Negara</a:t>
            </a:r>
          </a:p>
          <a:p>
            <a:pPr marL="171450" indent="-171450">
              <a:lnSpc>
                <a:spcPct val="80000"/>
              </a:lnSpc>
              <a:spcAft>
                <a:spcPts val="400"/>
              </a:spcAft>
              <a:buFont typeface="Arial" pitchFamily="34" charset="0"/>
              <a:buChar char="•"/>
            </a:pPr>
            <a:r>
              <a:rPr lang="id-ID" sz="1600" dirty="0" smtClean="0"/>
              <a:t>Perpres 82/2007 </a:t>
            </a:r>
            <a:r>
              <a:rPr lang="en-US" sz="1600" dirty="0" err="1" smtClean="0"/>
              <a:t>tentang</a:t>
            </a:r>
            <a:r>
              <a:rPr lang="en-US" sz="1600" dirty="0" smtClean="0"/>
              <a:t> </a:t>
            </a:r>
            <a:r>
              <a:rPr lang="id-ID" sz="1600" dirty="0" smtClean="0"/>
              <a:t>Bappenas</a:t>
            </a:r>
            <a:endParaRPr lang="en-US" sz="1600" dirty="0" smtClean="0"/>
          </a:p>
          <a:p>
            <a:pPr marL="171450" indent="-171450">
              <a:lnSpc>
                <a:spcPct val="80000"/>
              </a:lnSpc>
              <a:spcAft>
                <a:spcPts val="400"/>
              </a:spcAft>
              <a:buFont typeface="Arial" pitchFamily="34" charset="0"/>
              <a:buChar char="•"/>
            </a:pPr>
            <a:r>
              <a:rPr lang="en-US" sz="1600" dirty="0" err="1" smtClean="0">
                <a:solidFill>
                  <a:srgbClr val="C00000"/>
                </a:solidFill>
              </a:rPr>
              <a:t>Masih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menggunakan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struktur</a:t>
            </a:r>
            <a:r>
              <a:rPr lang="en-US" sz="1600" dirty="0" smtClean="0">
                <a:solidFill>
                  <a:srgbClr val="C00000"/>
                </a:solidFill>
              </a:rPr>
              <a:t> &amp; </a:t>
            </a:r>
            <a:r>
              <a:rPr lang="en-US" sz="1600" dirty="0" err="1" smtClean="0">
                <a:solidFill>
                  <a:srgbClr val="C00000"/>
                </a:solidFill>
              </a:rPr>
              <a:t>indikator</a:t>
            </a:r>
            <a:r>
              <a:rPr lang="en-US" sz="1600" dirty="0" smtClean="0">
                <a:solidFill>
                  <a:srgbClr val="C00000"/>
                </a:solidFill>
              </a:rPr>
              <a:t>  </a:t>
            </a:r>
            <a:r>
              <a:rPr lang="en-US" sz="1600" dirty="0" err="1" smtClean="0">
                <a:solidFill>
                  <a:srgbClr val="C00000"/>
                </a:solidFill>
              </a:rPr>
              <a:t>kinerja</a:t>
            </a:r>
            <a:r>
              <a:rPr lang="en-US" sz="1600" dirty="0" smtClean="0">
                <a:solidFill>
                  <a:srgbClr val="C00000"/>
                </a:solidFill>
              </a:rPr>
              <a:t> yang </a:t>
            </a:r>
            <a:r>
              <a:rPr lang="en-US" sz="1600" dirty="0" err="1" smtClean="0">
                <a:solidFill>
                  <a:srgbClr val="C00000"/>
                </a:solidFill>
              </a:rPr>
              <a:t>ada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pada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Renstra</a:t>
            </a:r>
            <a:r>
              <a:rPr lang="en-US" sz="1600" dirty="0" smtClean="0">
                <a:solidFill>
                  <a:srgbClr val="C00000"/>
                </a:solidFill>
              </a:rPr>
              <a:t> 2010-2014</a:t>
            </a:r>
            <a:endParaRPr lang="id-ID" sz="1600" dirty="0" smtClean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744" y="3308083"/>
            <a:ext cx="2304256" cy="2169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80000"/>
              </a:lnSpc>
              <a:spcAft>
                <a:spcPts val="400"/>
              </a:spcAft>
              <a:buFont typeface="Arial" pitchFamily="34" charset="0"/>
              <a:buChar char="•"/>
            </a:pPr>
            <a:r>
              <a:rPr lang="id-ID" sz="1600" dirty="0" smtClean="0"/>
              <a:t>Perpres No. 65/2015 tentang Kementerian PPN</a:t>
            </a:r>
          </a:p>
          <a:p>
            <a:pPr marL="171450" indent="-171450">
              <a:lnSpc>
                <a:spcPct val="80000"/>
              </a:lnSpc>
              <a:spcAft>
                <a:spcPts val="400"/>
              </a:spcAft>
              <a:buFont typeface="Arial" pitchFamily="34" charset="0"/>
              <a:buChar char="•"/>
            </a:pPr>
            <a:r>
              <a:rPr lang="id-ID" sz="1600" dirty="0" smtClean="0"/>
              <a:t>Perpres No. 66/2015 </a:t>
            </a:r>
            <a:r>
              <a:rPr lang="en-US" sz="1600" dirty="0" err="1" smtClean="0"/>
              <a:t>tentang</a:t>
            </a:r>
            <a:r>
              <a:rPr lang="en-US" sz="1600" dirty="0" smtClean="0"/>
              <a:t> </a:t>
            </a:r>
            <a:r>
              <a:rPr lang="id-ID" sz="1600" dirty="0" smtClean="0"/>
              <a:t>Bappenas</a:t>
            </a:r>
          </a:p>
          <a:p>
            <a:pPr marL="171450" indent="-171450">
              <a:lnSpc>
                <a:spcPct val="80000"/>
              </a:lnSpc>
              <a:spcAft>
                <a:spcPts val="400"/>
              </a:spcAft>
              <a:buFont typeface="Arial" pitchFamily="34" charset="0"/>
              <a:buChar char="•"/>
            </a:pPr>
            <a:r>
              <a:rPr lang="en-US" sz="1600" dirty="0" err="1" smtClean="0">
                <a:solidFill>
                  <a:srgbClr val="C00000"/>
                </a:solidFill>
              </a:rPr>
              <a:t>Menggunakan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struktur</a:t>
            </a:r>
            <a:r>
              <a:rPr lang="en-US" sz="1600" dirty="0" smtClean="0">
                <a:solidFill>
                  <a:srgbClr val="C00000"/>
                </a:solidFill>
              </a:rPr>
              <a:t> &amp; </a:t>
            </a:r>
            <a:r>
              <a:rPr lang="en-US" sz="1600" dirty="0" err="1" smtClean="0">
                <a:solidFill>
                  <a:srgbClr val="C00000"/>
                </a:solidFill>
              </a:rPr>
              <a:t>indikator</a:t>
            </a:r>
            <a:r>
              <a:rPr lang="en-US" sz="1600" dirty="0" smtClean="0">
                <a:solidFill>
                  <a:srgbClr val="C00000"/>
                </a:solidFill>
              </a:rPr>
              <a:t>  </a:t>
            </a:r>
            <a:r>
              <a:rPr lang="en-US" sz="1600" dirty="0" err="1" smtClean="0">
                <a:solidFill>
                  <a:srgbClr val="C00000"/>
                </a:solidFill>
              </a:rPr>
              <a:t>kinerja</a:t>
            </a:r>
            <a:r>
              <a:rPr lang="en-US" sz="1600" dirty="0" smtClean="0">
                <a:solidFill>
                  <a:srgbClr val="C00000"/>
                </a:solidFill>
              </a:rPr>
              <a:t> yang </a:t>
            </a:r>
            <a:r>
              <a:rPr lang="en-US" sz="1600" dirty="0" err="1" smtClean="0">
                <a:solidFill>
                  <a:srgbClr val="C00000"/>
                </a:solidFill>
              </a:rPr>
              <a:t>baru</a:t>
            </a:r>
            <a:r>
              <a:rPr lang="en-US" sz="1600" dirty="0" smtClean="0">
                <a:solidFill>
                  <a:srgbClr val="C00000"/>
                </a:solidFill>
              </a:rPr>
              <a:t> (</a:t>
            </a:r>
            <a:r>
              <a:rPr lang="en-US" sz="1600" dirty="0" err="1" smtClean="0">
                <a:solidFill>
                  <a:srgbClr val="C00000"/>
                </a:solidFill>
              </a:rPr>
              <a:t>tanpa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Deputi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Sarana</a:t>
            </a:r>
            <a:r>
              <a:rPr lang="en-US" sz="1600" dirty="0" smtClean="0">
                <a:solidFill>
                  <a:srgbClr val="C00000"/>
                </a:solidFill>
              </a:rPr>
              <a:t> &amp; </a:t>
            </a:r>
            <a:r>
              <a:rPr lang="en-US" sz="1600" dirty="0" err="1" smtClean="0">
                <a:solidFill>
                  <a:srgbClr val="C00000"/>
                </a:solidFill>
              </a:rPr>
              <a:t>Prasarana</a:t>
            </a:r>
            <a:r>
              <a:rPr lang="en-US" sz="1600" dirty="0" smtClean="0">
                <a:solidFill>
                  <a:srgbClr val="C00000"/>
                </a:solidFill>
              </a:rPr>
              <a:t>)</a:t>
            </a:r>
            <a:endParaRPr lang="id-ID" sz="1600" dirty="0" smtClean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9992" y="3321727"/>
            <a:ext cx="230425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80000"/>
              </a:lnSpc>
              <a:spcAft>
                <a:spcPts val="400"/>
              </a:spcAft>
              <a:buFont typeface="Arial" pitchFamily="34" charset="0"/>
              <a:buChar char="•"/>
            </a:pPr>
            <a:r>
              <a:rPr lang="id-ID" sz="1600" dirty="0" smtClean="0"/>
              <a:t>Perpres No. 65/2015 tentang Kementerian PPN</a:t>
            </a:r>
          </a:p>
          <a:p>
            <a:pPr marL="171450" indent="-171450">
              <a:lnSpc>
                <a:spcPct val="80000"/>
              </a:lnSpc>
              <a:spcAft>
                <a:spcPts val="400"/>
              </a:spcAft>
              <a:buFont typeface="Arial" pitchFamily="34" charset="0"/>
              <a:buChar char="•"/>
            </a:pPr>
            <a:r>
              <a:rPr lang="id-ID" sz="1600" dirty="0" smtClean="0"/>
              <a:t>Perpres No. 66/2015 tentang Bappenas</a:t>
            </a:r>
            <a:endParaRPr lang="en-US" sz="1600" dirty="0" smtClean="0"/>
          </a:p>
          <a:p>
            <a:pPr marL="171450" indent="-171450">
              <a:lnSpc>
                <a:spcPct val="80000"/>
              </a:lnSpc>
              <a:spcAft>
                <a:spcPts val="400"/>
              </a:spcAft>
              <a:buFont typeface="Arial" pitchFamily="34" charset="0"/>
              <a:buChar char="•"/>
            </a:pPr>
            <a:r>
              <a:rPr lang="en-US" sz="1600" dirty="0" err="1" smtClean="0"/>
              <a:t>Perpres</a:t>
            </a:r>
            <a:r>
              <a:rPr lang="en-US" sz="1600" dirty="0" smtClean="0"/>
              <a:t> No. 20/2016 </a:t>
            </a:r>
            <a:r>
              <a:rPr lang="en-US" sz="1600" dirty="0" err="1" smtClean="0"/>
              <a:t>tentang</a:t>
            </a:r>
            <a:r>
              <a:rPr lang="en-US" sz="1600" dirty="0" smtClean="0"/>
              <a:t> </a:t>
            </a:r>
            <a:r>
              <a:rPr lang="en-US" sz="1600" dirty="0" err="1" smtClean="0"/>
              <a:t>perubahan</a:t>
            </a:r>
            <a:r>
              <a:rPr lang="en-US" sz="1600" dirty="0" smtClean="0"/>
              <a:t> </a:t>
            </a:r>
            <a:r>
              <a:rPr lang="en-US" sz="1600" dirty="0" err="1" smtClean="0"/>
              <a:t>atas</a:t>
            </a:r>
            <a:r>
              <a:rPr lang="en-US" sz="1600" dirty="0" smtClean="0"/>
              <a:t> </a:t>
            </a:r>
            <a:r>
              <a:rPr lang="id-ID" sz="1600" dirty="0" smtClean="0"/>
              <a:t>Perpres No. 66/2015 tentang Bappenas</a:t>
            </a:r>
            <a:endParaRPr lang="en-US" sz="1600" dirty="0" smtClean="0"/>
          </a:p>
          <a:p>
            <a:pPr marL="171450" indent="-171450">
              <a:lnSpc>
                <a:spcPct val="80000"/>
              </a:lnSpc>
              <a:spcAft>
                <a:spcPts val="400"/>
              </a:spcAft>
              <a:buFont typeface="Arial" pitchFamily="34" charset="0"/>
              <a:buChar char="•"/>
            </a:pPr>
            <a:r>
              <a:rPr lang="en-US" sz="1600" dirty="0" err="1" smtClean="0">
                <a:solidFill>
                  <a:srgbClr val="C00000"/>
                </a:solidFill>
              </a:rPr>
              <a:t>Menggunakan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struktur</a:t>
            </a:r>
            <a:r>
              <a:rPr lang="en-US" sz="1600" dirty="0" smtClean="0">
                <a:solidFill>
                  <a:srgbClr val="C00000"/>
                </a:solidFill>
              </a:rPr>
              <a:t> &amp; </a:t>
            </a:r>
            <a:r>
              <a:rPr lang="en-US" sz="1600" dirty="0" err="1" smtClean="0">
                <a:solidFill>
                  <a:srgbClr val="C00000"/>
                </a:solidFill>
              </a:rPr>
              <a:t>indikator</a:t>
            </a:r>
            <a:r>
              <a:rPr lang="en-US" sz="1600" dirty="0" smtClean="0">
                <a:solidFill>
                  <a:srgbClr val="C00000"/>
                </a:solidFill>
              </a:rPr>
              <a:t>  </a:t>
            </a:r>
            <a:r>
              <a:rPr lang="en-US" sz="1600" dirty="0" err="1" smtClean="0">
                <a:solidFill>
                  <a:srgbClr val="C00000"/>
                </a:solidFill>
              </a:rPr>
              <a:t>kinerja</a:t>
            </a:r>
            <a:r>
              <a:rPr lang="en-US" sz="1600" dirty="0" smtClean="0">
                <a:solidFill>
                  <a:srgbClr val="C00000"/>
                </a:solidFill>
              </a:rPr>
              <a:t> yang </a:t>
            </a:r>
            <a:r>
              <a:rPr lang="en-US" sz="1600" dirty="0" err="1" smtClean="0">
                <a:solidFill>
                  <a:srgbClr val="C00000"/>
                </a:solidFill>
              </a:rPr>
              <a:t>baru</a:t>
            </a:r>
            <a:r>
              <a:rPr lang="en-US" sz="1600" dirty="0" smtClean="0">
                <a:solidFill>
                  <a:srgbClr val="C00000"/>
                </a:solidFill>
              </a:rPr>
              <a:t> (</a:t>
            </a:r>
            <a:r>
              <a:rPr lang="en-US" sz="1600" dirty="0" err="1" smtClean="0">
                <a:solidFill>
                  <a:srgbClr val="C00000"/>
                </a:solidFill>
              </a:rPr>
              <a:t>dengan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Deputi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Sarana</a:t>
            </a:r>
            <a:r>
              <a:rPr lang="en-US" sz="1600" dirty="0" smtClean="0">
                <a:solidFill>
                  <a:srgbClr val="C00000"/>
                </a:solidFill>
              </a:rPr>
              <a:t> &amp; </a:t>
            </a:r>
            <a:r>
              <a:rPr lang="en-US" sz="1600" dirty="0" err="1" smtClean="0">
                <a:solidFill>
                  <a:srgbClr val="C00000"/>
                </a:solidFill>
              </a:rPr>
              <a:t>Prasarana</a:t>
            </a:r>
            <a:r>
              <a:rPr lang="en-US" sz="1600" dirty="0" smtClean="0">
                <a:solidFill>
                  <a:srgbClr val="C00000"/>
                </a:solidFill>
              </a:rPr>
              <a:t>) </a:t>
            </a:r>
            <a:endParaRPr lang="id-ID" sz="1600" dirty="0" smtClean="0">
              <a:solidFill>
                <a:srgbClr val="C0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237044" y="2342058"/>
            <a:ext cx="0" cy="864096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179596" y="2342058"/>
            <a:ext cx="0" cy="864096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220530" y="2326292"/>
            <a:ext cx="0" cy="864096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145484" y="2357824"/>
            <a:ext cx="0" cy="864096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56176" y="1228284"/>
            <a:ext cx="208823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en-US" dirty="0" err="1" smtClean="0"/>
              <a:t>Penetapan</a:t>
            </a:r>
            <a:r>
              <a:rPr lang="en-US" dirty="0" smtClean="0"/>
              <a:t> </a:t>
            </a:r>
            <a:r>
              <a:rPr lang="en-US" dirty="0" err="1" smtClean="0"/>
              <a:t>Renstra</a:t>
            </a:r>
            <a:endParaRPr lang="en-US" dirty="0" smtClean="0"/>
          </a:p>
          <a:p>
            <a:pPr lvl="0" algn="ctr">
              <a:lnSpc>
                <a:spcPct val="80000"/>
              </a:lnSpc>
            </a:pPr>
            <a:r>
              <a:rPr lang="en-US" dirty="0" smtClean="0"/>
              <a:t>(Feb 2017)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660232" y="3305961"/>
            <a:ext cx="230425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80000"/>
              </a:lnSpc>
              <a:spcAft>
                <a:spcPts val="400"/>
              </a:spcAft>
              <a:buFont typeface="Arial" pitchFamily="34" charset="0"/>
              <a:buChar char="•"/>
            </a:pPr>
            <a:r>
              <a:rPr lang="en-US" sz="1600" dirty="0" err="1" smtClean="0"/>
              <a:t>Peraturan</a:t>
            </a:r>
            <a:r>
              <a:rPr lang="en-US" sz="1600" dirty="0" smtClean="0"/>
              <a:t> </a:t>
            </a:r>
            <a:r>
              <a:rPr lang="en-US" sz="1600" dirty="0" err="1" smtClean="0"/>
              <a:t>Menteri</a:t>
            </a:r>
            <a:r>
              <a:rPr lang="en-US" sz="1600" dirty="0" smtClean="0"/>
              <a:t> PPN/</a:t>
            </a:r>
            <a:r>
              <a:rPr lang="en-US" sz="1600" dirty="0" err="1" smtClean="0"/>
              <a:t>Kepala</a:t>
            </a:r>
            <a:r>
              <a:rPr lang="en-US" sz="1600" dirty="0" smtClean="0"/>
              <a:t> </a:t>
            </a:r>
            <a:r>
              <a:rPr lang="en-US" sz="1600" dirty="0" err="1" smtClean="0"/>
              <a:t>Bappenas</a:t>
            </a:r>
            <a:r>
              <a:rPr lang="en-US" sz="1600" dirty="0" smtClean="0"/>
              <a:t> </a:t>
            </a:r>
            <a:r>
              <a:rPr lang="en-US" sz="1600" dirty="0" err="1" smtClean="0"/>
              <a:t>Nomor</a:t>
            </a:r>
            <a:r>
              <a:rPr lang="en-US" sz="1600" dirty="0" smtClean="0"/>
              <a:t> 2 </a:t>
            </a:r>
            <a:r>
              <a:rPr lang="en-US" sz="1600" dirty="0" err="1" smtClean="0"/>
              <a:t>Tahun</a:t>
            </a:r>
            <a:r>
              <a:rPr lang="en-US" sz="1600" dirty="0" smtClean="0"/>
              <a:t> 2017</a:t>
            </a:r>
            <a:endParaRPr lang="id-ID" sz="16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573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51520" y="1091090"/>
            <a:ext cx="8640960" cy="5400600"/>
            <a:chOff x="683568" y="1124744"/>
            <a:chExt cx="7848872" cy="5400600"/>
          </a:xfrm>
        </p:grpSpPr>
        <p:sp>
          <p:nvSpPr>
            <p:cNvPr id="4" name="Oval 3"/>
            <p:cNvSpPr/>
            <p:nvPr/>
          </p:nvSpPr>
          <p:spPr>
            <a:xfrm>
              <a:off x="3706475" y="1124744"/>
              <a:ext cx="1825155" cy="1656184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id-ID" sz="1600" dirty="0" smtClean="0"/>
                <a:t>Pencapaian Tujuan Pembangunan Nasional dalam RPJMN</a:t>
              </a:r>
              <a:endParaRPr lang="id-ID" sz="1600" dirty="0"/>
            </a:p>
          </p:txBody>
        </p:sp>
        <p:grpSp>
          <p:nvGrpSpPr>
            <p:cNvPr id="5" name="Group 9"/>
            <p:cNvGrpSpPr/>
            <p:nvPr/>
          </p:nvGrpSpPr>
          <p:grpSpPr>
            <a:xfrm>
              <a:off x="683568" y="3018780"/>
              <a:ext cx="2160241" cy="2304256"/>
              <a:chOff x="1547663" y="2780928"/>
              <a:chExt cx="2160241" cy="2304256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547663" y="2780928"/>
                <a:ext cx="2160241" cy="2304256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id-ID" sz="1600" dirty="0" smtClean="0"/>
                  <a:t>Peningkatan kesesuaian perencanaan pembangunan nasional (antar K/L, pusat dan daerah)</a:t>
                </a:r>
              </a:p>
              <a:p>
                <a:pPr algn="ctr">
                  <a:lnSpc>
                    <a:spcPct val="80000"/>
                  </a:lnSpc>
                </a:pPr>
                <a:endParaRPr lang="id-ID" sz="1600" dirty="0" smtClean="0"/>
              </a:p>
              <a:p>
                <a:pPr algn="ctr">
                  <a:lnSpc>
                    <a:spcPct val="80000"/>
                  </a:lnSpc>
                </a:pPr>
                <a:endParaRPr lang="id-ID" sz="1600" dirty="0"/>
              </a:p>
              <a:p>
                <a:pPr algn="ctr">
                  <a:lnSpc>
                    <a:spcPct val="80000"/>
                  </a:lnSpc>
                </a:pPr>
                <a:r>
                  <a:rPr lang="id-ID" sz="1600" dirty="0" smtClean="0"/>
                  <a:t>Peningkatan kualitas perencanaan pembangunan nasional</a:t>
                </a:r>
                <a:endParaRPr lang="id-ID" sz="1600" dirty="0"/>
              </a:p>
            </p:txBody>
          </p:sp>
          <p:sp>
            <p:nvSpPr>
              <p:cNvPr id="22" name="Chevron 21"/>
              <p:cNvSpPr/>
              <p:nvPr/>
            </p:nvSpPr>
            <p:spPr>
              <a:xfrm rot="16200000">
                <a:off x="2447763" y="3396958"/>
                <a:ext cx="360040" cy="1440096"/>
              </a:xfrm>
              <a:prstGeom prst="chevron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" name="Group 10"/>
            <p:cNvGrpSpPr/>
            <p:nvPr/>
          </p:nvGrpSpPr>
          <p:grpSpPr>
            <a:xfrm>
              <a:off x="3538933" y="3018780"/>
              <a:ext cx="2160241" cy="2304256"/>
              <a:chOff x="1547663" y="2780928"/>
              <a:chExt cx="2160241" cy="2304256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547663" y="2780928"/>
                <a:ext cx="2160241" cy="2304256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id-ID" sz="1600" dirty="0" smtClean="0"/>
                  <a:t>Percepatan pelaksanaan pembangunan baik di pusat maupun daerah</a:t>
                </a:r>
              </a:p>
              <a:p>
                <a:pPr algn="ctr">
                  <a:lnSpc>
                    <a:spcPct val="80000"/>
                  </a:lnSpc>
                </a:pPr>
                <a:endParaRPr lang="id-ID" sz="1600" dirty="0"/>
              </a:p>
              <a:p>
                <a:pPr algn="ctr">
                  <a:lnSpc>
                    <a:spcPct val="80000"/>
                  </a:lnSpc>
                </a:pPr>
                <a:endParaRPr lang="id-ID" sz="1600" dirty="0" smtClean="0"/>
              </a:p>
              <a:p>
                <a:pPr algn="ctr">
                  <a:lnSpc>
                    <a:spcPct val="80000"/>
                  </a:lnSpc>
                </a:pPr>
                <a:endParaRPr lang="id-ID" sz="1600" dirty="0" smtClean="0"/>
              </a:p>
              <a:p>
                <a:pPr algn="ctr">
                  <a:lnSpc>
                    <a:spcPct val="80000"/>
                  </a:lnSpc>
                </a:pPr>
                <a:endParaRPr lang="id-ID" sz="1600" dirty="0"/>
              </a:p>
              <a:p>
                <a:pPr algn="ctr">
                  <a:lnSpc>
                    <a:spcPct val="80000"/>
                  </a:lnSpc>
                </a:pPr>
                <a:r>
                  <a:rPr lang="id-ID" sz="1600" dirty="0" smtClean="0"/>
                  <a:t>Peningkatan kualitas pemantauan, evaluasi, dan pengendalian</a:t>
                </a:r>
                <a:endParaRPr lang="id-ID" sz="1600" dirty="0"/>
              </a:p>
            </p:txBody>
          </p:sp>
          <p:sp>
            <p:nvSpPr>
              <p:cNvPr id="20" name="Chevron 19"/>
              <p:cNvSpPr/>
              <p:nvPr/>
            </p:nvSpPr>
            <p:spPr>
              <a:xfrm rot="16200000">
                <a:off x="2447763" y="3227184"/>
                <a:ext cx="360040" cy="1440096"/>
              </a:xfrm>
              <a:prstGeom prst="chevron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" name="Group 13"/>
            <p:cNvGrpSpPr/>
            <p:nvPr/>
          </p:nvGrpSpPr>
          <p:grpSpPr>
            <a:xfrm>
              <a:off x="6372199" y="3018780"/>
              <a:ext cx="2160241" cy="2304256"/>
              <a:chOff x="1547663" y="2780928"/>
              <a:chExt cx="2160241" cy="2304256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547663" y="2780928"/>
                <a:ext cx="2160241" cy="2304256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id-ID" sz="1600" dirty="0" smtClean="0"/>
                  <a:t>Optimalisasi kapasitas kelembagaan</a:t>
                </a:r>
              </a:p>
              <a:p>
                <a:pPr algn="ctr">
                  <a:lnSpc>
                    <a:spcPct val="80000"/>
                  </a:lnSpc>
                </a:pPr>
                <a:endParaRPr lang="id-ID" sz="1600" dirty="0"/>
              </a:p>
              <a:p>
                <a:pPr algn="ctr">
                  <a:lnSpc>
                    <a:spcPct val="80000"/>
                  </a:lnSpc>
                </a:pPr>
                <a:endParaRPr lang="id-ID" sz="1600" dirty="0" smtClean="0"/>
              </a:p>
              <a:p>
                <a:pPr algn="ctr">
                  <a:lnSpc>
                    <a:spcPct val="80000"/>
                  </a:lnSpc>
                </a:pPr>
                <a:endParaRPr lang="id-ID" sz="1600" dirty="0"/>
              </a:p>
              <a:p>
                <a:pPr algn="ctr">
                  <a:lnSpc>
                    <a:spcPct val="80000"/>
                  </a:lnSpc>
                </a:pPr>
                <a:endParaRPr lang="id-ID" sz="1600" dirty="0" smtClean="0"/>
              </a:p>
              <a:p>
                <a:pPr algn="ctr">
                  <a:lnSpc>
                    <a:spcPct val="80000"/>
                  </a:lnSpc>
                </a:pPr>
                <a:endParaRPr lang="id-ID" sz="1600" dirty="0"/>
              </a:p>
              <a:p>
                <a:pPr algn="ctr">
                  <a:lnSpc>
                    <a:spcPct val="80000"/>
                  </a:lnSpc>
                </a:pPr>
                <a:r>
                  <a:rPr lang="id-ID" sz="1600" dirty="0" smtClean="0"/>
                  <a:t>Peningkatan kapasitas kelembagaan</a:t>
                </a:r>
                <a:endParaRPr lang="id-ID" sz="1600" dirty="0"/>
              </a:p>
            </p:txBody>
          </p:sp>
          <p:sp>
            <p:nvSpPr>
              <p:cNvPr id="18" name="Chevron 17"/>
              <p:cNvSpPr/>
              <p:nvPr/>
            </p:nvSpPr>
            <p:spPr>
              <a:xfrm rot="16200000">
                <a:off x="2447763" y="3227184"/>
                <a:ext cx="360040" cy="1440096"/>
              </a:xfrm>
              <a:prstGeom prst="chevron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683568" y="5589240"/>
              <a:ext cx="7848872" cy="936104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id-ID" sz="1600" dirty="0" smtClean="0"/>
                <a:t>Tantangan Eksternal: geo ekonomi, geo politik, bonus demografi, agenda pasca 2015</a:t>
              </a:r>
            </a:p>
            <a:p>
              <a:pPr algn="ctr">
                <a:lnSpc>
                  <a:spcPct val="80000"/>
                </a:lnSpc>
              </a:pPr>
              <a:r>
                <a:rPr lang="id-ID" sz="1600" dirty="0" smtClean="0"/>
                <a:t>Tantangan Internal: kapasitas kelembagaan</a:t>
              </a:r>
              <a:r>
                <a:rPr lang="en-US" sz="1600" dirty="0" smtClean="0"/>
                <a:t>, </a:t>
              </a:r>
              <a:r>
                <a:rPr lang="en-US" sz="1600" dirty="0" err="1" smtClean="0"/>
                <a:t>kapasitas</a:t>
              </a:r>
              <a:r>
                <a:rPr lang="en-US" sz="1600" dirty="0" smtClean="0"/>
                <a:t> SDM</a:t>
              </a:r>
              <a:endParaRPr lang="id-ID" sz="1600" dirty="0" smtClean="0"/>
            </a:p>
            <a:p>
              <a:pPr algn="ctr">
                <a:lnSpc>
                  <a:spcPct val="80000"/>
                </a:lnSpc>
              </a:pPr>
              <a:endParaRPr lang="id-ID" sz="1600" b="1" dirty="0" smtClean="0"/>
            </a:p>
            <a:p>
              <a:pPr algn="ctr">
                <a:lnSpc>
                  <a:spcPct val="80000"/>
                </a:lnSpc>
              </a:pPr>
              <a:r>
                <a:rPr lang="id-ID" sz="1600" b="1" dirty="0" smtClean="0"/>
                <a:t>PERAN KEMENTERIAN PPN/BAPPENAS Sebagai SISTEM INTEGRATOR</a:t>
              </a:r>
              <a:endParaRPr lang="id-ID" sz="1600" b="1" dirty="0"/>
            </a:p>
          </p:txBody>
        </p:sp>
        <p:cxnSp>
          <p:nvCxnSpPr>
            <p:cNvPr id="9" name="Straight Connector 8"/>
            <p:cNvCxnSpPr>
              <a:stCxn id="21" idx="0"/>
            </p:cNvCxnSpPr>
            <p:nvPr/>
          </p:nvCxnSpPr>
          <p:spPr>
            <a:xfrm flipH="1" flipV="1">
              <a:off x="1763687" y="1952836"/>
              <a:ext cx="2" cy="1065944"/>
            </a:xfrm>
            <a:prstGeom prst="line">
              <a:avLst/>
            </a:pr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1763687" y="1952836"/>
              <a:ext cx="1775246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7452319" y="1952836"/>
              <a:ext cx="2" cy="1065944"/>
            </a:xfrm>
            <a:prstGeom prst="line">
              <a:avLst/>
            </a:pr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5699174" y="1952836"/>
              <a:ext cx="1753145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9" idx="0"/>
            </p:cNvCxnSpPr>
            <p:nvPr/>
          </p:nvCxnSpPr>
          <p:spPr>
            <a:xfrm flipH="1" flipV="1">
              <a:off x="4608004" y="2780928"/>
              <a:ext cx="11050" cy="2378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1763689" y="5323036"/>
              <a:ext cx="11050" cy="2378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4596954" y="5323036"/>
              <a:ext cx="11050" cy="2378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7441269" y="5323036"/>
              <a:ext cx="11050" cy="2378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4" name="Title 1"/>
          <p:cNvSpPr txBox="1">
            <a:spLocks/>
          </p:cNvSpPr>
          <p:nvPr/>
        </p:nvSpPr>
        <p:spPr>
          <a:xfrm>
            <a:off x="457200" y="11663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id-ID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d-ID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Isu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Strategis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&amp;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Dampaknya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terhadap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Peran</a:t>
            </a:r>
            <a:endParaRPr kumimoji="0" lang="en-US" sz="2800" b="1" i="0" u="none" strike="noStrike" kern="1200" cap="none" spc="0" normalizeH="0" noProof="0" dirty="0" smtClean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 err="1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Kementerian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PPN/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Bappenas</a:t>
            </a:r>
            <a:r>
              <a:rPr kumimoji="0" lang="id-ID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id-ID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id-ID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="" xmlns:p14="http://schemas.microsoft.com/office/powerpoint/2010/main" val="3500632427"/>
              </p:ext>
            </p:extLst>
          </p:nvPr>
        </p:nvGraphicFramePr>
        <p:xfrm>
          <a:off x="188456" y="116632"/>
          <a:ext cx="8784976" cy="662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87624" y="44624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800" b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Peran &amp; Fungsi</a:t>
            </a:r>
            <a:endParaRPr lang="id-ID" sz="2800" b="1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74496" y="6448251"/>
            <a:ext cx="762000" cy="365125"/>
          </a:xfrm>
        </p:spPr>
        <p:txBody>
          <a:bodyPr/>
          <a:lstStyle/>
          <a:p>
            <a:fld id="{52FAC1E1-A66B-4843-9E32-AFBA4B33AECD}" type="slidenum">
              <a:rPr lang="id-ID" smtClean="0">
                <a:solidFill>
                  <a:schemeClr val="tx1"/>
                </a:solidFill>
              </a:rPr>
              <a:pPr/>
              <a:t>7</a:t>
            </a:fld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3528" y="532914"/>
            <a:ext cx="535050" cy="535050"/>
          </a:xfrm>
          <a:prstGeom prst="rect">
            <a:avLst/>
          </a:prstGeom>
          <a:blipFill rotWithShape="1">
            <a:blip r:embed="rId7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angle 6"/>
          <p:cNvSpPr/>
          <p:nvPr/>
        </p:nvSpPr>
        <p:spPr>
          <a:xfrm>
            <a:off x="2395994" y="532914"/>
            <a:ext cx="535050" cy="535050"/>
          </a:xfrm>
          <a:prstGeom prst="rect">
            <a:avLst/>
          </a:prstGeom>
          <a:blipFill rotWithShape="1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ectangle 7"/>
          <p:cNvSpPr/>
          <p:nvPr/>
        </p:nvSpPr>
        <p:spPr>
          <a:xfrm>
            <a:off x="4427984" y="532914"/>
            <a:ext cx="535050" cy="535050"/>
          </a:xfrm>
          <a:prstGeom prst="rect">
            <a:avLst/>
          </a:prstGeom>
          <a:blipFill rotWithShape="1">
            <a:blip r:embed="rId9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angle 8"/>
          <p:cNvSpPr/>
          <p:nvPr/>
        </p:nvSpPr>
        <p:spPr>
          <a:xfrm>
            <a:off x="7180054" y="508204"/>
            <a:ext cx="535050" cy="535050"/>
          </a:xfrm>
          <a:prstGeom prst="rect">
            <a:avLst/>
          </a:prstGeom>
          <a:blipFill rotWithShape="1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="" xmlns:p14="http://schemas.microsoft.com/office/powerpoint/2010/main" val="198557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16632"/>
            <a:ext cx="8229600" cy="850106"/>
          </a:xfrm>
        </p:spPr>
        <p:txBody>
          <a:bodyPr>
            <a:noAutofit/>
          </a:bodyPr>
          <a:lstStyle/>
          <a:p>
            <a: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</a:rPr>
              <a:t>Visi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</a:rPr>
              <a:t>Misi</a:t>
            </a:r>
            <a: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  <a:t>, Tujuan, &amp;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</a:rPr>
              <a:t>Sasaran</a:t>
            </a:r>
            <a: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id-ID" sz="32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="" xmlns:p14="http://schemas.microsoft.com/office/powerpoint/2010/main" val="844669564"/>
              </p:ext>
            </p:extLst>
          </p:nvPr>
        </p:nvGraphicFramePr>
        <p:xfrm>
          <a:off x="251520" y="1268760"/>
          <a:ext cx="864096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Down Arrow 5"/>
          <p:cNvSpPr/>
          <p:nvPr/>
        </p:nvSpPr>
        <p:spPr>
          <a:xfrm>
            <a:off x="883826" y="1988840"/>
            <a:ext cx="360040" cy="28803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883826" y="4036596"/>
            <a:ext cx="360040" cy="28803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859116" y="5157192"/>
            <a:ext cx="360040" cy="28803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573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097885440"/>
              </p:ext>
            </p:extLst>
          </p:nvPr>
        </p:nvGraphicFramePr>
        <p:xfrm>
          <a:off x="61225" y="1205824"/>
          <a:ext cx="9036495" cy="521316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2718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9625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d-ID" sz="1600" dirty="0" smtClean="0"/>
                        <a:t>PENINGKATAN KUALITAS RENCANA PEMBANGUNAN NASIONAL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d-ID" sz="1600" dirty="0" smtClean="0"/>
                        <a:t>PENINGKATAN KUALITAS PENGENDALIAN PEMBANGUNAN NASIONAL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d-ID" sz="1600" dirty="0" smtClean="0"/>
                        <a:t>PENINGKATAN KAPASITAS KELEMBAGAAN</a:t>
                      </a:r>
                      <a:endParaRPr lang="id-ID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36504">
                <a:tc>
                  <a:txBody>
                    <a:bodyPr/>
                    <a:lstStyle/>
                    <a:p>
                      <a:pPr marL="273050" indent="-273050">
                        <a:buFont typeface="Wingdings" pitchFamily="2" charset="2"/>
                        <a:buChar char="§"/>
                      </a:pPr>
                      <a:r>
                        <a:rPr lang="id-ID" sz="1600" dirty="0" smtClean="0"/>
                        <a:t>Meningkatkan kualitas proses </a:t>
                      </a:r>
                      <a:r>
                        <a:rPr lang="id-ID" sz="1600" baseline="0" dirty="0" smtClean="0"/>
                        <a:t>perencanaan pembangunan</a:t>
                      </a:r>
                      <a:r>
                        <a:rPr lang="en-US" sz="1600" baseline="0" dirty="0" smtClean="0"/>
                        <a:t>:</a:t>
                      </a:r>
                    </a:p>
                    <a:p>
                      <a:pPr marL="687387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eriod"/>
                        <a:tabLst/>
                        <a:defRPr/>
                      </a:pPr>
                      <a:r>
                        <a:rPr lang="en-US" sz="1600" baseline="0" dirty="0" err="1" smtClean="0"/>
                        <a:t>Memperkuat</a:t>
                      </a:r>
                      <a:r>
                        <a:rPr lang="en-US" sz="1600" baseline="0" dirty="0" smtClean="0"/>
                        <a:t> SOP</a:t>
                      </a:r>
                    </a:p>
                    <a:p>
                      <a:pPr marL="687387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lphaLcPeriod"/>
                        <a:tabLst/>
                        <a:defRPr/>
                      </a:pPr>
                      <a:r>
                        <a:rPr lang="id-ID" sz="1600" baseline="0" dirty="0" smtClean="0"/>
                        <a:t>Memperkuat sistem data </a:t>
                      </a:r>
                      <a:r>
                        <a:rPr lang="en-US" sz="1600" baseline="0" dirty="0" smtClean="0"/>
                        <a:t>&amp; </a:t>
                      </a:r>
                      <a:r>
                        <a:rPr lang="id-ID" sz="1600" baseline="0" dirty="0" smtClean="0"/>
                        <a:t>informasi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id-ID" sz="1600" baseline="0" dirty="0" smtClean="0"/>
                        <a:t>(</a:t>
                      </a:r>
                      <a:r>
                        <a:rPr lang="id-ID" sz="1600" i="1" baseline="0" dirty="0" smtClean="0"/>
                        <a:t>evidence based information</a:t>
                      </a:r>
                      <a:r>
                        <a:rPr lang="id-ID" sz="1600" baseline="0" dirty="0" smtClean="0"/>
                        <a:t>)</a:t>
                      </a:r>
                    </a:p>
                    <a:p>
                      <a:pPr marL="273050" indent="-273050">
                        <a:spcAft>
                          <a:spcPts val="600"/>
                        </a:spcAft>
                        <a:buFont typeface="Wingdings" pitchFamily="2" charset="2"/>
                        <a:buChar char="§"/>
                      </a:pPr>
                      <a:r>
                        <a:rPr lang="id-ID" sz="1600" baseline="0" dirty="0" smtClean="0"/>
                        <a:t>Memperkuat kapasitas SDM</a:t>
                      </a:r>
                      <a:endParaRPr lang="en-US" sz="1600" baseline="0" dirty="0" smtClean="0"/>
                    </a:p>
                    <a:p>
                      <a:pPr marL="273050" indent="-273050">
                        <a:spcAft>
                          <a:spcPts val="600"/>
                        </a:spcAft>
                        <a:buFont typeface="Wingdings" pitchFamily="2" charset="2"/>
                        <a:buChar char="§"/>
                      </a:pPr>
                      <a:r>
                        <a:rPr lang="id-ID" sz="1600" baseline="0" dirty="0" smtClean="0"/>
                        <a:t>Memperkuat koordinasi antar pemangku kepentingan</a:t>
                      </a:r>
                    </a:p>
                    <a:p>
                      <a:pPr marL="273050" indent="-273050">
                        <a:spcAft>
                          <a:spcPts val="600"/>
                        </a:spcAft>
                        <a:buFont typeface="Wingdings" pitchFamily="2" charset="2"/>
                        <a:buChar char="§"/>
                      </a:pPr>
                      <a:r>
                        <a:rPr lang="id-ID" sz="1600" baseline="0" dirty="0" smtClean="0"/>
                        <a:t>Mendorong perubahan pola pikir </a:t>
                      </a:r>
                      <a:r>
                        <a:rPr lang="en-US" sz="1600" baseline="0" dirty="0" smtClean="0"/>
                        <a:t>&amp; </a:t>
                      </a:r>
                      <a:r>
                        <a:rPr lang="id-ID" sz="1600" baseline="0" dirty="0" smtClean="0"/>
                        <a:t>budaya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smtClean="0">
                          <a:sym typeface="Wingdings" pitchFamily="2" charset="2"/>
                        </a:rPr>
                        <a:t> </a:t>
                      </a:r>
                      <a:r>
                        <a:rPr lang="id-ID" sz="1600" baseline="0" dirty="0" smtClean="0">
                          <a:sym typeface="Wingdings" pitchFamily="2" charset="2"/>
                        </a:rPr>
                        <a:t>hilangkan </a:t>
                      </a:r>
                      <a:r>
                        <a:rPr lang="en-US" sz="1600" baseline="0" dirty="0" smtClean="0">
                          <a:sym typeface="Wingdings" pitchFamily="2" charset="2"/>
                        </a:rPr>
                        <a:t> </a:t>
                      </a:r>
                      <a:r>
                        <a:rPr lang="en-US" sz="1600" i="1" baseline="0" dirty="0" smtClean="0">
                          <a:sym typeface="Wingdings" pitchFamily="2" charset="2"/>
                        </a:rPr>
                        <a:t>silo management</a:t>
                      </a:r>
                      <a:endParaRPr lang="id-ID" sz="1600" i="1" baseline="0" dirty="0" smtClean="0"/>
                    </a:p>
                    <a:p>
                      <a:pPr marL="273050" indent="-273050">
                        <a:spcAft>
                          <a:spcPts val="600"/>
                        </a:spcAft>
                        <a:buFont typeface="Wingdings" pitchFamily="2" charset="2"/>
                        <a:buChar char="§"/>
                      </a:pPr>
                      <a:r>
                        <a:rPr lang="en-US" sz="1600" baseline="0" dirty="0" err="1" smtClean="0"/>
                        <a:t>Meningkatkan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id-ID" sz="1600" baseline="0" dirty="0" smtClean="0"/>
                        <a:t>kapasitas kelembagaan perencana pusat </a:t>
                      </a:r>
                      <a:r>
                        <a:rPr lang="en-US" sz="1600" baseline="0" dirty="0" smtClean="0"/>
                        <a:t>&amp; </a:t>
                      </a:r>
                      <a:r>
                        <a:rPr lang="id-ID" sz="1600" baseline="0" dirty="0" smtClean="0"/>
                        <a:t>daerah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smtClean="0">
                          <a:sym typeface="Wingdings" pitchFamily="2" charset="2"/>
                        </a:rPr>
                        <a:t> </a:t>
                      </a:r>
                      <a:r>
                        <a:rPr lang="en-US" sz="1600" baseline="0" dirty="0" err="1" smtClean="0">
                          <a:sym typeface="Wingdings" pitchFamily="2" charset="2"/>
                        </a:rPr>
                        <a:t>diklat</a:t>
                      </a:r>
                      <a:r>
                        <a:rPr lang="en-US" sz="1600" baseline="0" dirty="0" smtClean="0">
                          <a:sym typeface="Wingdings" pitchFamily="2" charset="2"/>
                        </a:rPr>
                        <a:t> SDM </a:t>
                      </a:r>
                      <a:r>
                        <a:rPr lang="en-US" sz="1600" baseline="0" dirty="0" err="1" smtClean="0">
                          <a:sym typeface="Wingdings" pitchFamily="2" charset="2"/>
                        </a:rPr>
                        <a:t>perencana</a:t>
                      </a:r>
                      <a:r>
                        <a:rPr lang="en-US" sz="1600" baseline="0" dirty="0" smtClean="0">
                          <a:sym typeface="Wingdings" pitchFamily="2" charset="2"/>
                        </a:rPr>
                        <a:t> </a:t>
                      </a:r>
                      <a:r>
                        <a:rPr lang="en-US" sz="1600" baseline="0" dirty="0" err="1" smtClean="0">
                          <a:sym typeface="Wingdings" pitchFamily="2" charset="2"/>
                        </a:rPr>
                        <a:t>pusat</a:t>
                      </a:r>
                      <a:r>
                        <a:rPr lang="en-US" sz="1600" baseline="0" dirty="0" smtClean="0">
                          <a:sym typeface="Wingdings" pitchFamily="2" charset="2"/>
                        </a:rPr>
                        <a:t> &amp; </a:t>
                      </a:r>
                      <a:r>
                        <a:rPr lang="en-US" sz="1600" baseline="0" dirty="0" err="1" smtClean="0">
                          <a:sym typeface="Wingdings" pitchFamily="2" charset="2"/>
                        </a:rPr>
                        <a:t>daerah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8288" indent="-268288">
                        <a:buFont typeface="Arial" pitchFamily="34" charset="0"/>
                        <a:buChar char="•"/>
                      </a:pPr>
                      <a:r>
                        <a:rPr lang="id-ID" sz="1600" dirty="0" smtClean="0"/>
                        <a:t>Meningkatkan</a:t>
                      </a:r>
                      <a:r>
                        <a:rPr lang="id-ID" sz="1600" baseline="0" dirty="0" smtClean="0"/>
                        <a:t> kualitas bisnis proses sistem pemantauan, evaluasi, dan pengendalian</a:t>
                      </a:r>
                      <a:r>
                        <a:rPr lang="en-US" sz="1600" baseline="0" dirty="0" smtClean="0"/>
                        <a:t>:</a:t>
                      </a:r>
                    </a:p>
                    <a:p>
                      <a:pPr marL="646112" lvl="1" indent="-342900">
                        <a:spcAft>
                          <a:spcPts val="600"/>
                        </a:spcAft>
                        <a:buFont typeface="+mj-lt"/>
                        <a:buAutoNum type="alphaLcPeriod"/>
                      </a:pPr>
                      <a:r>
                        <a:rPr lang="en-US" sz="1600" baseline="0" dirty="0" err="1" smtClean="0"/>
                        <a:t>Memperkuat</a:t>
                      </a:r>
                      <a:r>
                        <a:rPr lang="en-US" sz="1600" baseline="0" dirty="0" smtClean="0"/>
                        <a:t> SOP/</a:t>
                      </a:r>
                      <a:r>
                        <a:rPr lang="en-US" sz="1600" i="1" baseline="0" dirty="0" smtClean="0"/>
                        <a:t>tools</a:t>
                      </a:r>
                      <a:r>
                        <a:rPr lang="en-US" sz="1600" baseline="0" dirty="0" smtClean="0"/>
                        <a:t>/</a:t>
                      </a:r>
                      <a:r>
                        <a:rPr lang="en-US" sz="1600" i="1" baseline="0" dirty="0" smtClean="0"/>
                        <a:t>instrument</a:t>
                      </a:r>
                      <a:endParaRPr lang="en-US" sz="1600" baseline="0" dirty="0" smtClean="0"/>
                    </a:p>
                    <a:p>
                      <a:pPr marL="646112" lvl="1" indent="-342900">
                        <a:spcAft>
                          <a:spcPts val="600"/>
                        </a:spcAft>
                        <a:buFont typeface="+mj-lt"/>
                        <a:buAutoNum type="alphaLcPeriod"/>
                      </a:pPr>
                      <a:r>
                        <a:rPr lang="id-ID" sz="1600" baseline="0" dirty="0" smtClean="0"/>
                        <a:t>Mengembangkan sistem data dan informasi</a:t>
                      </a:r>
                    </a:p>
                    <a:p>
                      <a:pPr marL="268288" indent="-268288"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id-ID" sz="1600" baseline="0" dirty="0" smtClean="0"/>
                        <a:t>Meningkatkan kapasitas perencana dalam pengembangan </a:t>
                      </a:r>
                      <a:r>
                        <a:rPr lang="en-US" sz="1600" baseline="0" dirty="0" smtClean="0"/>
                        <a:t>&amp; </a:t>
                      </a:r>
                      <a:r>
                        <a:rPr lang="en-US" sz="1600" baseline="0" dirty="0" err="1" smtClean="0"/>
                        <a:t>implementasi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id-ID" sz="1600" i="1" baseline="0" dirty="0" smtClean="0"/>
                        <a:t>tools</a:t>
                      </a:r>
                      <a:r>
                        <a:rPr lang="id-ID" sz="1600" baseline="0" dirty="0" smtClean="0"/>
                        <a:t> atau </a:t>
                      </a:r>
                      <a:r>
                        <a:rPr lang="id-ID" sz="1600" i="1" baseline="0" dirty="0" smtClean="0"/>
                        <a:t>instrument</a:t>
                      </a:r>
                    </a:p>
                    <a:p>
                      <a:pPr marL="268288" indent="-268288"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id-ID" sz="1600" baseline="0" dirty="0" smtClean="0"/>
                        <a:t>Melakukan sinkronisasi</a:t>
                      </a:r>
                      <a:r>
                        <a:rPr lang="en-US" sz="1600" baseline="0" dirty="0" smtClean="0"/>
                        <a:t> &amp; </a:t>
                      </a:r>
                      <a:r>
                        <a:rPr lang="en-US" sz="1600" baseline="0" dirty="0" err="1" smtClean="0"/>
                        <a:t>integrasi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id-ID" sz="1600" baseline="0" dirty="0" smtClean="0"/>
                        <a:t>sistem perencanaan </a:t>
                      </a:r>
                      <a:r>
                        <a:rPr lang="en-US" sz="1600" baseline="0" dirty="0" smtClean="0"/>
                        <a:t>&amp; </a:t>
                      </a:r>
                      <a:r>
                        <a:rPr lang="id-ID" sz="1600" baseline="0" dirty="0" smtClean="0"/>
                        <a:t>penganggaran</a:t>
                      </a:r>
                    </a:p>
                    <a:p>
                      <a:pPr marL="268288" indent="-268288"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id-ID" sz="1600" baseline="0" dirty="0" smtClean="0"/>
                        <a:t>Memperkuat koordinasi antar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id-ID" sz="1600" baseline="0" dirty="0" smtClean="0"/>
                        <a:t>unsur di daerah</a:t>
                      </a:r>
                      <a:endParaRPr lang="id-ID" sz="1600" i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id-ID" sz="1600" dirty="0" smtClean="0"/>
                        <a:t>Penyelarasan wewenang </a:t>
                      </a:r>
                      <a:r>
                        <a:rPr lang="en-US" sz="1600" dirty="0" smtClean="0"/>
                        <a:t>&amp; </a:t>
                      </a:r>
                      <a:r>
                        <a:rPr lang="id-ID" sz="1600" dirty="0" smtClean="0"/>
                        <a:t>penguatan kelembagaan</a:t>
                      </a:r>
                    </a:p>
                    <a:p>
                      <a:pPr marL="177800" indent="-177800"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id-ID" sz="1600" dirty="0" smtClean="0"/>
                        <a:t>Penyempurnaan sistem manajamen kinerja </a:t>
                      </a:r>
                      <a:r>
                        <a:rPr lang="en-US" sz="1600" dirty="0" smtClean="0"/>
                        <a:t>&amp; </a:t>
                      </a:r>
                      <a:r>
                        <a:rPr lang="id-ID" sz="1600" dirty="0" smtClean="0"/>
                        <a:t>sistem karir</a:t>
                      </a:r>
                    </a:p>
                    <a:p>
                      <a:pPr marL="177800" indent="-177800"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id-ID" sz="1600" dirty="0" smtClean="0"/>
                        <a:t>Penerapan sistem manajemen perubahan </a:t>
                      </a:r>
                      <a:r>
                        <a:rPr lang="en-US" sz="1600" dirty="0" smtClean="0"/>
                        <a:t>&amp; </a:t>
                      </a:r>
                      <a:r>
                        <a:rPr lang="id-ID" sz="1600" dirty="0" smtClean="0"/>
                        <a:t>manajemen komunikasi internal</a:t>
                      </a:r>
                      <a:endParaRPr lang="id-ID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457200" y="11663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  <a:t>Arah Kebijakan &amp; Strategi</a:t>
            </a:r>
            <a:br>
              <a:rPr lang="id-ID" sz="3200" b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id-ID" sz="3200" dirty="0"/>
          </a:p>
        </p:txBody>
      </p:sp>
    </p:spTree>
    <p:extLst>
      <p:ext uri="{BB962C8B-B14F-4D97-AF65-F5344CB8AC3E}">
        <p14:creationId xmlns="" xmlns:p14="http://schemas.microsoft.com/office/powerpoint/2010/main" val="172160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1988</TotalTime>
  <Words>4488</Words>
  <Application>Microsoft Office PowerPoint</Application>
  <PresentationFormat>On-screen Show (4:3)</PresentationFormat>
  <Paragraphs>1043</Paragraphs>
  <Slides>49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SOSIALISASI RENCANA STRATEGIS 2015-2019 &amp; PELAKSANAAN REFORMASI BIROKRASI TAHUN 2016/2017 </vt:lpstr>
      <vt:lpstr>Slide 2</vt:lpstr>
      <vt:lpstr>Outline </vt:lpstr>
      <vt:lpstr>Slide 4</vt:lpstr>
      <vt:lpstr>  Kronologis Penyusunan dan Penyempurnaan Renstra 2015-2019  </vt:lpstr>
      <vt:lpstr>Slide 6</vt:lpstr>
      <vt:lpstr>Slide 7</vt:lpstr>
      <vt:lpstr> Visi, Misi, Tujuan, &amp; Sasaran 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BAPPENAS</dc:creator>
  <cp:lastModifiedBy>User</cp:lastModifiedBy>
  <cp:revision>296</cp:revision>
  <dcterms:created xsi:type="dcterms:W3CDTF">2017-07-26T03:42:05Z</dcterms:created>
  <dcterms:modified xsi:type="dcterms:W3CDTF">2017-08-07T09:29:33Z</dcterms:modified>
</cp:coreProperties>
</file>